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6.jpeg" ContentType="image/jpeg"/>
  <Override PartName="/ppt/notesSlides/notesSlide7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Oracle Sans"/>
          <a:ea typeface="Oracle Sans"/>
          <a:cs typeface="Oracle Sans"/>
        </a:font>
        <a:srgbClr val="4E36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CCCA"/>
          </a:solidFill>
        </a:fill>
      </a:tcStyle>
    </a:wholeTbl>
    <a:band2H>
      <a:tcTxStyle b="def" i="def"/>
      <a:tcStyle>
        <a:tcBdr/>
        <a:fill>
          <a:solidFill>
            <a:srgbClr val="F7E7E6"/>
          </a:solidFill>
        </a:fill>
      </a:tcStyle>
    </a:band2H>
    <a:firstCol>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Oracle Sans"/>
          <a:ea typeface="Oracle Sans"/>
          <a:cs typeface="Oracle Sans"/>
        </a:font>
        <a:srgbClr val="4E36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3E3"/>
          </a:solidFill>
        </a:fill>
      </a:tcStyle>
    </a:wholeTbl>
    <a:band2H>
      <a:tcTxStyle b="def" i="def"/>
      <a:tcStyle>
        <a:tcBdr/>
        <a:fill>
          <a:solidFill>
            <a:srgbClr val="EEF2F2"/>
          </a:solidFill>
        </a:fill>
      </a:tcStyle>
    </a:band2H>
    <a:firstCol>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Oracle Sans"/>
          <a:ea typeface="Oracle Sans"/>
          <a:cs typeface="Oracle Sans"/>
        </a:font>
        <a:srgbClr val="4E36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D0CB"/>
          </a:solidFill>
        </a:fill>
      </a:tcStyle>
    </a:wholeTbl>
    <a:band2H>
      <a:tcTxStyle b="def" i="def"/>
      <a:tcStyle>
        <a:tcBdr/>
        <a:fill>
          <a:solidFill>
            <a:srgbClr val="F1E9E7"/>
          </a:solidFill>
        </a:fill>
      </a:tcStyle>
    </a:band2H>
    <a:firstCol>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Oracle Sans"/>
          <a:ea typeface="Oracle Sans"/>
          <a:cs typeface="Oracle Sans"/>
        </a:font>
        <a:srgbClr val="4E36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7E7"/>
          </a:solidFill>
        </a:fill>
      </a:tcStyle>
    </a:wholeTbl>
    <a:band2H>
      <a:tcTxStyle b="def" i="def"/>
      <a:tcStyle>
        <a:tcBdr/>
        <a:fill>
          <a:solidFill>
            <a:srgbClr val="FFFFFF"/>
          </a:solidFill>
        </a:fill>
      </a:tcStyle>
    </a:band2H>
    <a:firstCol>
      <a:tcTxStyle b="on" i="off">
        <a:font>
          <a:latin typeface="Oracle Sans"/>
          <a:ea typeface="Oracle Sans"/>
          <a:cs typeface="Oracle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racle Sans"/>
          <a:ea typeface="Oracle Sans"/>
          <a:cs typeface="Oracle Sans"/>
        </a:font>
        <a:srgbClr val="4E3629"/>
      </a:tcTxStyle>
      <a:tcStyle>
        <a:tcBdr>
          <a:left>
            <a:ln w="12700" cap="flat">
              <a:noFill/>
              <a:miter lim="400000"/>
            </a:ln>
          </a:left>
          <a:right>
            <a:ln w="12700" cap="flat">
              <a:noFill/>
              <a:miter lim="400000"/>
            </a:ln>
          </a:right>
          <a:top>
            <a:ln w="50800" cap="flat">
              <a:solidFill>
                <a:srgbClr val="4E3629"/>
              </a:solidFill>
              <a:prstDash val="solid"/>
              <a:round/>
            </a:ln>
          </a:top>
          <a:bottom>
            <a:ln w="25400" cap="flat">
              <a:solidFill>
                <a:srgbClr val="4E36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Oracle Sans"/>
          <a:ea typeface="Oracle Sans"/>
          <a:cs typeface="Oracle Sans"/>
        </a:font>
        <a:srgbClr val="FFFFFF"/>
      </a:tcTxStyle>
      <a:tcStyle>
        <a:tcBdr>
          <a:left>
            <a:ln w="12700" cap="flat">
              <a:noFill/>
              <a:miter lim="400000"/>
            </a:ln>
          </a:left>
          <a:right>
            <a:ln w="12700" cap="flat">
              <a:noFill/>
              <a:miter lim="400000"/>
            </a:ln>
          </a:right>
          <a:top>
            <a:ln w="25400" cap="flat">
              <a:solidFill>
                <a:srgbClr val="4E3629"/>
              </a:solidFill>
              <a:prstDash val="solid"/>
              <a:round/>
            </a:ln>
          </a:top>
          <a:bottom>
            <a:ln w="25400" cap="flat">
              <a:solidFill>
                <a:srgbClr val="4E36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Oracle Sans"/>
          <a:ea typeface="Oracle Sans"/>
          <a:cs typeface="Oracle Sans"/>
        </a:font>
        <a:srgbClr val="4E36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CCB"/>
          </a:solidFill>
        </a:fill>
      </a:tcStyle>
    </a:wholeTbl>
    <a:band2H>
      <a:tcTxStyle b="def" i="def"/>
      <a:tcStyle>
        <a:tcBdr/>
        <a:fill>
          <a:solidFill>
            <a:srgbClr val="E8E7E7"/>
          </a:solidFill>
        </a:fill>
      </a:tcStyle>
    </a:band2H>
    <a:firstCol>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E3629"/>
          </a:solidFill>
        </a:fill>
      </a:tcStyle>
    </a:firstCol>
    <a:la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E3629"/>
          </a:solidFill>
        </a:fill>
      </a:tcStyle>
    </a:lastRow>
    <a:firstRow>
      <a:tcTxStyle b="on" i="off">
        <a:font>
          <a:latin typeface="Oracle Sans"/>
          <a:ea typeface="Oracle Sans"/>
          <a:cs typeface="Oracle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E3629"/>
          </a:solidFill>
        </a:fill>
      </a:tcStyle>
    </a:firstRow>
  </a:tblStyle>
  <a:tblStyle styleId="{2708684C-4D16-4618-839F-0558EEFCDFE6}" styleName="">
    <a:tblBg/>
    <a:wholeTbl>
      <a:tcTxStyle b="off" i="off">
        <a:font>
          <a:latin typeface="Oracle Sans"/>
          <a:ea typeface="Oracle Sans"/>
          <a:cs typeface="Oracle Sans"/>
        </a:font>
        <a:srgbClr val="4E3629"/>
      </a:tcTxStyle>
      <a:tcStyle>
        <a:tcBdr>
          <a:left>
            <a:ln w="12700" cap="flat">
              <a:solidFill>
                <a:srgbClr val="4E3629"/>
              </a:solidFill>
              <a:prstDash val="solid"/>
              <a:round/>
            </a:ln>
          </a:left>
          <a:right>
            <a:ln w="12700" cap="flat">
              <a:solidFill>
                <a:srgbClr val="4E3629"/>
              </a:solidFill>
              <a:prstDash val="solid"/>
              <a:round/>
            </a:ln>
          </a:right>
          <a:top>
            <a:ln w="12700" cap="flat">
              <a:solidFill>
                <a:srgbClr val="4E3629"/>
              </a:solidFill>
              <a:prstDash val="solid"/>
              <a:round/>
            </a:ln>
          </a:top>
          <a:bottom>
            <a:ln w="12700" cap="flat">
              <a:solidFill>
                <a:srgbClr val="4E3629"/>
              </a:solidFill>
              <a:prstDash val="solid"/>
              <a:round/>
            </a:ln>
          </a:bottom>
          <a:insideH>
            <a:ln w="12700" cap="flat">
              <a:solidFill>
                <a:srgbClr val="4E3629"/>
              </a:solidFill>
              <a:prstDash val="solid"/>
              <a:round/>
            </a:ln>
          </a:insideH>
          <a:insideV>
            <a:ln w="12700" cap="flat">
              <a:solidFill>
                <a:srgbClr val="4E3629"/>
              </a:solidFill>
              <a:prstDash val="solid"/>
              <a:round/>
            </a:ln>
          </a:insideV>
        </a:tcBdr>
        <a:fill>
          <a:solidFill>
            <a:srgbClr val="4E3629">
              <a:alpha val="20000"/>
            </a:srgbClr>
          </a:solidFill>
        </a:fill>
      </a:tcStyle>
    </a:wholeTbl>
    <a:band2H>
      <a:tcTxStyle b="def" i="def"/>
      <a:tcStyle>
        <a:tcBdr/>
        <a:fill>
          <a:solidFill>
            <a:srgbClr val="FFFFFF"/>
          </a:solidFill>
        </a:fill>
      </a:tcStyle>
    </a:band2H>
    <a:firstCol>
      <a:tcTxStyle b="on" i="off">
        <a:font>
          <a:latin typeface="Oracle Sans"/>
          <a:ea typeface="Oracle Sans"/>
          <a:cs typeface="Oracle Sans"/>
        </a:font>
        <a:srgbClr val="4E3629"/>
      </a:tcTxStyle>
      <a:tcStyle>
        <a:tcBdr>
          <a:left>
            <a:ln w="12700" cap="flat">
              <a:solidFill>
                <a:srgbClr val="4E3629"/>
              </a:solidFill>
              <a:prstDash val="solid"/>
              <a:round/>
            </a:ln>
          </a:left>
          <a:right>
            <a:ln w="12700" cap="flat">
              <a:solidFill>
                <a:srgbClr val="4E3629"/>
              </a:solidFill>
              <a:prstDash val="solid"/>
              <a:round/>
            </a:ln>
          </a:right>
          <a:top>
            <a:ln w="12700" cap="flat">
              <a:solidFill>
                <a:srgbClr val="4E3629"/>
              </a:solidFill>
              <a:prstDash val="solid"/>
              <a:round/>
            </a:ln>
          </a:top>
          <a:bottom>
            <a:ln w="12700" cap="flat">
              <a:solidFill>
                <a:srgbClr val="4E3629"/>
              </a:solidFill>
              <a:prstDash val="solid"/>
              <a:round/>
            </a:ln>
          </a:bottom>
          <a:insideH>
            <a:ln w="12700" cap="flat">
              <a:solidFill>
                <a:srgbClr val="4E3629"/>
              </a:solidFill>
              <a:prstDash val="solid"/>
              <a:round/>
            </a:ln>
          </a:insideH>
          <a:insideV>
            <a:ln w="12700" cap="flat">
              <a:solidFill>
                <a:srgbClr val="4E3629"/>
              </a:solidFill>
              <a:prstDash val="solid"/>
              <a:round/>
            </a:ln>
          </a:insideV>
        </a:tcBdr>
        <a:fill>
          <a:solidFill>
            <a:srgbClr val="4E3629">
              <a:alpha val="20000"/>
            </a:srgbClr>
          </a:solidFill>
        </a:fill>
      </a:tcStyle>
    </a:firstCol>
    <a:lastRow>
      <a:tcTxStyle b="on" i="off">
        <a:font>
          <a:latin typeface="Oracle Sans"/>
          <a:ea typeface="Oracle Sans"/>
          <a:cs typeface="Oracle Sans"/>
        </a:font>
        <a:srgbClr val="4E3629"/>
      </a:tcTxStyle>
      <a:tcStyle>
        <a:tcBdr>
          <a:left>
            <a:ln w="12700" cap="flat">
              <a:solidFill>
                <a:srgbClr val="4E3629"/>
              </a:solidFill>
              <a:prstDash val="solid"/>
              <a:round/>
            </a:ln>
          </a:left>
          <a:right>
            <a:ln w="12700" cap="flat">
              <a:solidFill>
                <a:srgbClr val="4E3629"/>
              </a:solidFill>
              <a:prstDash val="solid"/>
              <a:round/>
            </a:ln>
          </a:right>
          <a:top>
            <a:ln w="50800" cap="flat">
              <a:solidFill>
                <a:srgbClr val="4E3629"/>
              </a:solidFill>
              <a:prstDash val="solid"/>
              <a:round/>
            </a:ln>
          </a:top>
          <a:bottom>
            <a:ln w="12700" cap="flat">
              <a:solidFill>
                <a:srgbClr val="4E3629"/>
              </a:solidFill>
              <a:prstDash val="solid"/>
              <a:round/>
            </a:ln>
          </a:bottom>
          <a:insideH>
            <a:ln w="12700" cap="flat">
              <a:solidFill>
                <a:srgbClr val="4E3629"/>
              </a:solidFill>
              <a:prstDash val="solid"/>
              <a:round/>
            </a:ln>
          </a:insideH>
          <a:insideV>
            <a:ln w="12700" cap="flat">
              <a:solidFill>
                <a:srgbClr val="4E3629"/>
              </a:solidFill>
              <a:prstDash val="solid"/>
              <a:round/>
            </a:ln>
          </a:insideV>
        </a:tcBdr>
        <a:fill>
          <a:noFill/>
        </a:fill>
      </a:tcStyle>
    </a:lastRow>
    <a:firstRow>
      <a:tcTxStyle b="on" i="off">
        <a:font>
          <a:latin typeface="Oracle Sans"/>
          <a:ea typeface="Oracle Sans"/>
          <a:cs typeface="Oracle Sans"/>
        </a:font>
        <a:srgbClr val="4E3629"/>
      </a:tcTxStyle>
      <a:tcStyle>
        <a:tcBdr>
          <a:left>
            <a:ln w="12700" cap="flat">
              <a:solidFill>
                <a:srgbClr val="4E3629"/>
              </a:solidFill>
              <a:prstDash val="solid"/>
              <a:round/>
            </a:ln>
          </a:left>
          <a:right>
            <a:ln w="12700" cap="flat">
              <a:solidFill>
                <a:srgbClr val="4E3629"/>
              </a:solidFill>
              <a:prstDash val="solid"/>
              <a:round/>
            </a:ln>
          </a:right>
          <a:top>
            <a:ln w="12700" cap="flat">
              <a:solidFill>
                <a:srgbClr val="4E3629"/>
              </a:solidFill>
              <a:prstDash val="solid"/>
              <a:round/>
            </a:ln>
          </a:top>
          <a:bottom>
            <a:ln w="25400" cap="flat">
              <a:solidFill>
                <a:srgbClr val="4E3629"/>
              </a:solidFill>
              <a:prstDash val="solid"/>
              <a:round/>
            </a:ln>
          </a:bottom>
          <a:insideH>
            <a:ln w="12700" cap="flat">
              <a:solidFill>
                <a:srgbClr val="4E3629"/>
              </a:solidFill>
              <a:prstDash val="solid"/>
              <a:round/>
            </a:ln>
          </a:insideH>
          <a:insideV>
            <a:ln w="12700" cap="flat">
              <a:solidFill>
                <a:srgbClr val="4E36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70" name="Shape 570"/>
          <p:cNvSpPr/>
          <p:nvPr>
            <p:ph type="sldImg"/>
          </p:nvPr>
        </p:nvSpPr>
        <p:spPr>
          <a:xfrm>
            <a:off x="1143000" y="685800"/>
            <a:ext cx="4572000" cy="3429000"/>
          </a:xfrm>
          <a:prstGeom prst="rect">
            <a:avLst/>
          </a:prstGeom>
        </p:spPr>
        <p:txBody>
          <a:bodyPr/>
          <a:lstStyle/>
          <a:p>
            <a:pPr/>
          </a:p>
        </p:txBody>
      </p:sp>
      <p:sp>
        <p:nvSpPr>
          <p:cNvPr id="571" name="Shape 5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 Id="rId3" Type="http://schemas.openxmlformats.org/officeDocument/2006/relationships/hyperlink" Target="https://data.norfolk.gov/Real-Estate/Address-Information/ere7-kake/data" TargetMode="External"/><Relationship Id="rId4" Type="http://schemas.openxmlformats.org/officeDocument/2006/relationships/hyperlink" Target="https://openpaymentsdata-origin.cms.gov/dataset/Physician-Address-Crosswalk-File/rzgi-r2q6/data" TargetMode="External"/><Relationship Id="rId5" Type="http://schemas.openxmlformats.org/officeDocument/2006/relationships/hyperlink" Target="https://www.sitepoint.com/10-example-json-files/" TargetMode="Externa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dev.mysql.com/doc/mysql-shell/8.0/en/" TargetMode="Externa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dev.mysql.com/doc/mysql-shell/8.0/en/mysql-shell-sessions-introduction.html"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s://dev.mysql.com/doc/mysql-shell/8.0/en/mysql-shell-commands.html" TargetMode="Externa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dev.mysql.com/doc/mysql-shell/8.0/en/mysql-shell-global-variables.html" TargetMode="Externa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 Id="rId3" Type="http://schemas.openxmlformats.org/officeDocument/2006/relationships/hyperlink" Target="https://dev.mysql.com/doc/refman/8.0/en/json-function-reference.html" TargetMode="External"/></Relationships>

</file>

<file path=ppt/notesSlides/_rels/notesSlide67.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defRPr sz="1800"/>
            </a:pPr>
            <a:r>
              <a:t>Great site for sample large JSON data sets - https://www.opendatanetwork.com/search?q=addresses</a:t>
            </a:r>
          </a:p>
          <a:p>
            <a:pPr>
              <a:defRPr sz="1800"/>
            </a:pPr>
            <a:r>
              <a:t>Norfolk city government info - </a:t>
            </a:r>
            <a:r>
              <a:rPr u="sng">
                <a:solidFill>
                  <a:schemeClr val="accent5"/>
                </a:solidFill>
                <a:uFill>
                  <a:solidFill>
                    <a:schemeClr val="accent5"/>
                  </a:solidFill>
                </a:uFill>
                <a:hlinkClick r:id="rId3" invalidUrl="" action="" tgtFrame="" tooltip="" history="1" highlightClick="0" endSnd="0"/>
              </a:rPr>
              <a:t>https://data.norfolk.gov/Real-Estate/Address-Information/ere7-kake/data</a:t>
            </a:r>
          </a:p>
          <a:p>
            <a:pPr>
              <a:defRPr sz="1800"/>
            </a:pPr>
            <a:r>
              <a:t>Physician's info - </a:t>
            </a:r>
            <a:r>
              <a:rPr u="sng">
                <a:solidFill>
                  <a:schemeClr val="accent5"/>
                </a:solidFill>
                <a:uFill>
                  <a:solidFill>
                    <a:schemeClr val="accent5"/>
                  </a:solidFill>
                </a:uFill>
                <a:hlinkClick r:id="rId4" invalidUrl="" action="" tgtFrame="" tooltip="" history="1" highlightClick="0" endSnd="0"/>
              </a:rPr>
              <a:t>https://openpaymentsdata-origin.cms.gov/dataset/Physician-Address-Crosswalk-File/rzgi-r2q6/data</a:t>
            </a:r>
          </a:p>
          <a:p>
            <a:pPr>
              <a:defRPr sz="1800"/>
            </a:pPr>
            <a:r>
              <a:t>Sample small JSON docs - </a:t>
            </a:r>
            <a:r>
              <a:rPr u="sng">
                <a:solidFill>
                  <a:schemeClr val="accent5"/>
                </a:solidFill>
                <a:uFill>
                  <a:solidFill>
                    <a:schemeClr val="accent5"/>
                  </a:solidFill>
                </a:uFill>
                <a:hlinkClick r:id="rId5" invalidUrl="" action="" tgtFrame="" tooltip="" history="1" highlightClick="0" endSnd="0"/>
              </a:rPr>
              <a:t>https://www.sitepoint.com/10-example-json-files/</a:t>
            </a:r>
          </a:p>
          <a:p>
            <a:pPr>
              <a:defRPr sz="1800"/>
            </a:pPr>
          </a:p>
          <a:p>
            <a:pPr>
              <a:defRPr sz="1800"/>
            </a:pPr>
            <a:r>
              <a:t>Anything after this line is just reference information and not part of the script (where provided)</a:t>
            </a:r>
          </a:p>
          <a:p>
            <a:pPr>
              <a:defRPr sz="1800"/>
            </a:pPr>
          </a:p>
          <a:p>
            <a:pPr>
              <a:defRPr sz="1800"/>
            </a:pPr>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lvl1pPr>
              <a:defRPr sz="1800"/>
            </a:lvl1pPr>
          </a:lstStyle>
          <a:p>
            <a:pPr/>
            <a:r>
              <a:t>And you draw out the relationships between all of the fields.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hape 721"/>
          <p:cNvSpPr/>
          <p:nvPr>
            <p:ph type="sldImg"/>
          </p:nvPr>
        </p:nvSpPr>
        <p:spPr>
          <a:prstGeom prst="rect">
            <a:avLst/>
          </a:prstGeom>
        </p:spPr>
        <p:txBody>
          <a:bodyPr/>
          <a:lstStyle/>
          <a:p>
            <a:pPr/>
          </a:p>
        </p:txBody>
      </p:sp>
      <p:sp>
        <p:nvSpPr>
          <p:cNvPr id="722" name="Shape 722"/>
          <p:cNvSpPr/>
          <p:nvPr>
            <p:ph type="body" sz="quarter" idx="1"/>
          </p:nvPr>
        </p:nvSpPr>
        <p:spPr>
          <a:prstGeom prst="rect">
            <a:avLst/>
          </a:prstGeom>
        </p:spPr>
        <p:txBody>
          <a:bodyPr/>
          <a:lstStyle/>
          <a:p>
            <a:pPr>
              <a:defRPr sz="1800"/>
            </a:pPr>
            <a:r>
              <a:t>You then work on the code needed to parse one of the example entries, to make sure you have everything setup properly.</a:t>
            </a:r>
          </a:p>
          <a:p>
            <a:pPr>
              <a:defRPr sz="1800"/>
            </a:pPr>
            <a:r>
              <a:t>And what you thought was going to be easy is now beginning to take more time than you thought you would need.  And, sometimes - more often than not, it isn't the DBA who gets to decide how the database is setup.  The DBA is usually the one who has to manage whatever the developer throws at them.</a:t>
            </a:r>
          </a:p>
          <a:p>
            <a:pPr>
              <a:defRPr sz="1800"/>
            </a:pPr>
          </a:p>
          <a:p>
            <a:pPr>
              <a:defRPr sz="1800"/>
            </a:pPr>
            <a:r>
              <a:t>So, you head over to talk to the developers, and one of them says "well, we aren't going to use a relational database, because we don't time. We are going with a NoSQL approach."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p>
            <a:pPr>
              <a:defRPr sz="1800"/>
            </a:pPr>
            <a:r>
              <a:t>What does NoSQL really mean? NoSQL actually means "not only SQL".  A NoSQL database is a way to store and retrieve data that does not follow all of the rules of a relational DBMS.  And therefore, you cannot use traditional SQL to query data. NoSQL databases usually supports key-value stores, document store, BigTable, and graph databases.  And the big benefit is you don't have to define your database before you start storing data.</a:t>
            </a:r>
          </a:p>
          <a:p>
            <a:pPr>
              <a:defRPr sz="1800"/>
            </a:pPr>
            <a:r>
              <a:t>But - just because it is a NoSQL database, you still have to use commands to access and modify the data - you don't use SQL commands such as select, insert and delete - you use CRUD commands - create, read, update and delete.  I will go over these commands a little later in the presentation.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defRPr sz="1800"/>
            </a:pPr>
            <a:r>
              <a:t>NoSQL is an alternative method of storing data, and a document store (or doc store) is one of many types of NoSQL databases. A doc store is a schema-free organization of data.</a:t>
            </a:r>
          </a:p>
          <a:p>
            <a:pPr>
              <a:defRPr sz="1800"/>
            </a:pPr>
            <a:r>
              <a:t>The records being stored do not need to have a uniform structure, like you would in a relational database.  Also, different records may have different columns.</a:t>
            </a:r>
          </a:p>
          <a:p>
            <a:pPr>
              <a:defRPr sz="1800"/>
            </a:pPr>
            <a:r>
              <a:t>And, the data within the columns or key-values can have more than one value - such as a list of data or data that has been put into an array.  (An array is a data structure that contains a group of elements.)</a:t>
            </a:r>
          </a:p>
          <a:p>
            <a:pPr>
              <a:defRPr sz="1800"/>
            </a:pPr>
          </a:p>
          <a:p>
            <a:pPr>
              <a:defRPr sz="1800"/>
            </a:pPr>
            <a:r>
              <a:t>So, the address book data we were looking at earlier might look something like this if it was formatted as a JSON document. (Figure on the right)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defRPr sz="1800"/>
            </a:pPr>
            <a:r>
              <a:t>Why are developers turning to NoSQL?  Mostly because it saves them time upfront, when they are trying to crank out an application where they don't have time to create a huge and complex relational schema.  </a:t>
            </a:r>
          </a:p>
          <a:p>
            <a:pPr>
              <a:defRPr sz="1800"/>
            </a:pPr>
            <a:r>
              <a:t>And your business saves money if the time-to-market is much less. And projects almost always have a ton of changes, and you need to be able to make these changes very quickly.</a:t>
            </a:r>
          </a:p>
          <a:p>
            <a:pPr>
              <a:defRPr sz="1800"/>
            </a:pPr>
            <a:r>
              <a:t>So, if you have a project that needs to be done quickly, and you anticipate that there will probably be a lot of changes, then why should you bother with a schema?</a:t>
            </a:r>
          </a:p>
          <a:p>
            <a:pPr>
              <a:defRPr sz="1800"/>
            </a:pPr>
            <a:r>
              <a:t>Storing the data as JSON documents in a schema-less NoSQL database - that is going to save you a lot of time.</a:t>
            </a:r>
          </a:p>
          <a:p>
            <a:pPr>
              <a:defRPr sz="1800"/>
            </a:pPr>
            <a:r>
              <a:t>And with NoSQL, if you have a requirement to store lots and lots of big data, you can just shove all of that data into a document store and figure out what to do with it later.</a:t>
            </a:r>
          </a:p>
          <a:p>
            <a:pPr>
              <a:defRPr sz="1800"/>
            </a:pPr>
          </a:p>
          <a:p>
            <a:pPr>
              <a:defRPr sz="1800"/>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defRPr sz="1800"/>
            </a:pPr>
            <a:r>
              <a:t>Why are companies embracing NoSQL? SQL has worked well for a couple of decades. It is sort of a bigger, faster, stronger approach.</a:t>
            </a:r>
          </a:p>
          <a:p>
            <a:pPr>
              <a:defRPr sz="1800"/>
            </a:pPr>
            <a:r>
              <a:rPr b="1"/>
              <a:t>Implementing caching layers -</a:t>
            </a:r>
            <a:r>
              <a:t> Relational databases can often be incredibly fast, but when every fraction of a second counts, removing unnecessary database dependencies is a good first step. When it comes to caching the data, having a number of key-value stores can make the database even faster.</a:t>
            </a:r>
          </a:p>
          <a:p>
            <a:pPr>
              <a:defRPr sz="1800"/>
            </a:pPr>
            <a:r>
              <a:rPr b="1"/>
              <a:t>Big data -</a:t>
            </a:r>
            <a:r>
              <a:t> Hardware costs are decreasing fairly rapidly, so building a huge server with plenty of storage is an option that more businesses are using to store their big data - I'm talking about data generated by web server logs, application logs, even MySQL logs, clickstreams, analytics and finance applications, and even hierarchical data like threaded discussions and parts explosion. Companies like to store data now and figure out what to do with it later.</a:t>
            </a:r>
          </a:p>
          <a:p>
            <a:pPr>
              <a:defRPr sz="1800"/>
            </a:pPr>
            <a:r>
              <a:rPr b="1"/>
              <a:t>Semi-structured or non-structured data -</a:t>
            </a:r>
            <a:r>
              <a:t> If you are going to build a relational database that does what it’s supposed to and performs well - this requires developing a good schema. But developing schemas can be a challenge. And with more and more data being presented in JSON format, companies now want to be able to quickly store and search semi or non-structured data.</a:t>
            </a:r>
          </a:p>
          <a:p>
            <a:pPr>
              <a:defRPr sz="1800"/>
            </a:pPr>
            <a:r>
              <a:rPr b="1"/>
              <a:t>Content/inventory/catalog management -</a:t>
            </a:r>
            <a:r>
              <a:t> Companies such as retailers, or manufacturing companies - they have these huge document or catalog management or content management systems. These systems require the ability to store individual complex documents as a whole document rather than splitting it up and trying to organize as relational tables. </a:t>
            </a:r>
          </a:p>
          <a:p>
            <a:pPr>
              <a:defRPr sz="1800"/>
            </a:pPr>
            <a:r>
              <a:rPr b="1"/>
              <a:t>Application/Software Prototypes -</a:t>
            </a:r>
            <a:r>
              <a:t> More and more companies are looking to fail fast and fail often when launching new products, so having the ability to prototype new ideas is becoming an important role in the development cycle at many organizations. Eliminating the need to set up a relational database is often a good way to speed the prototyping process and make it more efficient. </a:t>
            </a:r>
          </a:p>
          <a:p>
            <a:pPr>
              <a:defRPr sz="1800"/>
            </a:pPr>
            <a:r>
              <a:rPr b="1"/>
              <a:t>Archiving - </a:t>
            </a:r>
            <a:r>
              <a:t>And finally, archiving. Companies have a need to store a large continual streams of data that is still accessible on-line. They need a way to store this data that is ever-changing and they don't want to be hampered by having to manage the structure of the data.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defRPr sz="1800"/>
            </a:pPr>
            <a:r>
              <a:t>Some of the most-popular NoSQL databases use similar data structures to relational databases - B+Tree for example.  B+tree provides sequential search capabilities in addition to the binary search, which gives the database more control when you are searching non-indexed values in a database.</a:t>
            </a:r>
          </a:p>
          <a:p>
            <a:pPr>
              <a:defRPr sz="1800"/>
            </a:pPr>
            <a:r>
              <a:t>But the data structure influences the key performance characteristics of a data - and not the data model.</a:t>
            </a:r>
          </a:p>
          <a:p>
            <a:pPr>
              <a:defRPr sz="1800"/>
            </a:pPr>
            <a:r>
              <a:t>And there aren't any inherent scalability advantages to using NoSQL, </a:t>
            </a:r>
          </a:p>
          <a:p>
            <a:pPr>
              <a:defRPr sz="1800"/>
            </a:pPr>
            <a:r>
              <a:t>and a lot of the NoSQL databases are behind on key database functionality</a:t>
            </a:r>
          </a:p>
          <a:p>
            <a:pPr>
              <a:defRPr sz="1800"/>
            </a:pPr>
            <a:r>
              <a:t>Finally, adding another database to manage can pose a problem for your operations and support teams.</a:t>
            </a:r>
          </a:p>
          <a:p>
            <a:pPr>
              <a:defRPr sz="1800"/>
            </a:pPr>
          </a:p>
          <a:p>
            <a:pPr>
              <a:defRPr sz="1800"/>
            </a:pPr>
            <a:r>
              <a:t># ----------------------------------------------------------------------------------------------------------------------------</a:t>
            </a:r>
          </a:p>
          <a:p>
            <a:pPr>
              <a:defRPr sz="1800"/>
            </a:pPr>
          </a:p>
          <a:p>
            <a:pPr>
              <a:defRPr sz="1800"/>
            </a:pPr>
            <a:r>
              <a:t>The most popular NoSQL database uses similar data structures to relational databases (B+TREE)</a:t>
            </a:r>
          </a:p>
          <a:p>
            <a:pPr marL="180473" indent="-180473">
              <a:buSzPct val="100000"/>
              <a:buChar char="•"/>
              <a:defRPr sz="1800"/>
            </a:pPr>
            <a:r>
              <a:t>Data structure influences key performance characteristics not data model</a:t>
            </a:r>
          </a:p>
          <a:p>
            <a:pPr marL="180473" indent="-180473">
              <a:buSzPct val="100000"/>
              <a:buChar char="•"/>
              <a:defRPr sz="1800"/>
            </a:pPr>
            <a:r>
              <a:t>No inherent scalability advantages</a:t>
            </a:r>
          </a:p>
          <a:p>
            <a:pPr marL="180473" indent="-180473">
              <a:buSzPct val="100000"/>
              <a:buChar char="•"/>
              <a:defRPr sz="1800"/>
            </a:pPr>
            <a:r>
              <a:t>Yet behind on key functionality</a:t>
            </a:r>
          </a:p>
          <a:p>
            <a:pPr>
              <a:defRPr sz="1800"/>
            </a:pPr>
            <a:r>
              <a:t>Standing up multiple technologies adds complexity for operations teams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defRPr sz="1800"/>
            </a:pPr>
            <a:r>
              <a:t>So, what's the solution? Is it possible to have both a schema and a schema-less database in the same technology stack?  Can you have both in one product?</a:t>
            </a:r>
          </a:p>
          <a:p>
            <a:pPr>
              <a:defRPr sz="1800"/>
            </a:pPr>
            <a:r>
              <a:t>Is there a solution that satisfies all of the stakeholders?</a:t>
            </a:r>
          </a:p>
          <a:p>
            <a:pPr>
              <a:defRPr sz="1800"/>
            </a:pPr>
            <a:r>
              <a:t>Is there a quick-to-market, schema-less, robust, acid compliant solution that your DBA's already know how to manage?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a:p>
        </p:txBody>
      </p:sp>
      <p:sp>
        <p:nvSpPr>
          <p:cNvPr id="772" name="Shape 772"/>
          <p:cNvSpPr/>
          <p:nvPr>
            <p:ph type="body" sz="quarter" idx="1"/>
          </p:nvPr>
        </p:nvSpPr>
        <p:spPr>
          <a:prstGeom prst="rect">
            <a:avLst/>
          </a:prstGeom>
        </p:spPr>
        <p:txBody>
          <a:bodyPr/>
          <a:lstStyle/>
          <a:p>
            <a:pPr>
              <a:defRPr sz="1800"/>
            </a:pPr>
            <a:r>
              <a:t>Yes, there is database project that can do both schema and schema-less - and that is MySQL.</a:t>
            </a:r>
          </a:p>
          <a:p>
            <a:pPr>
              <a:defRPr sz="1800"/>
            </a:pPr>
            <a:r>
              <a:t>And the beauty of using MySQL to store JSON documents, is that you can use the NoSQL commands as well as CRUD APIs - and you still have all of the features of MySQL. </a:t>
            </a:r>
          </a:p>
          <a:p>
            <a:pPr>
              <a:defRPr sz="1800"/>
            </a:pPr>
            <a:r>
              <a:t>Since you are using MySQL, you have all of the features of MySQL - You still have replication, you still use ACID-compliant InnoDB storage, you can still use the performance schema - </a:t>
            </a:r>
          </a:p>
          <a:p>
            <a:pPr>
              <a:defRPr sz="1800"/>
            </a:pPr>
            <a:r>
              <a:t>MySQL is everything you need for both SQL and NoSQL - all in one package.</a:t>
            </a:r>
          </a:p>
          <a:p>
            <a:pPr>
              <a:defRPr sz="1800"/>
            </a:pPr>
            <a:r>
              <a:t>-----</a:t>
            </a:r>
          </a:p>
          <a:p>
            <a:pPr>
              <a:defRPr sz="1800"/>
            </a:pPr>
          </a:p>
          <a:p>
            <a:pPr>
              <a:defRPr sz="1800"/>
            </a:pPr>
            <a:r>
              <a:t>MySQL as a Document Store (version 5.7+)</a:t>
            </a:r>
          </a:p>
          <a:p>
            <a:pPr>
              <a:defRPr sz="1800"/>
            </a:pPr>
            <a:r>
              <a:t>All the existing features of MySQL</a:t>
            </a:r>
          </a:p>
          <a:p>
            <a:pPr marL="110289" indent="-110289">
              <a:buSzPct val="100000"/>
              <a:buChar char="•"/>
              <a:defRPr sz="1800"/>
            </a:pPr>
            <a:r>
              <a:t>Replication</a:t>
            </a:r>
          </a:p>
          <a:p>
            <a:pPr marL="110289" indent="-110289">
              <a:buSzPct val="100000"/>
              <a:buChar char="•"/>
              <a:defRPr sz="1800"/>
            </a:pPr>
            <a:r>
              <a:t>InnoDB </a:t>
            </a:r>
          </a:p>
          <a:p>
            <a:pPr marL="110289" indent="-110289">
              <a:buSzPct val="100000"/>
              <a:buChar char="•"/>
              <a:defRPr sz="1800"/>
            </a:pPr>
            <a:r>
              <a:t>Performance Schema</a:t>
            </a:r>
          </a:p>
          <a:p>
            <a:pPr>
              <a:defRPr sz="1800"/>
            </a:pPr>
            <a:r>
              <a:t>With the addition of schemaless </a:t>
            </a:r>
          </a:p>
          <a:p>
            <a:pPr marL="110289" indent="-110289">
              <a:buSzPct val="100000"/>
              <a:buChar char="•"/>
              <a:defRPr sz="1800"/>
            </a:pPr>
            <a:r>
              <a:t>Documents using JSON</a:t>
            </a:r>
          </a:p>
          <a:p>
            <a:pPr marL="110289" indent="-110289">
              <a:buSzPct val="100000"/>
              <a:buChar char="•"/>
              <a:defRPr sz="1800"/>
            </a:pPr>
            <a:r>
              <a:t>Easy to program CRUD APIs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defRPr sz="1800"/>
            </a:pPr>
            <a:r>
              <a:t>Usually relational databases such as MySQL require you to define a schema before storing any information. The schema is the structure that represents the logical view of the entire database. The schema is where you define the database, tables, columns - everything needs to be carefully defined before you start inserting data into the database.  The schema column definitions need to match the data that will be stored in the column.  For example, in the first box on the top left, we have a schema.  But if we try to add a record with data from another column that isn't defined in the original schema, in this example, the box on the top right has a Salary column, you will get an error because we haven't defined a salary column. So, with schemas, there's a lot of work involved and usually a lot of modifications are made as the columns and values of the data changes.</a:t>
            </a:r>
          </a:p>
          <a:p>
            <a:pPr>
              <a:defRPr sz="1800"/>
            </a:pPr>
          </a:p>
          <a:p>
            <a:pPr>
              <a:defRPr sz="1800"/>
            </a:pPr>
            <a:r>
              <a:t>With a no-schema or schema-less database, it doesn't have a fixed database structure. Creating the database, or schema, is relatively easy for SQL, but in NoSQL, the tables are called collections, and you don't have to define anything. The collections store the rows of data, which are called documents. So think of an individual row in a relational database as a single JSON document. In the box on the bottom left, we have a document with these keys.  If I try to import a document with different keys, I won't get an error because it doesn't matter what the keys are - we aren't limited to specific keys or columns. </a:t>
            </a:r>
          </a:p>
          <a:p>
            <a:pPr>
              <a:defRPr sz="1800"/>
            </a:pPr>
            <a:r>
              <a:t>I will talk more about this in few minutes.</a:t>
            </a:r>
          </a:p>
          <a:p>
            <a:pPr>
              <a:defRPr sz="1800"/>
            </a:pPr>
          </a:p>
          <a:p>
            <a:pPr>
              <a:defRPr sz="1800"/>
            </a:pPr>
            <a:r>
              <a:t># --------------------------------------------------------------------------------------------------------------------------------</a:t>
            </a:r>
          </a:p>
          <a:p>
            <a:pPr>
              <a:defRPr sz="1800"/>
            </a:pPr>
          </a:p>
          <a:p>
            <a:pPr>
              <a:defRPr sz="1800"/>
            </a:pPr>
            <a:r>
              <a:t>Schema = Database</a:t>
            </a:r>
          </a:p>
          <a:p>
            <a:pPr>
              <a:defRPr sz="1800"/>
            </a:pPr>
            <a:r>
              <a:t>Collection = Table</a:t>
            </a:r>
          </a:p>
          <a:p>
            <a:pPr>
              <a:defRPr sz="1800"/>
            </a:pPr>
            <a:r>
              <a:t>Documents = Rows</a:t>
            </a:r>
          </a:p>
          <a:p>
            <a:pPr>
              <a:defRPr sz="1800"/>
            </a:pPr>
          </a:p>
          <a:p>
            <a:pPr>
              <a:defRPr sz="1800"/>
            </a:pPr>
          </a:p>
          <a:p>
            <a:pPr>
              <a:defRPr sz="1800"/>
            </a:pPr>
          </a:p>
          <a:p>
            <a:pPr>
              <a:defRPr sz="1800"/>
            </a:pPr>
            <a:r>
              <a:t>Traditionally, relational databases such as MySQL have usually required a schema to be defined before documents can be stored. The features described in this section enable you to use MySQL as a document store, which is a schema-less, and therefore schema-flexible, storage system for documents. For example, when you create documents describing products, you do not need to know and define all possible attributes of any products before storing and operating with the documents. This differs from working with a relational database and storing products in a table, when all columns of the table must be known and defined before adding any products to the database. The features described in this chapter enable you to choose how you configure MySQL, using only the document store model, or combining the flexibility of the document store model with the power of the relational model.</a:t>
            </a:r>
          </a:p>
          <a:p>
            <a:pPr>
              <a:defRPr sz="1800"/>
            </a:pPr>
          </a:p>
          <a:p>
            <a:pPr>
              <a:defRPr sz="1800"/>
            </a:pPr>
          </a:p>
          <a:p>
            <a:pPr>
              <a:defRPr sz="1800"/>
            </a:pPr>
          </a:p>
          <a:p>
            <a:pPr>
              <a:defRPr sz="1800"/>
            </a:pPr>
            <a:r>
              <a:t>The term "schema" refers to the organization of data as a blueprint of how the database is constructed (divided into database tables in the case of relational databases). The formal definition of a database schema is a set of formulas (sentences) called integrity constraints imposed on a database.</a:t>
            </a:r>
          </a:p>
          <a:p>
            <a:pPr>
              <a:defRPr sz="1800"/>
            </a:pPr>
          </a:p>
          <a:p>
            <a:pPr>
              <a:defRPr sz="1800"/>
            </a:pPr>
            <a:r>
              <a:t>A database schema is the skeleton structure that represents the logical view of the entire database. It defines how the data is organized and how the relations among them are associated. It formulates all the constraints that are to be applied on the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marL="228600" indent="-228600">
              <a:buSzPct val="100000"/>
              <a:buChar char="•"/>
              <a:defRPr sz="1800"/>
            </a:pPr>
            <a:r>
              <a:t>Any notes for any slides will follow this: </a:t>
            </a:r>
            <a:r>
              <a:rPr>
                <a:solidFill>
                  <a:schemeClr val="accent1">
                    <a:lumOff val="-8784"/>
                  </a:schemeClr>
                </a:solidFill>
              </a:rPr>
              <a:t>Note: - </a:t>
            </a:r>
          </a:p>
          <a:p>
            <a:pPr>
              <a:defRPr sz="1800"/>
            </a:pPr>
          </a:p>
          <a:p>
            <a:pPr marL="228600" indent="-228600">
              <a:buSzPct val="100000"/>
              <a:buChar char="•"/>
              <a:defRPr sz="1800"/>
            </a:pPr>
            <a:r>
              <a:t>Anything after this line is just reference information and not part of the script or presentation (where provided)</a:t>
            </a:r>
          </a:p>
          <a:p>
            <a:pPr>
              <a:defRPr sz="1800"/>
            </a:pPr>
            <a: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Shape 800"/>
          <p:cNvSpPr/>
          <p:nvPr>
            <p:ph type="sldImg"/>
          </p:nvPr>
        </p:nvSpPr>
        <p:spPr>
          <a:prstGeom prst="rect">
            <a:avLst/>
          </a:prstGeom>
        </p:spPr>
        <p:txBody>
          <a:bodyPr/>
          <a:lstStyle/>
          <a:p>
            <a:pPr/>
          </a:p>
        </p:txBody>
      </p:sp>
      <p:sp>
        <p:nvSpPr>
          <p:cNvPr id="801" name="Shape 801"/>
          <p:cNvSpPr/>
          <p:nvPr>
            <p:ph type="body" sz="quarter" idx="1"/>
          </p:nvPr>
        </p:nvSpPr>
        <p:spPr>
          <a:prstGeom prst="rect">
            <a:avLst/>
          </a:prstGeom>
        </p:spPr>
        <p:txBody>
          <a:bodyPr/>
          <a:lstStyle/>
          <a:p>
            <a:pPr>
              <a:defRPr sz="1700"/>
            </a:pPr>
            <a:r>
              <a:t>A JSON document is a data structure composed of key-value pairs.  A key-value pair (or KVP) is a set of two linked data items: a key, which is a unique identifier for some item of data, and the value, which is either the data that is identified or a pointer to the location of that data.</a:t>
            </a:r>
          </a:p>
          <a:p>
            <a:pPr>
              <a:defRPr sz="1700"/>
            </a:pPr>
            <a:r>
              <a:t>The values of keys can be simple data types, such as integers or strings, but can also contain other documents, arrays, and lists of documents.</a:t>
            </a:r>
          </a:p>
          <a:p>
            <a:pPr>
              <a:defRPr sz="1700"/>
            </a:pPr>
            <a:r>
              <a:t>In the example on the right, the geography key's value - which is in red - consists of multiple key-value pairs. </a:t>
            </a:r>
          </a:p>
          <a:p>
            <a:pPr>
              <a:defRPr sz="1700"/>
            </a:pPr>
            <a:r>
              <a:t>A JSON document is represented internally using the MySQL binary JSON object, via the MySQL JSON datatype.</a:t>
            </a:r>
          </a:p>
          <a:p>
            <a:pPr>
              <a:defRPr sz="1800"/>
            </a:pPr>
            <a:r>
              <a:t># --------------------------------------------------------------------------------------------------------------------------------</a:t>
            </a:r>
          </a:p>
          <a:p>
            <a:pPr>
              <a:defRPr sz="1800"/>
            </a:pPr>
          </a:p>
          <a:p>
            <a:pPr>
              <a:defRPr sz="1700"/>
            </a:pPr>
            <a:r>
              <a:t>https://dev.mysql.com/doc/refman/8.0/en/document-store-concepts.html</a:t>
            </a:r>
          </a:p>
          <a:p>
            <a:pPr>
              <a:defRPr sz="1700"/>
            </a:pPr>
          </a:p>
          <a:p>
            <a:pPr>
              <a:defRPr sz="1700"/>
            </a:pPr>
            <a:r>
              <a:t>This section explains the concepts introduced as part of using MySQL as a document store.</a:t>
            </a:r>
          </a:p>
          <a:p>
            <a:pPr>
              <a:defRPr sz="1700"/>
            </a:pPr>
          </a:p>
          <a:p>
            <a:pPr>
              <a:defRPr sz="1700"/>
            </a:pPr>
            <a:r>
              <a:t>JSON Document</a:t>
            </a:r>
          </a:p>
          <a:p>
            <a:pPr>
              <a:defRPr sz="1700"/>
            </a:pPr>
            <a:r>
              <a:t>Collection</a:t>
            </a:r>
          </a:p>
          <a:p>
            <a:pPr>
              <a:defRPr sz="1700"/>
            </a:pPr>
            <a:r>
              <a:t>CRUD Operations</a:t>
            </a:r>
          </a:p>
          <a:p>
            <a:pPr>
              <a:defRPr sz="1700"/>
            </a:pPr>
          </a:p>
          <a:p>
            <a:pPr>
              <a:defRPr sz="1700"/>
            </a:pPr>
            <a:r>
              <a:t>JSON Document</a:t>
            </a:r>
          </a:p>
          <a:p>
            <a:pPr>
              <a:defRPr sz="1700"/>
            </a:pPr>
            <a:r>
              <a:t>A JSON document is a data structure composed of key-value pairs and is the fundamental structure for using MySQL as document store. For example, the world_x schema (installed later in this chapter) contains this document:</a:t>
            </a:r>
          </a:p>
          <a:p>
            <a:pPr>
              <a:defRPr sz="1700"/>
            </a:pPr>
            <a:r>
              <a:t>A key-value pair (KVP) is a set of two linked data items: a key, which is a unique identifier for some item of data, and the value, which is either the data that is identified or a pointer to the location of that data. Key-value pairs are frequently used in lookup tables, hash tables and configuration files.</a:t>
            </a:r>
          </a:p>
          <a:p>
            <a:pPr>
              <a:defRPr sz="1700"/>
            </a:pPr>
          </a:p>
          <a:p>
            <a:pPr>
              <a:defRPr sz="1700"/>
            </a:pPr>
            <a:r>
              <a:t>This document shows that the values of keys can be simple data types, such as integers or strings, but can also contain other documents, arrays, and lists of documents. For example, the geography key's value consists of multiple key-value pairs. A JSON document is represented internally using the MySQL binary JSON object, through the JSON MySQL datatype.</a:t>
            </a:r>
          </a:p>
          <a:p>
            <a:pPr>
              <a:defRPr sz="1700"/>
            </a:pPr>
          </a:p>
          <a:p>
            <a:pPr>
              <a:defRPr sz="1700"/>
            </a:pPr>
            <a:r>
              <a:t>The most important differences between a document and the tables known from traditional relational databases are that the structure of a document does not have to be defined in advance, and a collection can contain multiple documents with different structures. Relational tables on the other hand require that their structure be defined, and all rows in the table must contain the same columns.</a:t>
            </a:r>
          </a:p>
          <a:p>
            <a:pPr>
              <a:defRPr sz="1700"/>
            </a:pPr>
          </a:p>
          <a:p>
            <a:pPr>
              <a:defRPr sz="1700"/>
            </a:pPr>
            <a:r>
              <a:t>Collection</a:t>
            </a:r>
          </a:p>
          <a:p>
            <a:pPr>
              <a:defRPr sz="1700"/>
            </a:pPr>
            <a:r>
              <a:t>A collection is a container that is used to store JSON documents in a MySQL database. Applications usually run operations against a collection of documents, for example to find a specific document.</a:t>
            </a:r>
          </a:p>
          <a:p>
            <a:pPr>
              <a:defRPr sz="1700"/>
            </a:pPr>
          </a:p>
          <a:p>
            <a:pPr>
              <a:defRPr sz="1700"/>
            </a:pPr>
            <a:r>
              <a:t>CRUD Operations</a:t>
            </a:r>
          </a:p>
          <a:p>
            <a:pPr>
              <a:defRPr sz="1700"/>
            </a:pPr>
            <a:r>
              <a:t>The four basic operations that can be issued against a collection are Create, Read, Update and Delete (CRUD). In terms of MySQL this means:</a:t>
            </a:r>
          </a:p>
          <a:p>
            <a:pPr>
              <a:defRPr sz="1700"/>
            </a:pPr>
          </a:p>
          <a:p>
            <a:pPr>
              <a:defRPr sz="1700"/>
            </a:pPr>
            <a:r>
              <a:t>Create a new document (insertion or addition)</a:t>
            </a:r>
          </a:p>
          <a:p>
            <a:pPr>
              <a:defRPr sz="1700"/>
            </a:pPr>
          </a:p>
          <a:p>
            <a:pPr>
              <a:defRPr sz="1700"/>
            </a:pPr>
            <a:r>
              <a:t>Read one or more documents (queries)</a:t>
            </a:r>
          </a:p>
          <a:p>
            <a:pPr>
              <a:defRPr sz="1700"/>
            </a:pPr>
          </a:p>
          <a:p>
            <a:pPr>
              <a:defRPr sz="1700"/>
            </a:pPr>
            <a:r>
              <a:t>Update one or more documents</a:t>
            </a:r>
          </a:p>
          <a:p>
            <a:pPr>
              <a:defRPr sz="1700"/>
            </a:pPr>
          </a:p>
          <a:p>
            <a:pPr>
              <a:defRPr sz="1700"/>
            </a:pPr>
            <a:r>
              <a:t>Delete one or more documents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Shape 808"/>
          <p:cNvSpPr/>
          <p:nvPr>
            <p:ph type="sldImg"/>
          </p:nvPr>
        </p:nvSpPr>
        <p:spPr>
          <a:prstGeom prst="rect">
            <a:avLst/>
          </a:prstGeom>
        </p:spPr>
        <p:txBody>
          <a:bodyPr/>
          <a:lstStyle/>
          <a:p>
            <a:pPr/>
          </a:p>
        </p:txBody>
      </p:sp>
      <p:sp>
        <p:nvSpPr>
          <p:cNvPr id="809" name="Shape 809"/>
          <p:cNvSpPr/>
          <p:nvPr>
            <p:ph type="body" sz="quarter" idx="1"/>
          </p:nvPr>
        </p:nvSpPr>
        <p:spPr>
          <a:prstGeom prst="rect">
            <a:avLst/>
          </a:prstGeom>
        </p:spPr>
        <p:txBody>
          <a:bodyPr/>
          <a:lstStyle/>
          <a:p>
            <a:pPr>
              <a:defRPr sz="1700"/>
            </a:pPr>
            <a:r>
              <a:t>So, a JSON document is a data structure composed of key-value pairs and it is the fundamental structure for using MySQL as document store.</a:t>
            </a:r>
          </a:p>
          <a:p>
            <a:pPr>
              <a:defRPr sz="1700"/>
            </a:pPr>
            <a:r>
              <a:t>The most important differences between a document and traditional database tables are that the structure of a document does not have to be defined in advance, and a collection can contain multiple documents with different structures. Relational tables require a defined structure - in other words, all rows in the table must contain the same columns and same data types.</a:t>
            </a:r>
          </a:p>
          <a:p>
            <a:pPr>
              <a:defRPr sz="1700"/>
            </a:pPr>
            <a:r>
              <a:t>A collection is a container that is used to store JSON documents in a MySQL database. Applications usually run operations against a collection of documents, for example to find a specific document or values within that document.</a:t>
            </a:r>
          </a:p>
          <a:p>
            <a:pPr>
              <a:defRPr sz="1700"/>
            </a:pPr>
            <a:r>
              <a:t>People think that if we use NoSQL, then we aren't using SQL - which stands for "structured query language".  And that's true, but you still have to learn how to manipulate the data. So, it isn't like "well, I don't know SQL, so if I use NoSQL, that should be easier"?  That's not true - you will still have to learn commands, it is just they aren't SQL commands.</a:t>
            </a:r>
          </a:p>
          <a:p>
            <a:pPr>
              <a:defRPr sz="1700"/>
            </a:pPr>
            <a:r>
              <a:t>The four basic operations that can be issued against a collection are Create, Read, Update and Delete (CRUD). The terms in red show you the JavaScript command to do each one of these operations. If you want to compare it in terms of regular MySQL this means:</a:t>
            </a:r>
          </a:p>
          <a:p>
            <a:pPr marL="170447" indent="-170447">
              <a:buSzPct val="100000"/>
              <a:buChar char="•"/>
              <a:defRPr sz="1700"/>
            </a:pPr>
            <a:r>
              <a:t>Create a new document (insertion or addition)</a:t>
            </a:r>
          </a:p>
          <a:p>
            <a:pPr marL="170447" indent="-170447">
              <a:buSzPct val="100000"/>
              <a:buChar char="•"/>
              <a:defRPr sz="1700"/>
            </a:pPr>
            <a:r>
              <a:t>Read one or more documents (queries)</a:t>
            </a:r>
          </a:p>
          <a:p>
            <a:pPr marL="170447" indent="-170447">
              <a:buSzPct val="100000"/>
              <a:buChar char="•"/>
              <a:defRPr sz="1700"/>
            </a:pPr>
            <a:r>
              <a:t>Update one or more documents</a:t>
            </a:r>
          </a:p>
          <a:p>
            <a:pPr marL="170447" indent="-170447">
              <a:buSzPct val="100000"/>
              <a:buChar char="•"/>
              <a:defRPr sz="1700"/>
            </a:pPr>
            <a:r>
              <a:t>Delete one or more documents</a:t>
            </a:r>
          </a:p>
          <a:p>
            <a:pPr>
              <a:defRPr sz="1800"/>
            </a:pPr>
            <a:r>
              <a:t># --------------------------------------------------------------------------------------------------------------------------------</a:t>
            </a:r>
          </a:p>
          <a:p>
            <a:pPr>
              <a:defRPr sz="1800"/>
            </a:pPr>
          </a:p>
          <a:p>
            <a:pPr>
              <a:defRPr sz="1700"/>
            </a:pPr>
            <a:r>
              <a:t>https://dev.mysql.com/doc/refman/8.0/en/document-store-concepts.html</a:t>
            </a:r>
          </a:p>
          <a:p>
            <a:pPr>
              <a:defRPr sz="1700"/>
            </a:pPr>
          </a:p>
          <a:p>
            <a:pPr>
              <a:defRPr sz="1700"/>
            </a:pPr>
            <a:r>
              <a:t>This section explains the concepts introduced as part of using MySQL as a document store.</a:t>
            </a:r>
          </a:p>
          <a:p>
            <a:pPr>
              <a:defRPr sz="1700"/>
            </a:pPr>
            <a:r>
              <a:t>db.name.add()	The add() method inserts one document or a list of documents into the named collection.</a:t>
            </a:r>
          </a:p>
          <a:p>
            <a:pPr>
              <a:defRPr sz="1700"/>
            </a:pPr>
            <a:r>
              <a:t>db.name.find()	The find() method returns some or all documents in the named collection.</a:t>
            </a:r>
          </a:p>
          <a:p>
            <a:pPr>
              <a:defRPr sz="1700"/>
            </a:pPr>
            <a:r>
              <a:t>db.name.modify()	The modify() method updates documents in the named collection.</a:t>
            </a:r>
          </a:p>
          <a:p>
            <a:pPr>
              <a:defRPr sz="1700"/>
            </a:pPr>
            <a:r>
              <a:t>db.name.remove()	The remove() method deletes one document or a list of documents from the named collection.</a:t>
            </a:r>
          </a:p>
          <a:p>
            <a:pPr>
              <a:defRPr sz="1700"/>
            </a:pPr>
          </a:p>
          <a:p>
            <a:pPr>
              <a:defRPr sz="1700"/>
            </a:pPr>
            <a:r>
              <a:t>JSON Document</a:t>
            </a:r>
          </a:p>
          <a:p>
            <a:pPr>
              <a:defRPr sz="1700"/>
            </a:pPr>
            <a:r>
              <a:t>Collection</a:t>
            </a:r>
          </a:p>
          <a:p>
            <a:pPr>
              <a:defRPr sz="1700"/>
            </a:pPr>
            <a:r>
              <a:t>CRUD Operations</a:t>
            </a:r>
          </a:p>
          <a:p>
            <a:pPr>
              <a:defRPr sz="1700"/>
            </a:pPr>
          </a:p>
          <a:p>
            <a:pPr>
              <a:defRPr sz="1700"/>
            </a:pPr>
            <a:r>
              <a:t>JSON Document</a:t>
            </a:r>
          </a:p>
          <a:p>
            <a:pPr>
              <a:defRPr sz="1700"/>
            </a:pPr>
            <a:r>
              <a:t>A JSON document is a data structure composed of key-value pairs and is the fundamental structure for using MySQL as document store. For example, the world_x schema (installed later in this chapter) contains this document:</a:t>
            </a:r>
          </a:p>
          <a:p>
            <a:pPr>
              <a:defRPr sz="1700"/>
            </a:pPr>
            <a:r>
              <a:t>A key-value pair (KVP) is a set of two linked data items: a key, which is a unique identifier for some item of data, and the value, which is either the data that is identified or a pointer to the location of that data. Key-value pairs are frequently used in lookup tables, hash tables and configuration files.</a:t>
            </a:r>
          </a:p>
          <a:p>
            <a:pPr>
              <a:defRPr sz="1700"/>
            </a:pPr>
          </a:p>
          <a:p>
            <a:pPr>
              <a:defRPr sz="1700"/>
            </a:pPr>
            <a:r>
              <a:t>This document shows that the values of keys can be simple data types, such as integers or strings, but can also contain other documents, arrays, and lists of documents. For example, the geography key's value consists of multiple key-value pairs. A JSON document is represented internally using the MySQL binary JSON object, through the JSON MySQL datatype.</a:t>
            </a:r>
          </a:p>
          <a:p>
            <a:pPr>
              <a:defRPr sz="1700"/>
            </a:pPr>
          </a:p>
          <a:p>
            <a:pPr>
              <a:defRPr sz="1700"/>
            </a:pPr>
            <a:r>
              <a:t>The most important differences between a document and the tables known from traditional relational databases are that the structure of a document does not have to be defined in advance, and a collection can contain multiple documents with different structures. Relational tables on the other hand require that their structure be defined, and all rows in the table must contain the same columns.</a:t>
            </a:r>
          </a:p>
          <a:p>
            <a:pPr>
              <a:defRPr sz="1700"/>
            </a:pPr>
          </a:p>
          <a:p>
            <a:pPr>
              <a:defRPr sz="1700"/>
            </a:pPr>
            <a:r>
              <a:t>Collection</a:t>
            </a:r>
          </a:p>
          <a:p>
            <a:pPr>
              <a:defRPr sz="1700"/>
            </a:pPr>
            <a:r>
              <a:t>A collection is a container that is used to store JSON documents in a MySQL database. Applications usually run operations against a collection of documents, for example to find a specific document.</a:t>
            </a:r>
          </a:p>
          <a:p>
            <a:pPr>
              <a:defRPr sz="1700"/>
            </a:pPr>
          </a:p>
          <a:p>
            <a:pPr>
              <a:defRPr sz="1700"/>
            </a:pPr>
            <a:r>
              <a:t>CRUD Operations</a:t>
            </a:r>
          </a:p>
          <a:p>
            <a:pPr>
              <a:defRPr sz="1700"/>
            </a:pPr>
            <a:r>
              <a:t>The four basic operations that can be issued against a collection are Create, Read, Update and Delete (CRUD). In terms of MySQL this means:</a:t>
            </a:r>
          </a:p>
          <a:p>
            <a:pPr>
              <a:defRPr sz="1700"/>
            </a:pPr>
          </a:p>
          <a:p>
            <a:pPr>
              <a:defRPr sz="1700"/>
            </a:pPr>
            <a:r>
              <a:t>Create a new document (insertion or addition)</a:t>
            </a:r>
          </a:p>
          <a:p>
            <a:pPr>
              <a:defRPr sz="1700"/>
            </a:pPr>
            <a:r>
              <a:t>Read one or more documents (queries)</a:t>
            </a:r>
          </a:p>
          <a:p>
            <a:pPr>
              <a:defRPr sz="1700"/>
            </a:pPr>
            <a:r>
              <a:t>Update one or more documents</a:t>
            </a:r>
          </a:p>
          <a:p>
            <a:pPr>
              <a:defRPr sz="1700"/>
            </a:pPr>
            <a:r>
              <a:t>Delete one or more documents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Shape 815"/>
          <p:cNvSpPr/>
          <p:nvPr>
            <p:ph type="sldImg"/>
          </p:nvPr>
        </p:nvSpPr>
        <p:spPr>
          <a:prstGeom prst="rect">
            <a:avLst/>
          </a:prstGeom>
        </p:spPr>
        <p:txBody>
          <a:bodyPr/>
          <a:lstStyle/>
          <a:p>
            <a:pPr/>
          </a:p>
        </p:txBody>
      </p:sp>
      <p:sp>
        <p:nvSpPr>
          <p:cNvPr id="816" name="Shape 816"/>
          <p:cNvSpPr/>
          <p:nvPr>
            <p:ph type="body" sz="quarter" idx="1"/>
          </p:nvPr>
        </p:nvSpPr>
        <p:spPr>
          <a:prstGeom prst="rect">
            <a:avLst/>
          </a:prstGeom>
        </p:spPr>
        <p:txBody>
          <a:bodyPr/>
          <a:lstStyle/>
          <a:p>
            <a:pPr>
              <a:defRPr sz="1800"/>
            </a:pPr>
            <a:r>
              <a:t>In this workshop, we will learn how to use MySQL Shell - MySQL Shell is an advanced command-line client and code editor for the MySQL Server.</a:t>
            </a:r>
          </a:p>
          <a:p>
            <a:pPr>
              <a:defRPr sz="1800"/>
            </a:pPr>
            <a:r>
              <a:t>You can use Shell to run SQL statements, but it also provides scripting capabilities for JavaScript and Python and it includes APIs for working with MySQL. </a:t>
            </a:r>
          </a:p>
          <a:p>
            <a:pPr>
              <a:defRPr sz="1800"/>
            </a:pPr>
            <a:r>
              <a:t>The X DevAPI enables you to work with both relational or SQL, and document data or NoSQL.</a:t>
            </a:r>
          </a:p>
          <a:p>
            <a:pPr>
              <a:defRPr sz="1800"/>
            </a:pPr>
            <a:r>
              <a:t>The AdminAPI enables you to easily work and administer InnoDB Cluster</a:t>
            </a:r>
          </a:p>
          <a:p>
            <a:pPr>
              <a:defRPr sz="1800"/>
            </a:pPr>
          </a:p>
          <a:p>
            <a:pPr>
              <a:defRPr sz="1800"/>
            </a:pPr>
            <a:r>
              <a:t># --------------------------------------------------------------------------------------------------------------------------------</a:t>
            </a:r>
          </a:p>
          <a:p>
            <a:pPr>
              <a:defRPr sz="1800"/>
            </a:pPr>
          </a:p>
          <a:p>
            <a:pPr>
              <a:defRPr sz="1800"/>
            </a:pPr>
            <a:r>
              <a:rPr u="sng">
                <a:solidFill>
                  <a:schemeClr val="accent5"/>
                </a:solidFill>
                <a:uFill>
                  <a:solidFill>
                    <a:schemeClr val="accent5"/>
                  </a:solidFill>
                </a:uFill>
                <a:hlinkClick r:id="rId3" invalidUrl="" action="" tgtFrame="" tooltip="" history="1" highlightClick="0" endSnd="0"/>
              </a:rPr>
              <a:t>https://dev.mysql.com/doc/mysql-shell/8.0/en/</a:t>
            </a:r>
          </a:p>
          <a:p>
            <a:pPr>
              <a:defRPr sz="1800"/>
            </a:pPr>
            <a:r>
              <a:t>MySQL Shell is an advanced command-line client and code editor for MySQL Server. This document describes the core features of MySQL Shell. In addition to the provided SQL functionality, similar to mysql, MySQL Shell provides scripting capabilities for JavaScript and Python and includes APIs for working with MySQL. X DevAPI enables you to work with both relational and document data, see Using MySQL as a Document Store. AdminAPI enables you to work with InnoDB cluster, see InnoDB Cluster.</a:t>
            </a:r>
          </a:p>
          <a:p>
            <a:pPr>
              <a:defRPr sz="1800"/>
            </a:pPr>
          </a:p>
          <a:p>
            <a:pPr>
              <a:defRPr sz="1800"/>
            </a:pPr>
            <a:r>
              <a:t>MySQL Shell 8.0 is highly recommended for use with MySQL Server 8.0 and 5.7. Please upgrade to MySQL Shell 8.0. If you have not yet installed MySQL Shell, download it from the download site.</a:t>
            </a:r>
          </a:p>
          <a:p>
            <a:pPr>
              <a:defRPr sz="18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Shape 824"/>
          <p:cNvSpPr/>
          <p:nvPr>
            <p:ph type="sldImg"/>
          </p:nvPr>
        </p:nvSpPr>
        <p:spPr>
          <a:prstGeom prst="rect">
            <a:avLst/>
          </a:prstGeom>
        </p:spPr>
        <p:txBody>
          <a:bodyPr/>
          <a:lstStyle/>
          <a:p>
            <a:pPr/>
          </a:p>
        </p:txBody>
      </p:sp>
      <p:sp>
        <p:nvSpPr>
          <p:cNvPr id="825" name="Shape 825"/>
          <p:cNvSpPr/>
          <p:nvPr>
            <p:ph type="body" sz="quarter" idx="1"/>
          </p:nvPr>
        </p:nvSpPr>
        <p:spPr>
          <a:prstGeom prst="rect">
            <a:avLst/>
          </a:prstGeom>
        </p:spPr>
        <p:txBody>
          <a:bodyPr/>
          <a:lstStyle/>
          <a:p>
            <a:pPr>
              <a:defRPr sz="1800"/>
            </a:pPr>
          </a:p>
          <a:p>
            <a:pPr>
              <a:defRPr sz="1800"/>
            </a:pPr>
            <a:r>
              <a:t>You can use the MySQL Shell as a command-line interface to connect to and operate the MySQL Server through scripting languages such as JavaScript or Python or you can even run SQL commands - and I will show you how run a few of those as well.</a:t>
            </a:r>
          </a:p>
          <a:p>
            <a:pPr>
              <a:defRPr sz="1800"/>
            </a:pPr>
          </a:p>
          <a:p>
            <a:pPr>
              <a:defRPr sz="1800"/>
            </a:pPr>
            <a:r>
              <a:t>When starting Shell, you have two session options - the mysqlx session is the default session using the X Protocol and the mysql session is a classic session which connects via the MySQL protocol.  We will only be using the mysqlx session.</a:t>
            </a:r>
          </a:p>
          <a:p>
            <a:pPr>
              <a:defRPr sz="1800"/>
            </a:pPr>
          </a:p>
          <a:p>
            <a:pPr>
              <a:defRPr sz="1800"/>
            </a:pPr>
            <a:r>
              <a:t># --------------------------------------------------------------------------------------------------------------------------------</a:t>
            </a:r>
          </a:p>
          <a:p>
            <a:pPr>
              <a:defRPr sz="1800"/>
            </a:pPr>
          </a:p>
          <a:p>
            <a:pPr>
              <a:defRPr sz="1800"/>
            </a:pPr>
          </a:p>
          <a:p>
            <a:pPr>
              <a:defRPr sz="1800"/>
            </a:pPr>
            <a:r>
              <a:rPr u="sng">
                <a:solidFill>
                  <a:schemeClr val="accent5"/>
                </a:solidFill>
                <a:uFill>
                  <a:solidFill>
                    <a:schemeClr val="accent5"/>
                  </a:solidFill>
                </a:uFill>
                <a:hlinkClick r:id="rId3" invalidUrl="" action="" tgtFrame="" tooltip="" history="1" highlightClick="0" endSnd="0"/>
              </a:rPr>
              <a:t>https://dev.mysql.com/doc/mysql-shell/8.0/en/mysql-shell-sessions-introduction.html</a:t>
            </a:r>
          </a:p>
          <a:p>
            <a:pPr>
              <a:defRPr sz="1800"/>
            </a:pPr>
            <a:r>
              <a:t>MySQL Shell is a unified interface to operate MySQL Server through scripting languages such as JavaScript or Python. To maintain compatibility with previous versions, SQL can also be executed in certain modes. A connection to a MySQL server is required. In MySQL Shell these connections are handled by a Session object.</a:t>
            </a:r>
          </a:p>
          <a:p>
            <a:pPr>
              <a:defRPr sz="1800"/>
            </a:pPr>
          </a:p>
          <a:p>
            <a:pPr>
              <a:defRPr sz="1800"/>
            </a:pPr>
            <a:r>
              <a:t>The following types of Session object are available:</a:t>
            </a:r>
          </a:p>
          <a:p>
            <a:pPr>
              <a:defRPr sz="1800"/>
            </a:pPr>
          </a:p>
          <a:p>
            <a:pPr>
              <a:defRPr sz="1800"/>
            </a:pPr>
            <a:r>
              <a:t>Session: Use this session type for new application development to communicate with MySQL server instances which have the X Protocol enabled. It offers the best integration with MySQL Server, and therefore, it is used by default.</a:t>
            </a:r>
          </a:p>
          <a:p>
            <a:pPr>
              <a:defRPr sz="1800"/>
            </a:pPr>
            <a:r>
              <a:t>ClassicSession Use this session type to interact with </a:t>
            </a:r>
            <a:r>
              <a:rPr b="1"/>
              <a:t>MySQL Servers that do not have the X Protocol enabled</a:t>
            </a:r>
            <a:r>
              <a:t>. The development API available for this type of session is very limited. For example, there are no CRUD operations, no collection handling, and binding is not supported.</a:t>
            </a:r>
          </a:p>
          <a:p>
            <a:pPr>
              <a:defRPr sz="1800"/>
            </a:pPr>
          </a:p>
          <a:p>
            <a:pPr>
              <a:defRPr sz="1800"/>
            </a:pPr>
            <a:r>
              <a:t>Important</a:t>
            </a:r>
          </a:p>
          <a:p>
            <a:pPr>
              <a:defRPr sz="1800"/>
            </a:pPr>
            <a:r>
              <a:t>ClassicSession is specific to MySQL Shell and cannot be used with other implementations of X DevAPI, such as MySQL Connectors.</a:t>
            </a:r>
          </a:p>
          <a:p>
            <a:pPr>
              <a:defRPr sz="1800"/>
            </a:pPr>
          </a:p>
          <a:p>
            <a:pPr>
              <a:defRPr sz="1800"/>
            </a:pPr>
            <a:r>
              <a:t>Choosing a MySQL Shell Session Type</a:t>
            </a:r>
          </a:p>
          <a:p>
            <a:pPr>
              <a:defRPr sz="1800"/>
            </a:pPr>
            <a:r>
              <a:t>MySQL Shell creates a Session object by default. You can either configure the session type using MySQL Shell command options, the scheme element of a URI-like connection string, or provide an option to the \connect command. To choose which type of session should be created when starting MySQL Shell, use one of these options:</a:t>
            </a:r>
          </a:p>
          <a:p>
            <a:pPr>
              <a:defRPr sz="1800"/>
            </a:pPr>
          </a:p>
          <a:p>
            <a:pPr>
              <a:defRPr sz="1800"/>
            </a:pPr>
            <a:r>
              <a:t>--mysqlx (--mx) creates a Session, connected using X Protocol.</a:t>
            </a:r>
          </a:p>
          <a:p>
            <a:pPr>
              <a:defRPr sz="1800"/>
            </a:pPr>
          </a:p>
          <a:p>
            <a:pPr>
              <a:defRPr sz="1800"/>
            </a:pPr>
            <a:r>
              <a:t>--mysql (--mc) creates a ClassicSession, connected using MySQL protocol.</a:t>
            </a:r>
          </a:p>
          <a:p>
            <a:pPr>
              <a:defRPr sz="1800"/>
            </a:pPr>
          </a:p>
          <a:p>
            <a:pPr>
              <a:defRPr sz="1800"/>
            </a:pPr>
            <a:r>
              <a:t>To choose which type of session to use when defining a URI-like connection string, use one of these options:</a:t>
            </a:r>
          </a:p>
          <a:p>
            <a:pPr>
              <a:defRPr sz="1800"/>
            </a:pPr>
          </a:p>
          <a:p>
            <a:pPr>
              <a:defRPr sz="1800"/>
            </a:pPr>
            <a:r>
              <a:t>Specify mysqlx to create an X Protocol session. The X Plugin must be installed on the server instance, see Using MySQL as a Document Store for more information.</a:t>
            </a:r>
          </a:p>
          <a:p>
            <a:pPr>
              <a:defRPr sz="1800"/>
            </a:pPr>
            <a:r>
              <a:t>Specify mysql to create a classic MySQL protocol session.</a:t>
            </a:r>
          </a:p>
          <a:p>
            <a:pPr>
              <a:defRPr sz="1800"/>
            </a:pPr>
            <a:r>
              <a:t>For more information, see Connecting to the Server Using URI-Like Strings or Key-Value Pairs.</a:t>
            </a:r>
          </a:p>
          <a:p>
            <a:pPr>
              <a:defRPr sz="1800"/>
            </a:pPr>
          </a:p>
          <a:p>
            <a:pPr>
              <a:defRPr sz="1800"/>
            </a:pPr>
            <a:r>
              <a:t>Creating a Session Using Shell Commands</a:t>
            </a:r>
          </a:p>
          <a:p>
            <a:pPr>
              <a:defRPr sz="1800"/>
            </a:pPr>
            <a:r>
              <a:t>If you open MySQL Shell without specifying connection parameters, MySQL Shell opens without an established global session. It is possible to establish a global session once MySQL Shell has been started using the MySQL Shell \connect URI command, where URI is a URI-like connection string as described at Connecting Using URI-Like Connection Strings. For example:</a:t>
            </a:r>
          </a:p>
          <a:p>
            <a:pPr>
              <a:defRPr sz="1800"/>
            </a:pPr>
          </a:p>
          <a:p>
            <a:pPr>
              <a:defRPr sz="1800"/>
            </a:pPr>
            <a:r>
              <a:t>\connect --mysqlx | --mx URI: Creates a Session using X Protocol.</a:t>
            </a:r>
          </a:p>
          <a:p>
            <a:pPr>
              <a:defRPr sz="1800"/>
            </a:pPr>
          </a:p>
          <a:p>
            <a:pPr>
              <a:defRPr sz="1800"/>
            </a:pPr>
            <a:r>
              <a:t>\connect --mysql | --mc URI: Creates a ClassicSession using MySQL protocol.</a:t>
            </a:r>
          </a:p>
          <a:p>
            <a:pPr>
              <a:defRPr sz="1800"/>
            </a:pPr>
          </a:p>
          <a:p>
            <a:pPr>
              <a:defRPr sz="1800"/>
            </a:pPr>
            <a:r>
              <a:t>For example:</a:t>
            </a:r>
          </a:p>
          <a:p>
            <a:pPr>
              <a:defRPr sz="1800"/>
            </a:pPr>
          </a:p>
          <a:p>
            <a:pPr>
              <a:defRPr sz="1800"/>
            </a:pPr>
            <a:r>
              <a:t>mysql-js&gt; \connect mysqlx://user@localhost</a:t>
            </a:r>
          </a:p>
          <a:p>
            <a:pPr>
              <a:defRPr sz="1800"/>
            </a:pPr>
            <a:r>
              <a:t>If you do not specify a protocol with the \connect command, MySQL Shell automatically attempts to use X Protocol for the session's connection, and falls back to MySQL protocol if X Protocol is unavailable. The protocol option -ma, which specified that behavior explicitly, is now deprecated. The use of a single dash with the short form options (that is, -mx and -mc) is also deprecated from version 8.0.13 of MySQL Shell.</a:t>
            </a:r>
          </a:p>
          <a:p>
            <a:pPr>
              <a:defRPr sz="1800"/>
            </a:pPr>
          </a:p>
          <a:p>
            <a:pPr>
              <a:defRPr sz="1800"/>
            </a:pPr>
            <a:r>
              <a:t>Alternatively, you can use the shell.connect('URI' method. For example this is equivalent to the above \connect&gt; command:</a:t>
            </a:r>
          </a:p>
          <a:p>
            <a:pPr>
              <a:defRPr sz="1800"/>
            </a:pPr>
          </a:p>
          <a:p>
            <a:pPr>
              <a:defRPr sz="1800"/>
            </a:pPr>
            <a:r>
              <a:t>mysql-js&gt; shell.connect('mysqlx://user@localhost')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Shape 830"/>
          <p:cNvSpPr/>
          <p:nvPr>
            <p:ph type="sldImg"/>
          </p:nvPr>
        </p:nvSpPr>
        <p:spPr>
          <a:prstGeom prst="rect">
            <a:avLst/>
          </a:prstGeom>
        </p:spPr>
        <p:txBody>
          <a:bodyPr/>
          <a:lstStyle/>
          <a:p>
            <a:pPr/>
          </a:p>
        </p:txBody>
      </p:sp>
      <p:sp>
        <p:nvSpPr>
          <p:cNvPr id="831" name="Shape 831"/>
          <p:cNvSpPr/>
          <p:nvPr>
            <p:ph type="body" sz="quarter" idx="1"/>
          </p:nvPr>
        </p:nvSpPr>
        <p:spPr>
          <a:prstGeom prst="rect">
            <a:avLst/>
          </a:prstGeom>
        </p:spPr>
        <p:txBody>
          <a:bodyPr/>
          <a:lstStyle/>
          <a:p>
            <a:pPr>
              <a:defRPr sz="1800"/>
            </a:pPr>
          </a:p>
          <a:p>
            <a:pPr>
              <a:defRPr sz="1800"/>
            </a:pPr>
            <a:r>
              <a:t>Here is a list of the mysql shell commands.  There aren't a lot that you have to learn, and there's only a handful that you will use all of the time.</a:t>
            </a:r>
          </a:p>
          <a:p>
            <a:pPr>
              <a:defRPr sz="1800"/>
            </a:pPr>
          </a:p>
          <a:p>
            <a:pPr>
              <a:defRPr sz="1800"/>
            </a:pPr>
            <a:r>
              <a:t># --------------------------------------------------------------------------------------------------------------------------------</a:t>
            </a:r>
          </a:p>
          <a:p>
            <a:pPr>
              <a:defRPr sz="1800"/>
            </a:pPr>
          </a:p>
          <a:p>
            <a:pPr>
              <a:defRPr sz="1800"/>
            </a:pPr>
            <a:r>
              <a:rPr u="sng">
                <a:solidFill>
                  <a:schemeClr val="accent5"/>
                </a:solidFill>
                <a:uFill>
                  <a:solidFill>
                    <a:schemeClr val="accent5"/>
                  </a:solidFill>
                </a:uFill>
                <a:hlinkClick r:id="rId3" invalidUrl="" action="" tgtFrame="" tooltip="" history="1" highlightClick="0" endSnd="0"/>
              </a:rPr>
              <a:t>https://dev.mysql.com/doc/mysql-shell/8.0/en/mysql-shell-commands.html</a:t>
            </a:r>
          </a:p>
          <a:p>
            <a:pPr>
              <a:defRPr sz="1800"/>
            </a:pPr>
          </a:p>
          <a:p>
            <a:pPr>
              <a:defRPr sz="1800"/>
            </a:pPr>
            <a:r>
              <a:t>MySQL Shell provides commands which enable you to modify the execution environment of the code editor, for example to configure the active programming language or a MySQL Server connection. The following table lists the commands that are available regardless of the currently selected language. As commands need to be available independent of the execution mode, they start with an escape sequence, the \ character.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Shape 836"/>
          <p:cNvSpPr/>
          <p:nvPr>
            <p:ph type="sldImg"/>
          </p:nvPr>
        </p:nvSpPr>
        <p:spPr>
          <a:prstGeom prst="rect">
            <a:avLst/>
          </a:prstGeom>
        </p:spPr>
        <p:txBody>
          <a:bodyPr/>
          <a:lstStyle/>
          <a:p>
            <a:pPr/>
          </a:p>
        </p:txBody>
      </p:sp>
      <p:sp>
        <p:nvSpPr>
          <p:cNvPr id="837" name="Shape 837"/>
          <p:cNvSpPr/>
          <p:nvPr>
            <p:ph type="body" sz="quarter" idx="1"/>
          </p:nvPr>
        </p:nvSpPr>
        <p:spPr>
          <a:prstGeom prst="rect">
            <a:avLst/>
          </a:prstGeom>
        </p:spPr>
        <p:txBody>
          <a:bodyPr/>
          <a:lstStyle/>
          <a:p>
            <a:pPr>
              <a:defRPr sz="1800"/>
            </a:pPr>
            <a:r>
              <a:rPr u="sng">
                <a:solidFill>
                  <a:schemeClr val="accent5"/>
                </a:solidFill>
                <a:uFill>
                  <a:solidFill>
                    <a:schemeClr val="accent5"/>
                  </a:solidFill>
                </a:uFill>
                <a:hlinkClick r:id="rId3" invalidUrl="" action="" tgtFrame="" tooltip="" history="1" highlightClick="0" endSnd="0"/>
              </a:rPr>
              <a:t>https://dev.mysql.com/doc/mysql-shell/8.0/en/mysql-shell-global-variables.html</a:t>
            </a:r>
          </a:p>
          <a:p>
            <a:pPr>
              <a:defRPr sz="1800"/>
            </a:pPr>
          </a:p>
          <a:p>
            <a:pPr>
              <a:defRPr sz="1800"/>
            </a:pPr>
            <a:r>
              <a:t>MySQL Shell includes a number of built-in global objects that exist in both JavaScript and Python modes. The global objects are as follows:</a:t>
            </a:r>
          </a:p>
          <a:p>
            <a:pPr>
              <a:defRPr sz="1800"/>
            </a:pPr>
          </a:p>
          <a:p>
            <a:pPr>
              <a:defRPr sz="1800"/>
            </a:pPr>
            <a:r>
              <a:rPr b="1"/>
              <a:t>cluster</a:t>
            </a:r>
            <a:r>
              <a:t> represents an InnoDB cluster.</a:t>
            </a:r>
            <a:br/>
            <a:r>
              <a:rPr b="1"/>
              <a:t>dba</a:t>
            </a:r>
            <a:r>
              <a:t> provides access to InnoDB cluster administration functions using the AdminAPI.</a:t>
            </a:r>
          </a:p>
          <a:p>
            <a:pPr>
              <a:defRPr sz="1800"/>
            </a:pPr>
            <a:r>
              <a:rPr b="1"/>
              <a:t>session</a:t>
            </a:r>
            <a:r>
              <a:t> is available when a global session is established, and represents the global session.</a:t>
            </a:r>
            <a:br/>
            <a:r>
              <a:rPr b="1"/>
              <a:t>db</a:t>
            </a:r>
            <a:r>
              <a:t> is available when the global session is established using a default database, and it represents that schema.</a:t>
            </a:r>
            <a:br/>
            <a:r>
              <a:rPr b="1"/>
              <a:t>shell</a:t>
            </a:r>
            <a:r>
              <a:t> provides access to various Shell functions, for example:</a:t>
            </a:r>
          </a:p>
          <a:p>
            <a:pPr>
              <a:defRPr sz="1800"/>
            </a:pPr>
            <a:r>
              <a:t>	</a:t>
            </a:r>
            <a:r>
              <a:rPr b="1"/>
              <a:t>shell.options</a:t>
            </a:r>
            <a:r>
              <a:t> provides functions to set and unset MySQL Shell preferences. </a:t>
            </a:r>
          </a:p>
          <a:p>
            <a:pPr>
              <a:defRPr sz="1800"/>
            </a:pPr>
            <a:r>
              <a:t>	</a:t>
            </a:r>
            <a:r>
              <a:rPr b="1"/>
              <a:t>shell.reports</a:t>
            </a:r>
            <a:r>
              <a:t> provides built-in or user-defined Shell reports as functions, with the name of the report as the function.</a:t>
            </a:r>
          </a:p>
          <a:p>
            <a:pPr>
              <a:defRPr sz="1800"/>
            </a:pPr>
            <a:r>
              <a:rPr b="1"/>
              <a:t>util</a:t>
            </a:r>
            <a:r>
              <a:t> provides various Shell tools, including the upgrade checker utility, the JSON import utility, and the parallel table import utility</a:t>
            </a:r>
            <a: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defRPr sz="1800"/>
            </a:pPr>
            <a:r>
              <a:t>For this workshop, we will be using the MySQL Shell to run commands that I have provided to you in the PDF worksheet.</a:t>
            </a:r>
          </a:p>
          <a:p>
            <a:pPr>
              <a:defRPr sz="1800"/>
            </a:pPr>
          </a:p>
          <a:p>
            <a:pPr>
              <a:defRPr sz="1800"/>
            </a:pPr>
            <a:r>
              <a:t>The numbers in the presentation for each command matches the numbers in the worksheet under the same headings. </a:t>
            </a:r>
          </a:p>
          <a:p>
            <a:pPr>
              <a:defRPr sz="1800"/>
            </a:pPr>
          </a:p>
          <a:p>
            <a:pPr>
              <a:defRPr sz="1800"/>
            </a:pPr>
            <a:r>
              <a:t>For each command, I will show you the expected output, and then after I explain what the commands do, you are going to execute the commands in your own MySQL Shell session.</a:t>
            </a:r>
          </a:p>
          <a:p>
            <a:pPr>
              <a:defRPr sz="1800"/>
            </a:pPr>
          </a:p>
          <a:p>
            <a:pPr>
              <a:defRPr sz="1800"/>
            </a:pPr>
            <a:r>
              <a:t>Any questions so far?</a:t>
            </a:r>
          </a:p>
          <a:p>
            <a:pPr>
              <a:defRPr sz="1800"/>
            </a:pPr>
          </a:p>
          <a:p>
            <a:pPr>
              <a:defRPr sz="1800"/>
            </a:pPr>
            <a:r>
              <a:t>https://dev.mysql.com/doc/mysql-shell/8.0/en/mysql-shell-commands.html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defRPr sz="1800"/>
            </a:pPr>
            <a:r>
              <a:t>Let's get started. </a:t>
            </a:r>
          </a:p>
          <a:p>
            <a:pPr>
              <a:defRPr sz="1800"/>
            </a:pPr>
            <a:r>
              <a:t>There are a couple of different ways you can connect to MySQL via Shell.</a:t>
            </a:r>
          </a:p>
          <a:p>
            <a:pPr>
              <a:defRPr sz="1800"/>
            </a:pPr>
            <a:r>
              <a:t>If I start mysql shell without specifying a connection (#1), when I issue the session command (#2), it returns an empty set.</a:t>
            </a:r>
          </a:p>
          <a:p>
            <a:pPr>
              <a:defRPr sz="1800"/>
            </a:pPr>
            <a:r>
              <a:t>I can to connect to the MySQL instance with the connect command, and I need to specify the user name and IP address of the instance.</a:t>
            </a:r>
          </a:p>
          <a:p>
            <a:pPr>
              <a:defRPr sz="1800"/>
            </a:pPr>
            <a:r>
              <a:t>Then, when I issue the session command, you can see the result shows the session I have connected to.</a:t>
            </a:r>
          </a:p>
          <a:p>
            <a:pPr>
              <a:defRPr sz="1800"/>
            </a:pPr>
            <a:r>
              <a:t>And the commands are case-sensitive, so if I do the session command with a capital-S, (#5) I get an error.</a:t>
            </a:r>
          </a:p>
          <a:p>
            <a:pPr>
              <a:defRPr sz="1800"/>
            </a:pPr>
            <a:r>
              <a:t>Now I will quit and show you how to connect by specifying the connection information on the command line.  I quit with the \q or \quit command. (#6)</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Shape 888"/>
          <p:cNvSpPr/>
          <p:nvPr>
            <p:ph type="sldImg"/>
          </p:nvPr>
        </p:nvSpPr>
        <p:spPr>
          <a:prstGeom prst="rect">
            <a:avLst/>
          </a:prstGeom>
        </p:spPr>
        <p:txBody>
          <a:bodyPr/>
          <a:lstStyle/>
          <a:p>
            <a:pPr/>
          </a:p>
        </p:txBody>
      </p:sp>
      <p:sp>
        <p:nvSpPr>
          <p:cNvPr id="889" name="Shape 889"/>
          <p:cNvSpPr/>
          <p:nvPr>
            <p:ph type="body" sz="quarter" idx="1"/>
          </p:nvPr>
        </p:nvSpPr>
        <p:spPr>
          <a:prstGeom prst="rect">
            <a:avLst/>
          </a:prstGeom>
        </p:spPr>
        <p:txBody>
          <a:bodyPr/>
          <a:lstStyle/>
          <a:p>
            <a:pPr>
              <a:defRPr sz="1800"/>
            </a:pPr>
            <a:r>
              <a:t>I can start my shell session by specifying the user name and password for the mysql instance I want to connect to (#7)</a:t>
            </a:r>
          </a:p>
          <a:p>
            <a:pPr>
              <a:defRPr sz="1800"/>
            </a:pPr>
            <a:r>
              <a:t>I can then see which connection I have made by using the /session command (#8)</a:t>
            </a:r>
          </a:p>
          <a:p>
            <a:pPr>
              <a:defRPr sz="1800"/>
            </a:pPr>
            <a:r>
              <a:t>And - the JS in the yellow area shows that our default mode is JS - or JavaScript - we will look at the other two modes later on.</a:t>
            </a:r>
          </a:p>
          <a:p>
            <a:pPr>
              <a:defRPr sz="1800"/>
            </a:pPr>
            <a:r>
              <a:t>(Bottom box) You can also see some of the session information in your command line prompt. We see that we are connected to MySQL, and it gives us the IP address and port number of the instance, it also shows we have connected via SSL, and it shows us our current schema or database, and finally, the JS is JavaScript mode.</a:t>
            </a:r>
          </a:p>
          <a:p>
            <a:pPr>
              <a:defRPr sz="1800"/>
            </a:pPr>
            <a:r>
              <a:t>(Top right box) When working with the doc store, we refer to databases as schemas, our collections are similar to tables, and our documents are similar to rows in a relational database.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Shape 904"/>
          <p:cNvSpPr/>
          <p:nvPr>
            <p:ph type="sldImg"/>
          </p:nvPr>
        </p:nvSpPr>
        <p:spPr>
          <a:prstGeom prst="rect">
            <a:avLst/>
          </a:prstGeom>
        </p:spPr>
        <p:txBody>
          <a:bodyPr/>
          <a:lstStyle/>
          <a:p>
            <a:pPr/>
          </a:p>
        </p:txBody>
      </p:sp>
      <p:sp>
        <p:nvSpPr>
          <p:cNvPr id="905" name="Shape 905"/>
          <p:cNvSpPr/>
          <p:nvPr>
            <p:ph type="body" sz="quarter" idx="1"/>
          </p:nvPr>
        </p:nvSpPr>
        <p:spPr>
          <a:prstGeom prst="rect">
            <a:avLst/>
          </a:prstGeom>
        </p:spPr>
        <p:txBody>
          <a:bodyPr/>
          <a:lstStyle/>
          <a:p>
            <a:pPr>
              <a:defRPr sz="1800"/>
            </a:pPr>
            <a:r>
              <a:t>I am going to create a schema - again - think of a schema as a database.  I do this with the createSchema command.  I am going to create the schema named "test1". (#1)</a:t>
            </a:r>
          </a:p>
          <a:p>
            <a:pPr>
              <a:defRPr sz="1800"/>
            </a:pPr>
            <a:r>
              <a:t>I can then take a look at all of the schemas I have via the getSchemas command (#2)</a:t>
            </a:r>
          </a:p>
          <a:p>
            <a:pPr>
              <a:defRPr sz="1800"/>
            </a:pPr>
            <a:r>
              <a:t>And just because I am working in a NoSQL document store, I can still run SQL commands.  I can run the "show databases" command and see the same output as from the getSchemas command. (#3)</a:t>
            </a:r>
          </a:p>
          <a:p>
            <a:pPr>
              <a:defRPr sz="1800"/>
            </a:pPr>
            <a:r>
              <a:t>If I want to drop the schema, I can use the dropSchema command (#4) - and again, commands are case-sensitive so I will get an error if I don't use the correct command (#4)</a:t>
            </a:r>
          </a:p>
          <a:p>
            <a:pPr>
              <a:defRPr sz="1800"/>
            </a:pPr>
            <a:r>
              <a:t>When I use the correct command (#5), I can then see that the schema was dropped by using the getSchemas command again. (#6)</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defRPr sz="1800"/>
            </a:pPr>
            <a:r>
              <a:t>One of the first things I want to talk about is "why would you want to use a document store?" or "why do you need to use NoSQL?"</a:t>
            </a:r>
          </a:p>
          <a:p>
            <a:pPr>
              <a:defRPr sz="1800"/>
            </a:pPr>
            <a:r>
              <a:t>Let's pretend that you are a DBA, and your boss comes to you with a new project. You are going to need to store some information in a database about potential customers.  Your boss said to think of this as "something like an address book". You are given a few broad requirements that your database will need, and of course, they need to be able to start storing this data in a few days.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a:p>
        </p:txBody>
      </p:sp>
      <p:sp>
        <p:nvSpPr>
          <p:cNvPr id="918" name="Shape 918"/>
          <p:cNvSpPr/>
          <p:nvPr>
            <p:ph type="body" sz="quarter" idx="1"/>
          </p:nvPr>
        </p:nvSpPr>
        <p:spPr>
          <a:prstGeom prst="rect">
            <a:avLst/>
          </a:prstGeom>
        </p:spPr>
        <p:txBody>
          <a:bodyPr/>
          <a:lstStyle/>
          <a:p>
            <a:pPr>
              <a:defRPr sz="1800"/>
            </a:pPr>
            <a:r>
              <a:t>Let's create another schema that we will use for this workshop.</a:t>
            </a:r>
          </a:p>
          <a:p>
            <a:pPr>
              <a:defRPr sz="1800"/>
            </a:pPr>
            <a:r>
              <a:t>I will use the createSchema command to create a schema named "workshop". (#7)</a:t>
            </a:r>
          </a:p>
          <a:p>
            <a:pPr>
              <a:defRPr sz="1800"/>
            </a:pPr>
            <a:r>
              <a:t>And just like when you use MySQL, you need to specify the current database or schema that you want to access.  You do this with the \use command. (#8)</a:t>
            </a:r>
          </a:p>
          <a:p>
            <a:pPr>
              <a:defRPr sz="1800"/>
            </a:pPr>
            <a:r>
              <a:t>You will see a confirmation message that states "Default schema 'workshop' accessible through db."  </a:t>
            </a:r>
          </a:p>
          <a:p>
            <a:pPr>
              <a:defRPr sz="1800"/>
            </a:pPr>
            <a:r>
              <a:t>The db is a variable and it has a value of &lt;Schema:workshop&gt;.  I can see what the value of db is by executing db as a command (#9)</a:t>
            </a:r>
          </a:p>
          <a:p>
            <a:pPr>
              <a:defRPr sz="1800"/>
            </a:pPr>
            <a:r>
              <a:t>You have the ability to set variables in MySQL Shell, and I will show you how to do that in a bit.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Shape 925"/>
          <p:cNvSpPr/>
          <p:nvPr>
            <p:ph type="sldImg"/>
          </p:nvPr>
        </p:nvSpPr>
        <p:spPr>
          <a:prstGeom prst="rect">
            <a:avLst/>
          </a:prstGeom>
        </p:spPr>
        <p:txBody>
          <a:bodyPr/>
          <a:lstStyle/>
          <a:p>
            <a:pPr/>
          </a:p>
        </p:txBody>
      </p:sp>
      <p:sp>
        <p:nvSpPr>
          <p:cNvPr id="926" name="Shape 926"/>
          <p:cNvSpPr/>
          <p:nvPr>
            <p:ph type="body" sz="quarter" idx="1"/>
          </p:nvPr>
        </p:nvSpPr>
        <p:spPr>
          <a:prstGeom prst="rect">
            <a:avLst/>
          </a:prstGeom>
        </p:spPr>
        <p:txBody>
          <a:bodyPr/>
          <a:lstStyle/>
          <a:p>
            <a:pPr>
              <a:defRPr sz="1800"/>
            </a:pPr>
            <a:r>
              <a:t>Again, after I issue a \use command (#1), the response shows me my default schema accessible through the db variable. I can also see what schema or database I am using with the db command  (#2).  However, simply issuing the getSchema command (#3) doesn't set the value for the db variable. It only returns the schema in the quotes.</a:t>
            </a:r>
          </a:p>
          <a:p>
            <a:pPr>
              <a:defRPr sz="1800"/>
            </a:pPr>
            <a:r>
              <a:t>You can see that the value didn't change (#4)</a:t>
            </a:r>
          </a:p>
          <a:p>
            <a:pPr>
              <a:defRPr sz="1800"/>
            </a:pPr>
            <a:r>
              <a:t>If I want to change the value of db to performance_schema, I can set the value of db by using the var command (#5)</a:t>
            </a:r>
          </a:p>
          <a:p>
            <a:pPr>
              <a:defRPr sz="1800"/>
            </a:pPr>
            <a:r>
              <a:t>I can then run db again and see how it has changed (#6).</a:t>
            </a:r>
          </a:p>
          <a:p>
            <a:pPr>
              <a:defRPr sz="1800"/>
            </a:pPr>
            <a:r>
              <a:t>And, if I execute the \use command and change my schema to information_schema, the value of db changes. (#7). I can tell this by the response shown after the command is executed.</a:t>
            </a:r>
          </a:p>
          <a:p>
            <a:pPr>
              <a:defRPr sz="1800"/>
            </a:pPr>
            <a:r>
              <a:t>I am going to switch back to the workshop schema (#8) and again, I can verify the value of db by issuing the db command (#9)</a:t>
            </a:r>
          </a:p>
          <a:p>
            <a:pPr>
              <a:defRPr sz="1800"/>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p>
            <a:pPr>
              <a:defRPr sz="1800"/>
            </a:pPr>
            <a:r>
              <a:t>Just as db is a variable with the value of your default database, you can also set commands as variables in Shell. I am going to set the variable "s-d-b" without any spaces to equal the SQL command 'show databases'. (#10)</a:t>
            </a:r>
          </a:p>
          <a:p>
            <a:pPr>
              <a:defRPr sz="1800"/>
            </a:pPr>
            <a:r>
              <a:t>Then, when I execute sdb (#11), it will show me the list of databases.</a:t>
            </a:r>
          </a:p>
          <a:p>
            <a:pPr>
              <a:defRPr sz="1800"/>
            </a:pPr>
            <a:r>
              <a:t>However, variables are only good for the current session.</a:t>
            </a:r>
          </a:p>
          <a:p>
            <a:pPr>
              <a:defRPr sz="1800"/>
            </a:pPr>
            <a:r>
              <a:t>I will now quit the shell (#12) and log back in (#13) and try running sdb again (#14), and you can see sdb is not defined.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Shape 943"/>
          <p:cNvSpPr/>
          <p:nvPr>
            <p:ph type="sldImg"/>
          </p:nvPr>
        </p:nvSpPr>
        <p:spPr>
          <a:prstGeom prst="rect">
            <a:avLst/>
          </a:prstGeom>
        </p:spPr>
        <p:txBody>
          <a:bodyPr/>
          <a:lstStyle/>
          <a:p>
            <a:pPr/>
          </a:p>
        </p:txBody>
      </p:sp>
      <p:sp>
        <p:nvSpPr>
          <p:cNvPr id="944" name="Shape 944"/>
          <p:cNvSpPr/>
          <p:nvPr>
            <p:ph type="body" sz="quarter" idx="1"/>
          </p:nvPr>
        </p:nvSpPr>
        <p:spPr>
          <a:prstGeom prst="rect">
            <a:avLst/>
          </a:prstGeom>
        </p:spPr>
        <p:txBody>
          <a:bodyPr/>
          <a:lstStyle/>
          <a:p>
            <a:pPr>
              <a:defRPr sz="1800"/>
            </a:pPr>
          </a:p>
          <a:p>
            <a:pPr>
              <a:defRPr sz="1800"/>
            </a:pPr>
            <a:r>
              <a:t>The are three modes you can use in the MySQL Shell.  If I want to switch to SQL mode, I type \sql (#1)</a:t>
            </a:r>
          </a:p>
          <a:p>
            <a:pPr>
              <a:defRPr sz="1800"/>
            </a:pPr>
            <a:r>
              <a:t>And notice, when you switch to SQL mode - it grabs the table and column names for auto-completion.</a:t>
            </a:r>
          </a:p>
          <a:p>
            <a:pPr>
              <a:defRPr sz="1800"/>
            </a:pPr>
            <a:r>
              <a:t>I can switch to Python mode with \py (#2)</a:t>
            </a:r>
          </a:p>
          <a:p>
            <a:pPr>
              <a:defRPr sz="1800"/>
            </a:pPr>
            <a:r>
              <a:t>And I can switch back to JavaScript (#3)</a:t>
            </a:r>
          </a:p>
          <a:p>
            <a:pPr>
              <a:defRPr sz="1800"/>
            </a:pPr>
            <a:r>
              <a:t>And also notice that my default database does not change.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Shape 952"/>
          <p:cNvSpPr/>
          <p:nvPr>
            <p:ph type="sldImg"/>
          </p:nvPr>
        </p:nvSpPr>
        <p:spPr>
          <a:prstGeom prst="rect">
            <a:avLst/>
          </a:prstGeom>
        </p:spPr>
        <p:txBody>
          <a:bodyPr/>
          <a:lstStyle/>
          <a:p>
            <a:pPr/>
          </a:p>
        </p:txBody>
      </p:sp>
      <p:sp>
        <p:nvSpPr>
          <p:cNvPr id="953" name="Shape 953"/>
          <p:cNvSpPr/>
          <p:nvPr>
            <p:ph type="body" sz="quarter" idx="1"/>
          </p:nvPr>
        </p:nvSpPr>
        <p:spPr>
          <a:prstGeom prst="rect">
            <a:avLst/>
          </a:prstGeom>
        </p:spPr>
        <p:txBody>
          <a:bodyPr/>
          <a:lstStyle/>
          <a:p>
            <a:pPr>
              <a:defRPr sz="1800"/>
            </a:pPr>
            <a:r>
              <a:t>I am now going to show you how to create, list and drop collections.  Remember - a collection is like a table, and the documents are like rows of data, but of course the documents don't have pre-defined columns like a table.</a:t>
            </a:r>
          </a:p>
          <a:p>
            <a:pPr>
              <a:defRPr sz="1800"/>
            </a:pPr>
            <a:r>
              <a:t>I should already be in the workshop schema, but if not, I can issue the \use workshop (#1) command.</a:t>
            </a:r>
          </a:p>
          <a:p>
            <a:pPr>
              <a:defRPr sz="1800"/>
            </a:pPr>
            <a:r>
              <a:t>I will now create a couple of collections - "test1" (#2) and "test2" (#3).  I can issue the getCollections command to see which tables are in the workshop schema (#4).</a:t>
            </a:r>
          </a:p>
          <a:p>
            <a:pPr>
              <a:defRPr sz="1800"/>
            </a:pPr>
            <a:r>
              <a:t>I can also run the SQL command "show tables" (#5).</a:t>
            </a:r>
          </a:p>
          <a:p>
            <a:pPr>
              <a:defRPr sz="1800"/>
            </a:pPr>
            <a:r>
              <a:t>And then I can drop a collection (#6) and check the list of collections again (#7).  I can drop test2 (#8) and I can see that I no longer have any collections in my schema (#9)</a:t>
            </a:r>
          </a:p>
          <a:p>
            <a:pPr>
              <a:defRPr sz="1800"/>
            </a:pPr>
          </a:p>
          <a:p>
            <a:pPr>
              <a:defRPr sz="1800"/>
            </a:pPr>
          </a:p>
          <a:p>
            <a:pPr>
              <a:defRPr sz="1800"/>
            </a:pPr>
            <a:r>
              <a:t># ----------------------------------------------------------------------------------------------------------------------------</a:t>
            </a:r>
          </a:p>
          <a:p>
            <a:pPr>
              <a:defRPr sz="1800"/>
            </a:pPr>
          </a:p>
          <a:p>
            <a:pPr>
              <a:defRPr sz="1800"/>
            </a:pPr>
            <a:r>
              <a:t>https://dev.mysql.com/doc/refman/8.0/en/mysql-shell-tutorial-javascript-collections-operations.html</a:t>
            </a:r>
          </a:p>
          <a:p>
            <a:pPr>
              <a:defRPr sz="1800"/>
            </a:pPr>
            <a:r>
              <a:t>20.3.3.1 Create, List, and Drop Collections</a:t>
            </a:r>
          </a:p>
          <a:p>
            <a:pPr>
              <a:defRPr sz="1800"/>
            </a:pPr>
            <a:r>
              <a:t>In MySQL Shell, you can create new collections, get a list of the existing collections in a schema, and remove an existing collection from a schema. Collection names are case-sensitive and each collection name must be unique.</a:t>
            </a:r>
          </a:p>
          <a:p>
            <a:pPr>
              <a:defRPr sz="1800"/>
            </a:pPr>
          </a:p>
          <a:p>
            <a:pPr>
              <a:defRPr sz="1800"/>
            </a:pPr>
            <a:r>
              <a:t>Confirm the Schema</a:t>
            </a:r>
          </a:p>
          <a:p>
            <a:pPr>
              <a:defRPr sz="1800"/>
            </a:pPr>
            <a:r>
              <a:t>To show the value that is assigned to the schema variable, issue:</a:t>
            </a:r>
          </a:p>
          <a:p>
            <a:pPr>
              <a:defRPr sz="1800"/>
            </a:pPr>
          </a:p>
          <a:p>
            <a:pPr>
              <a:defRPr sz="1800"/>
            </a:pPr>
            <a:r>
              <a:t>mysql-js&gt; db</a:t>
            </a:r>
          </a:p>
          <a:p>
            <a:pPr>
              <a:defRPr sz="1800"/>
            </a:pPr>
            <a:r>
              <a:t>If the schema value is not Schema:world_x, then set the db variable by issuing:</a:t>
            </a:r>
          </a:p>
          <a:p>
            <a:pPr>
              <a:defRPr sz="1800"/>
            </a:pPr>
          </a:p>
          <a:p>
            <a:pPr>
              <a:defRPr sz="1800"/>
            </a:pPr>
            <a:r>
              <a:t>mysql-js&gt; \use world_x</a:t>
            </a:r>
          </a:p>
          <a:p>
            <a:pPr>
              <a:defRPr sz="1800"/>
            </a:pPr>
            <a:r>
              <a:t>Create a Collection</a:t>
            </a:r>
          </a:p>
          <a:p>
            <a:pPr>
              <a:defRPr sz="1800"/>
            </a:pPr>
            <a:r>
              <a:t>To create a new collection in an existing schema, use the db object's createCollection() method. The following example creates a collection called flags in the world_x schema.</a:t>
            </a:r>
          </a:p>
          <a:p>
            <a:pPr>
              <a:defRPr sz="1800"/>
            </a:pPr>
          </a:p>
          <a:p>
            <a:pPr>
              <a:defRPr sz="1800"/>
            </a:pPr>
            <a:r>
              <a:t>mysql-js&gt; db.createCollection("flags")</a:t>
            </a:r>
          </a:p>
          <a:p>
            <a:pPr>
              <a:defRPr sz="1800"/>
            </a:pPr>
            <a:r>
              <a:t>The method returns a collection object.</a:t>
            </a:r>
          </a:p>
          <a:p>
            <a:pPr>
              <a:defRPr sz="1800"/>
            </a:pPr>
          </a:p>
          <a:p>
            <a:pPr>
              <a:defRPr sz="1800"/>
            </a:pPr>
            <a:r>
              <a:t>&lt;Collection:flags&gt;</a:t>
            </a:r>
          </a:p>
          <a:p>
            <a:pPr>
              <a:defRPr sz="1800"/>
            </a:pPr>
            <a:r>
              <a:t>List Collections</a:t>
            </a:r>
          </a:p>
          <a:p>
            <a:pPr>
              <a:defRPr sz="1800"/>
            </a:pPr>
            <a:r>
              <a:t>To display all collections in the world_x schema, use the db object's getCollections() method. Collections returned by the server you are currently connected to appear between brackets.</a:t>
            </a:r>
          </a:p>
          <a:p>
            <a:pPr>
              <a:defRPr sz="1800"/>
            </a:pPr>
          </a:p>
          <a:p>
            <a:pPr>
              <a:defRPr sz="1800"/>
            </a:pPr>
            <a:r>
              <a:t>mysql-js&gt; db.getCollections()</a:t>
            </a:r>
          </a:p>
          <a:p>
            <a:pPr>
              <a:defRPr sz="1800"/>
            </a:pPr>
            <a:r>
              <a:t>[</a:t>
            </a:r>
          </a:p>
          <a:p>
            <a:pPr>
              <a:defRPr sz="1800"/>
            </a:pPr>
            <a:r>
              <a:t>    &lt;Collection:countryinfo&gt;,</a:t>
            </a:r>
          </a:p>
          <a:p>
            <a:pPr>
              <a:defRPr sz="1800"/>
            </a:pPr>
            <a:r>
              <a:t>    &lt;Collection:flags&gt;</a:t>
            </a:r>
          </a:p>
          <a:p>
            <a:pPr>
              <a:defRPr sz="1800"/>
            </a:pPr>
            <a:r>
              <a:t>]</a:t>
            </a:r>
          </a:p>
          <a:p>
            <a:pPr>
              <a:defRPr sz="1800"/>
            </a:pPr>
            <a:r>
              <a:t>Drop a Collection</a:t>
            </a:r>
          </a:p>
          <a:p>
            <a:pPr>
              <a:defRPr sz="1800"/>
            </a:pPr>
            <a:r>
              <a:t>To drop an existing collection from a schema, use the db object's dropCollection() method. For example, to drop the flags collection from the world_x schema, issue:</a:t>
            </a:r>
          </a:p>
          <a:p>
            <a:pPr>
              <a:defRPr sz="1800"/>
            </a:pPr>
          </a:p>
          <a:p>
            <a:pPr>
              <a:defRPr sz="1800"/>
            </a:pPr>
            <a:r>
              <a:t>mysql-js&gt; db.dropCollection("flags")</a:t>
            </a:r>
          </a:p>
          <a:p>
            <a:pPr>
              <a:defRPr sz="1800"/>
            </a:pPr>
            <a:r>
              <a:t>The dropCollection() method is also used in MySQL Shell to drop a relational table from a schema.</a:t>
            </a:r>
          </a:p>
          <a:p>
            <a:pPr>
              <a:defRPr sz="1800"/>
            </a:pPr>
          </a:p>
          <a:p>
            <a:pPr>
              <a:defRPr sz="1800"/>
            </a:pPr>
            <a:r>
              <a:t>Related Information</a:t>
            </a:r>
          </a:p>
          <a:p>
            <a:pPr>
              <a:defRPr sz="1800"/>
            </a:pPr>
            <a:r>
              <a:t>See Collection Objects for more examples.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Shape 968"/>
          <p:cNvSpPr/>
          <p:nvPr>
            <p:ph type="sldImg"/>
          </p:nvPr>
        </p:nvSpPr>
        <p:spPr>
          <a:prstGeom prst="rect">
            <a:avLst/>
          </a:prstGeom>
        </p:spPr>
        <p:txBody>
          <a:bodyPr/>
          <a:lstStyle/>
          <a:p>
            <a:pPr/>
          </a:p>
        </p:txBody>
      </p:sp>
      <p:sp>
        <p:nvSpPr>
          <p:cNvPr id="969" name="Shape 969"/>
          <p:cNvSpPr/>
          <p:nvPr>
            <p:ph type="body" sz="quarter" idx="1"/>
          </p:nvPr>
        </p:nvSpPr>
        <p:spPr>
          <a:prstGeom prst="rect">
            <a:avLst/>
          </a:prstGeom>
        </p:spPr>
        <p:txBody>
          <a:bodyPr/>
          <a:lstStyle/>
          <a:p>
            <a:pPr>
              <a:defRPr sz="1800"/>
            </a:pPr>
            <a:r>
              <a:t>To show you how we need to select a schema before we create a collection, I am going to logout of mysqlsh and log back in (#1) and (#2).</a:t>
            </a:r>
          </a:p>
          <a:p>
            <a:pPr>
              <a:defRPr sz="1800"/>
            </a:pPr>
          </a:p>
          <a:p>
            <a:pPr>
              <a:defRPr sz="1800"/>
            </a:pPr>
            <a:r>
              <a:t>Now, you can see that I have not specified a schema with the \use command.  So, when I try to create the collection, I will get an error (#3).  Note - in the right hand box, you can specify the schema prior to the collection name - but the schema has to be created first.  </a:t>
            </a:r>
          </a:p>
          <a:p>
            <a:pPr>
              <a:defRPr sz="1800"/>
            </a:pPr>
            <a:r>
              <a:t>I will select the schema with the \use command (#4) and then create my collection named "foods" (#5).</a:t>
            </a:r>
          </a:p>
          <a:p>
            <a:pPr>
              <a:defRPr sz="1800"/>
            </a:pPr>
            <a:r>
              <a:t>I will now add a document to the collection using the "add" command.  In this example, I am adding a first and last name, and then I will add a list of favorite foods for breakfast, lunch and dinner. (#6)</a:t>
            </a:r>
          </a:p>
          <a:p>
            <a:pPr>
              <a:defRPr sz="1800"/>
            </a:pPr>
            <a:r>
              <a:t>With this command, I have all of the key values on one line, but I could separate them out as shown in the box on the lower right side.</a:t>
            </a:r>
          </a:p>
          <a:p>
            <a:pPr>
              <a:defRPr sz="1800"/>
            </a:pPr>
          </a:p>
          <a:p>
            <a:pPr>
              <a:defRPr sz="1800"/>
            </a:pPr>
            <a:r>
              <a:t># ----------------------------------------------------------------------------------------------------------------------------</a:t>
            </a:r>
          </a:p>
          <a:p>
            <a:pPr>
              <a:defRPr sz="1800"/>
            </a:pPr>
          </a:p>
          <a:p>
            <a:pPr>
              <a:defRPr sz="1800"/>
            </a:pPr>
          </a:p>
          <a:p>
            <a:pPr>
              <a:defRPr sz="1800"/>
            </a:pPr>
          </a:p>
          <a:p>
            <a:pPr>
              <a:defRPr sz="1800"/>
            </a:pPr>
          </a:p>
          <a:p>
            <a:pPr>
              <a:defRPr sz="1800"/>
            </a:pPr>
            <a:r>
              <a:t>https://dev.mysql.com/doc/refman/8.0/en/mysql-shell-tutorial-javascript-collections-add.html</a:t>
            </a:r>
          </a:p>
          <a:p>
            <a:pPr>
              <a:defRPr sz="1800"/>
            </a:pPr>
            <a:r>
              <a:t>To work with the collections in a schema, use the db global object to access the current schema. In this example we are using the world_x schema imported previously, and the countryinfo collection. Therefore, the format of the operations you issue is db.collection_name.operation, where collection_name is the name of the collection which the operation is executed against. In the following examples, the operations are executed against the countryinfo collection.</a:t>
            </a:r>
          </a:p>
          <a:p>
            <a:pPr>
              <a:defRPr sz="1800"/>
            </a:pPr>
          </a:p>
          <a:p>
            <a:pPr>
              <a:defRPr sz="1800"/>
            </a:pPr>
            <a:r>
              <a:t>Add a Document</a:t>
            </a:r>
          </a:p>
          <a:p>
            <a:pPr>
              <a:defRPr sz="1800"/>
            </a:pPr>
            <a:r>
              <a:t>Use the add() method to insert one document or a list of documents into an existing collection. Insert the following document into the countryinfo collection. As this is multi-line content, press Enter twice to insert the document.</a:t>
            </a:r>
          </a:p>
          <a:p>
            <a:pPr>
              <a:defRPr sz="1800"/>
            </a:pPr>
          </a:p>
          <a:p>
            <a:pPr>
              <a:defRPr sz="1800"/>
            </a:pPr>
            <a:r>
              <a:t>mysql-js&gt; db.countryinfo.add(</a:t>
            </a:r>
          </a:p>
          <a:p>
            <a:pPr>
              <a:defRPr sz="1800"/>
            </a:pPr>
            <a:r>
              <a:t> {</a:t>
            </a:r>
          </a:p>
          <a:p>
            <a:pPr>
              <a:defRPr sz="1800"/>
            </a:pPr>
            <a:r>
              <a:t>    GNP: .6,</a:t>
            </a:r>
          </a:p>
          <a:p>
            <a:pPr>
              <a:defRPr sz="1800"/>
            </a:pPr>
            <a:r>
              <a:t>    Year: 1967,</a:t>
            </a:r>
          </a:p>
          <a:p>
            <a:pPr>
              <a:defRPr sz="1800"/>
            </a:pPr>
            <a:r>
              <a:t>    Name: "Sealand",</a:t>
            </a:r>
          </a:p>
          <a:p>
            <a:pPr>
              <a:defRPr sz="1800"/>
            </a:pPr>
            <a:r>
              <a:t>    demographics: {</a:t>
            </a:r>
          </a:p>
          <a:p>
            <a:pPr>
              <a:defRPr sz="1800"/>
            </a:pPr>
            <a:r>
              <a:t>        LifeExpectancy: 79,</a:t>
            </a:r>
          </a:p>
          <a:p>
            <a:pPr>
              <a:defRPr sz="1800"/>
            </a:pPr>
            <a:r>
              <a:t>        Population: 27</a:t>
            </a:r>
          </a:p>
          <a:p>
            <a:pPr>
              <a:defRPr sz="1800"/>
            </a:pPr>
            <a:r>
              <a:t>    },</a:t>
            </a:r>
          </a:p>
          <a:p>
            <a:pPr>
              <a:defRPr sz="1800"/>
            </a:pPr>
            <a:r>
              <a:t>    geography: {</a:t>
            </a:r>
          </a:p>
          <a:p>
            <a:pPr>
              <a:defRPr sz="1800"/>
            </a:pPr>
            <a:r>
              <a:t>        Continent: "Europe",</a:t>
            </a:r>
          </a:p>
          <a:p>
            <a:pPr>
              <a:defRPr sz="1800"/>
            </a:pPr>
            <a:r>
              <a:t>        Region: "British Islands",</a:t>
            </a:r>
          </a:p>
          <a:p>
            <a:pPr>
              <a:defRPr sz="1800"/>
            </a:pPr>
            <a:r>
              <a:t>        SurfaceArea: 193</a:t>
            </a:r>
          </a:p>
          <a:p>
            <a:pPr>
              <a:defRPr sz="1800"/>
            </a:pPr>
            <a:r>
              <a:t>    },</a:t>
            </a:r>
          </a:p>
          <a:p>
            <a:pPr>
              <a:defRPr sz="1800"/>
            </a:pPr>
            <a:r>
              <a:t>    government: {</a:t>
            </a:r>
          </a:p>
          <a:p>
            <a:pPr>
              <a:defRPr sz="1800"/>
            </a:pPr>
            <a:r>
              <a:t>        GovernmentForm: "Monarchy",</a:t>
            </a:r>
          </a:p>
          <a:p>
            <a:pPr>
              <a:defRPr sz="1800"/>
            </a:pPr>
            <a:r>
              <a:t>        HeadOfState: "Michael Bates"</a:t>
            </a:r>
          </a:p>
          <a:p>
            <a:pPr>
              <a:defRPr sz="1800"/>
            </a:pPr>
            <a:r>
              <a:t>    }</a:t>
            </a:r>
          </a:p>
          <a:p>
            <a:pPr>
              <a:defRPr sz="1800"/>
            </a:pPr>
            <a:r>
              <a:t>  }</a:t>
            </a:r>
          </a:p>
          <a:p>
            <a:pPr>
              <a:defRPr sz="1800"/>
            </a:pPr>
            <a:r>
              <a:t>)</a:t>
            </a:r>
          </a:p>
          <a:p>
            <a:pPr>
              <a:defRPr sz="1800"/>
            </a:pPr>
            <a:r>
              <a:t>The method returns the status of the operation.</a:t>
            </a:r>
          </a:p>
          <a:p>
            <a:pPr>
              <a:defRPr sz="1800"/>
            </a:pPr>
          </a:p>
          <a:p>
            <a:pPr>
              <a:defRPr sz="1800"/>
            </a:pPr>
            <a:r>
              <a:t>Each document requires an _id identifier field, and the value must be unique among all documents in the same collection. In MySQL 8.0.11 and higher, document IDs are generated by the server, not the client, so MySQL Shell does not automatically set an _id value. A MySQL server at 8.0.11 or higher sets an _id value if the document does not contain the _id field. A MySQL server at an earlier 8.0 release or at 5.7 does not set an _id value in this situation, so you must specify it explicitly. If you do not, MySQL Shell returns error 5115 Document is missing a required field.</a:t>
            </a:r>
          </a:p>
          <a:p>
            <a:pPr>
              <a:defRPr sz="1800"/>
            </a:pPr>
          </a:p>
          <a:p>
            <a:pPr>
              <a:defRPr sz="1800"/>
            </a:pPr>
            <a:r>
              <a:t>Related Information</a:t>
            </a:r>
          </a:p>
          <a:p>
            <a:pPr>
              <a:defRPr sz="1800"/>
            </a:pPr>
            <a:r>
              <a:t>See CollectionAddFunction for the full syntax definition.</a:t>
            </a:r>
          </a:p>
          <a:p>
            <a:pPr>
              <a:defRPr sz="1800"/>
            </a:pPr>
          </a:p>
          <a:p>
            <a:pPr>
              <a:defRPr sz="1800"/>
            </a:pPr>
            <a:r>
              <a:t>See Understanding Document IDs.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Shape 978"/>
          <p:cNvSpPr/>
          <p:nvPr>
            <p:ph type="sldImg"/>
          </p:nvPr>
        </p:nvSpPr>
        <p:spPr>
          <a:prstGeom prst="rect">
            <a:avLst/>
          </a:prstGeom>
        </p:spPr>
        <p:txBody>
          <a:bodyPr/>
          <a:lstStyle/>
          <a:p>
            <a:pPr/>
          </a:p>
        </p:txBody>
      </p:sp>
      <p:sp>
        <p:nvSpPr>
          <p:cNvPr id="979" name="Shape 979"/>
          <p:cNvSpPr/>
          <p:nvPr>
            <p:ph type="body" sz="quarter" idx="1"/>
          </p:nvPr>
        </p:nvSpPr>
        <p:spPr>
          <a:prstGeom prst="rect">
            <a:avLst/>
          </a:prstGeom>
        </p:spPr>
        <p:txBody>
          <a:bodyPr/>
          <a:lstStyle/>
          <a:p>
            <a:pPr>
              <a:defRPr sz="1800"/>
            </a:pPr>
            <a:r>
              <a:t>Now we have created a schema, and we have created a collection, and we have added one document to the collection.</a:t>
            </a:r>
          </a:p>
          <a:p>
            <a:pPr>
              <a:defRPr sz="1800"/>
            </a:pPr>
          </a:p>
          <a:p>
            <a:pPr>
              <a:defRPr sz="1800"/>
            </a:pPr>
            <a:r>
              <a:t>Next we will go over how to find your values for your key-value pairs from within a collection.  This is the find syntax, and it looks a little complicated, but we are only going to cover some basic searches.</a:t>
            </a:r>
          </a:p>
          <a:p>
            <a:pPr>
              <a:defRPr sz="1800"/>
            </a:pPr>
            <a:r>
              <a:t>This is the syntax for performing finds.  We are going to cover most of these - but we don't have time to cover them all.</a:t>
            </a:r>
          </a:p>
          <a:p>
            <a:pPr>
              <a:defRPr sz="1800"/>
            </a:pPr>
          </a:p>
          <a:p>
            <a:pPr>
              <a:defRPr sz="1800"/>
            </a:pPr>
            <a:r>
              <a:t># ----------------------------------------------------------------------------------------------------------------------------</a:t>
            </a:r>
          </a:p>
          <a:p>
            <a:pPr>
              <a:defRPr sz="1800"/>
            </a:pPr>
          </a:p>
          <a:p>
            <a:pPr>
              <a:defRPr sz="1800"/>
            </a:pPr>
            <a:r>
              <a:t>Schema = Database</a:t>
            </a:r>
          </a:p>
          <a:p>
            <a:pPr>
              <a:defRPr sz="1800"/>
            </a:pPr>
            <a:r>
              <a:t>Collection = Table</a:t>
            </a:r>
          </a:p>
          <a:p>
            <a:pPr>
              <a:defRPr sz="1800"/>
            </a:pPr>
            <a:r>
              <a:t>Documents = Rows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Shape 992"/>
          <p:cNvSpPr/>
          <p:nvPr>
            <p:ph type="sldImg"/>
          </p:nvPr>
        </p:nvSpPr>
        <p:spPr>
          <a:prstGeom prst="rect">
            <a:avLst/>
          </a:prstGeom>
        </p:spPr>
        <p:txBody>
          <a:bodyPr/>
          <a:lstStyle/>
          <a:p>
            <a:pPr/>
          </a:p>
        </p:txBody>
      </p:sp>
      <p:sp>
        <p:nvSpPr>
          <p:cNvPr id="993" name="Shape 993"/>
          <p:cNvSpPr/>
          <p:nvPr>
            <p:ph type="body" sz="quarter" idx="1"/>
          </p:nvPr>
        </p:nvSpPr>
        <p:spPr>
          <a:prstGeom prst="rect">
            <a:avLst/>
          </a:prstGeom>
        </p:spPr>
        <p:txBody>
          <a:bodyPr/>
          <a:lstStyle/>
          <a:p>
            <a:pPr>
              <a:defRPr sz="1800"/>
            </a:pPr>
          </a:p>
          <a:p>
            <a:pPr>
              <a:defRPr sz="1800"/>
            </a:pPr>
            <a:r>
              <a:t>To do a search, I will use the "find" command.  And, since we only have one document in our collection, I don't need to specify anything in the search criteria.  I can just do a find command and it will pull out all of the records (#1).</a:t>
            </a:r>
          </a:p>
          <a:p>
            <a:pPr>
              <a:defRPr sz="1800"/>
            </a:pPr>
            <a:r>
              <a:t>If I wanted to specify a search by the first name, I can be more specific with the find command (#2).  I will search for name_first equals "fox".(#2)</a:t>
            </a:r>
          </a:p>
          <a:p>
            <a:pPr>
              <a:defRPr sz="1800"/>
            </a:pPr>
            <a:r>
              <a:t>And this is what it looks like when you try to find a record but the search returns an empty set (#3)</a:t>
            </a:r>
          </a:p>
          <a:p>
            <a:pPr>
              <a:defRPr sz="1800"/>
            </a:pPr>
          </a:p>
          <a:p>
            <a:pPr>
              <a:defRPr sz="1800"/>
            </a:pPr>
            <a:r>
              <a:t># ----------------------------------------------------------------------------------------------------------------------------</a:t>
            </a:r>
          </a:p>
          <a:p>
            <a:pPr>
              <a:defRPr sz="1800"/>
            </a:pPr>
          </a:p>
          <a:p>
            <a:pPr>
              <a:defRPr sz="1800"/>
            </a:pPr>
            <a:r>
              <a:t>https://dev.mysql.com/doc/refman/8.0/en/mysql-shell-tutorial-javascript-documents-find.html</a:t>
            </a:r>
          </a:p>
          <a:p>
            <a:pPr>
              <a:defRPr sz="1800"/>
            </a:pPr>
            <a:r>
              <a:t>You can use the find() method to query for and return documents from a collection in a schema. MySQL Shell provides additional methods to use with the find() method to filter and sort the returned documents.</a:t>
            </a:r>
          </a:p>
          <a:p>
            <a:pPr>
              <a:defRPr sz="1800"/>
            </a:pPr>
          </a:p>
          <a:p>
            <a:pPr>
              <a:defRPr sz="1800"/>
            </a:pPr>
            <a:r>
              <a:t>MySQL provides the following operators to specify search conditions: OR (||), AND (&amp;&amp;), XOR, IS, NOT, BETWEEN, IN, LIKE, !=, &lt;&gt;, &gt;, &gt;=, &lt;, &lt;=, &amp;, |, &lt;&lt;, &gt;&gt;, +, -, *, /, ~, and %.</a:t>
            </a:r>
          </a:p>
          <a:p>
            <a:pPr>
              <a:defRPr sz="1800"/>
            </a:pPr>
          </a:p>
          <a:p>
            <a:pPr>
              <a:defRPr sz="1800"/>
            </a:pPr>
            <a:r>
              <a:t>Find All Documents in a Collection</a:t>
            </a:r>
          </a:p>
          <a:p>
            <a:pPr>
              <a:defRPr sz="1800"/>
            </a:pPr>
            <a:r>
              <a:t>To return all documents in a collection, use the find() method without specifying search conditions. For example, the following operation returns all documents in the countryinfo collection.</a:t>
            </a:r>
          </a:p>
          <a:p>
            <a:pPr>
              <a:defRPr sz="1800"/>
            </a:pPr>
          </a:p>
          <a:p>
            <a:pPr>
              <a:defRPr sz="1800"/>
            </a:pPr>
            <a:r>
              <a:t>mysql-js&gt; db.countryinfo.find()</a:t>
            </a:r>
          </a:p>
          <a:p>
            <a:pPr>
              <a:defRPr sz="1800"/>
            </a:pPr>
            <a:r>
              <a:t>[</a:t>
            </a:r>
          </a:p>
          <a:p>
            <a:pPr>
              <a:defRPr sz="1800"/>
            </a:pPr>
            <a:r>
              <a:t>     {</a:t>
            </a:r>
          </a:p>
          <a:p>
            <a:pPr>
              <a:defRPr sz="1800"/>
            </a:pPr>
            <a:r>
              <a:t>          "GNP": 828,</a:t>
            </a:r>
          </a:p>
          <a:p>
            <a:pPr>
              <a:defRPr sz="1800"/>
            </a:pPr>
            <a:r>
              <a:t>          "Year": null,</a:t>
            </a:r>
          </a:p>
          <a:p>
            <a:pPr>
              <a:defRPr sz="1800"/>
            </a:pPr>
            <a:r>
              <a:t>          "Name": "Aruba",</a:t>
            </a:r>
          </a:p>
          <a:p>
            <a:pPr>
              <a:defRPr sz="1800"/>
            </a:pPr>
            <a:r>
              <a:t>          "_id": "ABW",</a:t>
            </a:r>
          </a:p>
          <a:p>
            <a:pPr>
              <a:defRPr sz="1800"/>
            </a:pPr>
            <a:r>
              <a:t>          "demographics": {</a:t>
            </a:r>
          </a:p>
          <a:p>
            <a:pPr>
              <a:defRPr sz="1800"/>
            </a:pPr>
            <a:r>
              <a:t>              "LifeExpectancy": 78.4000015258789,</a:t>
            </a:r>
          </a:p>
          <a:p>
            <a:pPr>
              <a:defRPr sz="1800"/>
            </a:pPr>
            <a:r>
              <a:t>              "Population": 103000</a:t>
            </a:r>
          </a:p>
          <a:p>
            <a:pPr>
              <a:defRPr sz="1800"/>
            </a:pPr>
            <a:r>
              <a:t>          },</a:t>
            </a:r>
          </a:p>
          <a:p>
            <a:pPr>
              <a:defRPr sz="1800"/>
            </a:pPr>
            <a:r>
              <a:t>          "geography": {</a:t>
            </a:r>
          </a:p>
          <a:p>
            <a:pPr>
              <a:defRPr sz="1800"/>
            </a:pPr>
            <a:r>
              <a:t>              "Continent": "North America",</a:t>
            </a:r>
          </a:p>
          <a:p>
            <a:pPr>
              <a:defRPr sz="1800"/>
            </a:pPr>
            <a:r>
              <a:t>              "Region": "Caribbean",</a:t>
            </a:r>
          </a:p>
          <a:p>
            <a:pPr>
              <a:defRPr sz="1800"/>
            </a:pPr>
            <a:r>
              <a:t>              "SurfaceArea": 193</a:t>
            </a:r>
          </a:p>
          <a:p>
            <a:pPr>
              <a:defRPr sz="1800"/>
            </a:pPr>
            <a:r>
              <a:t>          },</a:t>
            </a:r>
          </a:p>
          <a:p>
            <a:pPr>
              <a:defRPr sz="1800"/>
            </a:pPr>
            <a:r>
              <a:t>          "government": {</a:t>
            </a:r>
          </a:p>
          <a:p>
            <a:pPr>
              <a:defRPr sz="1800"/>
            </a:pPr>
            <a:r>
              <a:t>              "GovernmentForm": "Nonmetropolitan Territory of The Netherlands",</a:t>
            </a:r>
          </a:p>
          <a:p>
            <a:pPr>
              <a:defRPr sz="1800"/>
            </a:pPr>
            <a:r>
              <a:t>              "HeadOfState": "Beatrix"</a:t>
            </a:r>
          </a:p>
          <a:p>
            <a:pPr>
              <a:defRPr sz="1800"/>
            </a:pPr>
            <a:r>
              <a:t>          }</a:t>
            </a:r>
          </a:p>
          <a:p>
            <a:pPr>
              <a:defRPr sz="1800"/>
            </a:pPr>
            <a:r>
              <a:t>          ...</a:t>
            </a:r>
          </a:p>
          <a:p>
            <a:pPr>
              <a:defRPr sz="1800"/>
            </a:pPr>
            <a:r>
              <a:t>      }</a:t>
            </a:r>
          </a:p>
          <a:p>
            <a:pPr>
              <a:defRPr sz="1800"/>
            </a:pPr>
            <a:r>
              <a:t> ]</a:t>
            </a:r>
          </a:p>
          <a:p>
            <a:pPr>
              <a:defRPr sz="1800"/>
            </a:pPr>
            <a:r>
              <a:t>240 documents in set (0.00 sec)</a:t>
            </a:r>
          </a:p>
          <a:p>
            <a:pPr>
              <a:defRPr sz="1800"/>
            </a:pPr>
            <a:r>
              <a:t>The method produces results that contain operational information in addition to all documents in the collection.</a:t>
            </a:r>
          </a:p>
          <a:p>
            <a:pPr>
              <a:defRPr sz="1800"/>
            </a:pPr>
          </a:p>
          <a:p>
            <a:pPr>
              <a:defRPr sz="1800"/>
            </a:pPr>
            <a:r>
              <a:t>An empty set (no matching documents) returns the following information:</a:t>
            </a:r>
          </a:p>
          <a:p>
            <a:pPr>
              <a:defRPr sz="1800"/>
            </a:pPr>
          </a:p>
          <a:p>
            <a:pPr>
              <a:defRPr sz="1800"/>
            </a:pPr>
            <a:r>
              <a:t>Empty set (0.00 sec) </a:t>
            </a:r>
          </a:p>
          <a:p>
            <a:pPr>
              <a:defRPr sz="1800"/>
            </a:pPr>
            <a:r>
              <a:t>Filter Searches</a:t>
            </a:r>
          </a:p>
          <a:p>
            <a:pPr>
              <a:defRPr sz="1800"/>
            </a:pPr>
            <a:r>
              <a:t>You can include search conditions with the find() method. The syntax for expressions that form a search condition is the same as that of traditional MySQL Chapter 12, Functions and Operators. You must enclose all expressions in quotes. For the sake of brevity, some of the examples do not display output.</a:t>
            </a:r>
          </a:p>
          <a:p>
            <a:pPr>
              <a:defRPr sz="1800"/>
            </a:pPr>
          </a:p>
          <a:p>
            <a:pPr>
              <a:defRPr sz="1800"/>
            </a:pPr>
            <a:r>
              <a:t>A simple search condition could consist of the Name field and a value we know is in a document. The following example returns a single document:</a:t>
            </a:r>
          </a:p>
          <a:p>
            <a:pPr>
              <a:defRPr sz="1800"/>
            </a:pPr>
          </a:p>
          <a:p>
            <a:pPr>
              <a:defRPr sz="1800"/>
            </a:pPr>
            <a:r>
              <a:t>mysql-js&gt; db.countryinfo.find("Name = 'Australia'")</a:t>
            </a:r>
          </a:p>
          <a:p>
            <a:pPr>
              <a:defRPr sz="1800"/>
            </a:pPr>
            <a:r>
              <a:t>[</a:t>
            </a:r>
          </a:p>
          <a:p>
            <a:pPr>
              <a:defRPr sz="1800"/>
            </a:pPr>
            <a:r>
              <a:t>    {</a:t>
            </a:r>
          </a:p>
          <a:p>
            <a:pPr>
              <a:defRPr sz="1800"/>
            </a:pPr>
            <a:r>
              <a:t>        "GNP": 351182,</a:t>
            </a:r>
          </a:p>
          <a:p>
            <a:pPr>
              <a:defRPr sz="1800"/>
            </a:pPr>
            <a:r>
              <a:t>        "Year": 1901,</a:t>
            </a:r>
          </a:p>
          <a:p>
            <a:pPr>
              <a:defRPr sz="1800"/>
            </a:pPr>
            <a:r>
              <a:t>        "Name": "Australia",</a:t>
            </a:r>
          </a:p>
          <a:p>
            <a:pPr>
              <a:defRPr sz="1800"/>
            </a:pPr>
            <a:r>
              <a:t>        "_id": "AUS",</a:t>
            </a:r>
          </a:p>
          <a:p>
            <a:pPr>
              <a:defRPr sz="1800"/>
            </a:pPr>
            <a:r>
              <a:t>        "demographics": {</a:t>
            </a:r>
          </a:p>
          <a:p>
            <a:pPr>
              <a:defRPr sz="1800"/>
            </a:pPr>
            <a:r>
              <a:t>            "LifeExpectancy": 79.80000305175781,</a:t>
            </a:r>
          </a:p>
          <a:p>
            <a:pPr>
              <a:defRPr sz="1800"/>
            </a:pPr>
            <a:r>
              <a:t>            "Population": 18886000</a:t>
            </a:r>
          </a:p>
          <a:p>
            <a:pPr>
              <a:defRPr sz="1800"/>
            </a:pPr>
            <a:r>
              <a:t>        },</a:t>
            </a:r>
          </a:p>
          <a:p>
            <a:pPr>
              <a:defRPr sz="1800"/>
            </a:pPr>
            <a:r>
              <a:t>        "geography": {</a:t>
            </a:r>
          </a:p>
          <a:p>
            <a:pPr>
              <a:defRPr sz="1800"/>
            </a:pPr>
            <a:r>
              <a:t>            "Continent": "Oceania",</a:t>
            </a:r>
          </a:p>
          <a:p>
            <a:pPr>
              <a:defRPr sz="1800"/>
            </a:pPr>
            <a:r>
              <a:t>            "Region": "Australia and New Zealand",</a:t>
            </a:r>
          </a:p>
          <a:p>
            <a:pPr>
              <a:defRPr sz="1800"/>
            </a:pPr>
            <a:r>
              <a:t>            "SurfaceArea": 7741220</a:t>
            </a:r>
          </a:p>
          <a:p>
            <a:pPr>
              <a:defRPr sz="1800"/>
            </a:pPr>
            <a:r>
              <a:t>        },</a:t>
            </a:r>
          </a:p>
          <a:p>
            <a:pPr>
              <a:defRPr sz="1800"/>
            </a:pPr>
            <a:r>
              <a:t>        "government": {</a:t>
            </a:r>
          </a:p>
          <a:p>
            <a:pPr>
              <a:defRPr sz="1800"/>
            </a:pPr>
            <a:r>
              <a:t>            "GovernmentForm": "Constitutional Monarchy, Federation",</a:t>
            </a:r>
          </a:p>
          <a:p>
            <a:pPr>
              <a:defRPr sz="1800"/>
            </a:pPr>
            <a:r>
              <a:t>            "HeadOfState": "Elisabeth II"</a:t>
            </a:r>
          </a:p>
          <a:p>
            <a:pPr>
              <a:defRPr sz="1800"/>
            </a:pPr>
            <a:r>
              <a:t>        }</a:t>
            </a:r>
          </a:p>
          <a:p>
            <a:pPr>
              <a:defRPr sz="1800"/>
            </a:pPr>
            <a:r>
              <a:t>    }</a:t>
            </a:r>
          </a:p>
          <a:p>
            <a:pPr>
              <a:defRPr sz="1800"/>
            </a:pPr>
            <a:r>
              <a:t>]</a:t>
            </a:r>
          </a:p>
          <a:p>
            <a:pPr>
              <a:defRPr sz="1800"/>
            </a:pPr>
            <a:r>
              <a:t>The following example searches for all countries that have a GNP higher than $500 billion. The countryinfo collection measures GNP in units of million.</a:t>
            </a:r>
          </a:p>
          <a:p>
            <a:pPr>
              <a:defRPr sz="1800"/>
            </a:pPr>
          </a:p>
          <a:p>
            <a:pPr>
              <a:defRPr sz="1800"/>
            </a:pPr>
            <a:r>
              <a:t>mysql-js&gt; db.countryinfo.find("GNP &gt; 500000")</a:t>
            </a:r>
          </a:p>
          <a:p>
            <a:pPr>
              <a:defRPr sz="1800"/>
            </a:pPr>
            <a:r>
              <a:t>...[output removed]</a:t>
            </a:r>
          </a:p>
          <a:p>
            <a:pPr>
              <a:defRPr sz="1800"/>
            </a:pPr>
            <a:r>
              <a:t>10 documents in set (0.00 sec)</a:t>
            </a:r>
          </a:p>
          <a:p>
            <a:pPr>
              <a:defRPr sz="1800"/>
            </a:pPr>
            <a:r>
              <a:t>The Population field in the following query is embedded within the demographics object. To access the embedded field, use a period between demographics and Population to identify the relationship. Document and field names are case-sensitive.</a:t>
            </a:r>
          </a:p>
          <a:p>
            <a:pPr>
              <a:defRPr sz="1800"/>
            </a:pPr>
          </a:p>
          <a:p>
            <a:pPr>
              <a:defRPr sz="1800"/>
            </a:pPr>
            <a:r>
              <a:t>mysql-js&gt; db.countryinfo.find("GNP &gt; 500000 and demographics.Population &lt; 100000000")</a:t>
            </a:r>
          </a:p>
          <a:p>
            <a:pPr>
              <a:defRPr sz="1800"/>
            </a:pPr>
            <a:r>
              <a:t>...[output removed]</a:t>
            </a:r>
          </a:p>
          <a:p>
            <a:pPr>
              <a:defRPr sz="1800"/>
            </a:pPr>
            <a:r>
              <a:t>6 documents in set (0.00 sec)</a:t>
            </a:r>
          </a:p>
          <a:p>
            <a:pPr>
              <a:defRPr sz="1800"/>
            </a:pPr>
            <a:r>
              <a:t>Arithmetic operators in the following expression are used to query for countries with a GNP per capita higher than $30000. Search conditions can include arithmetic operators and most MySQL functions.</a:t>
            </a:r>
          </a:p>
          <a:p>
            <a:pPr>
              <a:defRPr sz="1800"/>
            </a:pPr>
          </a:p>
          <a:p>
            <a:pPr>
              <a:defRPr sz="1800"/>
            </a:pPr>
            <a:r>
              <a:t>Note</a:t>
            </a:r>
          </a:p>
          <a:p>
            <a:pPr>
              <a:defRPr sz="1800"/>
            </a:pPr>
            <a:r>
              <a:t>Seven documents in the countryinfo collection have a population value of zero. Therefore warning messages appear at the end of the output.</a:t>
            </a:r>
          </a:p>
          <a:p>
            <a:pPr>
              <a:defRPr sz="1800"/>
            </a:pPr>
          </a:p>
          <a:p>
            <a:pPr>
              <a:defRPr sz="1800"/>
            </a:pPr>
            <a:r>
              <a:t>mysql-js&gt; db.countryinfo.find("GNP*1000000/demographics.Population &gt; 30000")</a:t>
            </a:r>
          </a:p>
          <a:p>
            <a:pPr>
              <a:defRPr sz="1800"/>
            </a:pPr>
            <a:r>
              <a:t>...[output removed]</a:t>
            </a:r>
          </a:p>
          <a:p>
            <a:pPr>
              <a:defRPr sz="1800"/>
            </a:pPr>
            <a:r>
              <a:t>9 documents in set, 7 warnings (0.00 sec)</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You can separate a value from the search condition by using the bind() method. For example, instead of specifying a hard-coded country name as the condition, substitute a named placeholder consisting of a colon followed by a name that begins with a letter, such as country. Then use the bind(placeholder, value) method as follows:</a:t>
            </a:r>
          </a:p>
          <a:p>
            <a:pPr>
              <a:defRPr sz="1800"/>
            </a:pPr>
          </a:p>
          <a:p>
            <a:pPr>
              <a:defRPr sz="1800"/>
            </a:pPr>
            <a:r>
              <a:t>mysql-js&gt; db.countryinfo.find("Name = :country").bind("country", "Italy")</a:t>
            </a:r>
          </a:p>
          <a:p>
            <a:pPr>
              <a:defRPr sz="1800"/>
            </a:pPr>
            <a:r>
              <a:t>[</a:t>
            </a:r>
          </a:p>
          <a:p>
            <a:pPr>
              <a:defRPr sz="1800"/>
            </a:pPr>
            <a:r>
              <a:t>    {</a:t>
            </a:r>
          </a:p>
          <a:p>
            <a:pPr>
              <a:defRPr sz="1800"/>
            </a:pPr>
            <a:r>
              <a:t>        "GNP": 1161755,</a:t>
            </a:r>
          </a:p>
          <a:p>
            <a:pPr>
              <a:defRPr sz="1800"/>
            </a:pPr>
            <a:r>
              <a:t>        "Year": 1861,</a:t>
            </a:r>
          </a:p>
          <a:p>
            <a:pPr>
              <a:defRPr sz="1800"/>
            </a:pPr>
            <a:r>
              <a:t>        "Name": "Italy",</a:t>
            </a:r>
          </a:p>
          <a:p>
            <a:pPr>
              <a:defRPr sz="1800"/>
            </a:pPr>
            <a:r>
              <a:t>        "_id": "ITA",</a:t>
            </a:r>
          </a:p>
          <a:p>
            <a:pPr>
              <a:defRPr sz="1800"/>
            </a:pPr>
            <a:r>
              <a:t>        "demographics": {</a:t>
            </a:r>
          </a:p>
          <a:p>
            <a:pPr>
              <a:defRPr sz="1800"/>
            </a:pPr>
            <a:r>
              <a:t>            "LifeExpectancy": 79,</a:t>
            </a:r>
          </a:p>
          <a:p>
            <a:pPr>
              <a:defRPr sz="1800"/>
            </a:pPr>
            <a:r>
              <a:t>            "Population": 57680000</a:t>
            </a:r>
          </a:p>
          <a:p>
            <a:pPr>
              <a:defRPr sz="1800"/>
            </a:pPr>
            <a:r>
              <a:t>        },</a:t>
            </a:r>
          </a:p>
          <a:p>
            <a:pPr>
              <a:defRPr sz="1800"/>
            </a:pPr>
            <a:r>
              <a:t>        "geography": {</a:t>
            </a:r>
          </a:p>
          <a:p>
            <a:pPr>
              <a:defRPr sz="1800"/>
            </a:pPr>
            <a:r>
              <a:t>            "Continent": "Europe",</a:t>
            </a:r>
          </a:p>
          <a:p>
            <a:pPr>
              <a:defRPr sz="1800"/>
            </a:pPr>
            <a:r>
              <a:t>            "Region": "Southern Europe",</a:t>
            </a:r>
          </a:p>
          <a:p>
            <a:pPr>
              <a:defRPr sz="1800"/>
            </a:pPr>
            <a:r>
              <a:t>            "SurfaceArea": 301316</a:t>
            </a:r>
          </a:p>
          <a:p>
            <a:pPr>
              <a:defRPr sz="1800"/>
            </a:pPr>
            <a:r>
              <a:t>        },</a:t>
            </a:r>
          </a:p>
          <a:p>
            <a:pPr>
              <a:defRPr sz="1800"/>
            </a:pPr>
            <a:r>
              <a:t>        "government": {</a:t>
            </a:r>
          </a:p>
          <a:p>
            <a:pPr>
              <a:defRPr sz="1800"/>
            </a:pPr>
            <a:r>
              <a:t>            "GovernmentForm": "Republic",</a:t>
            </a:r>
          </a:p>
          <a:p>
            <a:pPr>
              <a:defRPr sz="1800"/>
            </a:pPr>
            <a:r>
              <a:t>            "HeadOfState": "Carlo Azeglio Ciampi"</a:t>
            </a:r>
          </a:p>
          <a:p>
            <a:pPr>
              <a:defRPr sz="1800"/>
            </a:pPr>
            <a:r>
              <a:t>        }</a:t>
            </a:r>
          </a:p>
          <a:p>
            <a:pPr>
              <a:defRPr sz="1800"/>
            </a:pPr>
            <a:r>
              <a:t>    }</a:t>
            </a:r>
          </a:p>
          <a:p>
            <a:pPr>
              <a:defRPr sz="1800"/>
            </a:pPr>
            <a:r>
              <a:t>]</a:t>
            </a:r>
          </a:p>
          <a:p>
            <a:pPr>
              <a:defRPr sz="1800"/>
            </a:pPr>
            <a:r>
              <a:t>1 document in set (0.01 sec)</a:t>
            </a:r>
          </a:p>
          <a:p>
            <a:pPr>
              <a:defRPr sz="1800"/>
            </a:pPr>
            <a:r>
              <a:t>Tip</a:t>
            </a:r>
          </a:p>
          <a:p>
            <a:pPr>
              <a:defRPr sz="1800"/>
            </a:pPr>
            <a:r>
              <a:t>Within a program, binding enables you to specify placeholders in your expressions, which are filled in with values before execution and can benefit from automatic escaping, as appropriate.</a:t>
            </a:r>
          </a:p>
          <a:p>
            <a:pPr>
              <a:defRPr sz="1800"/>
            </a:pPr>
          </a:p>
          <a:p>
            <a:pPr>
              <a:defRPr sz="1800"/>
            </a:pPr>
            <a:r>
              <a:t>Always use binding to sanitize input. Avoid introducing values in queries using string concatenation, which can produce invalid input and, in some cases, can cause security issues.</a:t>
            </a:r>
          </a:p>
          <a:p>
            <a:pPr>
              <a:defRPr sz="1800"/>
            </a:pPr>
          </a:p>
          <a:p>
            <a:pPr>
              <a:defRPr sz="1800"/>
            </a:pPr>
            <a:r>
              <a:t>You can use placeholders and the bind() method to create saved searches which you can then call with different values. For example to create a saved search for a country:</a:t>
            </a:r>
          </a:p>
          <a:p>
            <a:pPr>
              <a:defRPr sz="1800"/>
            </a:pPr>
          </a:p>
          <a:p>
            <a:pPr>
              <a:defRPr sz="1800"/>
            </a:pPr>
            <a:r>
              <a:t>mysql-js&gt; var myFind = db.countryinfo.find("Name = :country")</a:t>
            </a:r>
          </a:p>
          <a:p>
            <a:pPr>
              <a:defRPr sz="1800"/>
            </a:pPr>
            <a:r>
              <a:t>mysql-js&gt; myFind.bind('country', 'France')</a:t>
            </a:r>
          </a:p>
          <a:p>
            <a:pPr>
              <a:defRPr sz="1800"/>
            </a:pPr>
            <a:r>
              <a:t>[</a:t>
            </a:r>
          </a:p>
          <a:p>
            <a:pPr>
              <a:defRPr sz="1800"/>
            </a:pPr>
            <a:r>
              <a:t>    {</a:t>
            </a:r>
          </a:p>
          <a:p>
            <a:pPr>
              <a:defRPr sz="1800"/>
            </a:pPr>
            <a:r>
              <a:t>        "GNP": 1424285,</a:t>
            </a:r>
          </a:p>
          <a:p>
            <a:pPr>
              <a:defRPr sz="1800"/>
            </a:pPr>
            <a:r>
              <a:t>        "Year": 843,</a:t>
            </a:r>
          </a:p>
          <a:p>
            <a:pPr>
              <a:defRPr sz="1800"/>
            </a:pPr>
            <a:r>
              <a:t>        "Name": "France",</a:t>
            </a:r>
          </a:p>
          <a:p>
            <a:pPr>
              <a:defRPr sz="1800"/>
            </a:pPr>
            <a:r>
              <a:t>        "_id": "FRA",</a:t>
            </a:r>
          </a:p>
          <a:p>
            <a:pPr>
              <a:defRPr sz="1800"/>
            </a:pPr>
            <a:r>
              <a:t>        "demographics": {</a:t>
            </a:r>
          </a:p>
          <a:p>
            <a:pPr>
              <a:defRPr sz="1800"/>
            </a:pPr>
            <a:r>
              <a:t>            "LifeExpectancy": 78.80000305175781,</a:t>
            </a:r>
          </a:p>
          <a:p>
            <a:pPr>
              <a:defRPr sz="1800"/>
            </a:pPr>
            <a:r>
              <a:t>            "Population": 59225700</a:t>
            </a:r>
          </a:p>
          <a:p>
            <a:pPr>
              <a:defRPr sz="1800"/>
            </a:pPr>
            <a:r>
              <a:t>        },</a:t>
            </a:r>
          </a:p>
          <a:p>
            <a:pPr>
              <a:defRPr sz="1800"/>
            </a:pPr>
            <a:r>
              <a:t>        "geography": {</a:t>
            </a:r>
          </a:p>
          <a:p>
            <a:pPr>
              <a:defRPr sz="1800"/>
            </a:pPr>
            <a:r>
              <a:t>            "Continent": "Europe",</a:t>
            </a:r>
          </a:p>
          <a:p>
            <a:pPr>
              <a:defRPr sz="1800"/>
            </a:pPr>
            <a:r>
              <a:t>            "Region": "Western Europe",</a:t>
            </a:r>
          </a:p>
          <a:p>
            <a:pPr>
              <a:defRPr sz="1800"/>
            </a:pPr>
            <a:r>
              <a:t>            "SurfaceArea": 551500</a:t>
            </a:r>
          </a:p>
          <a:p>
            <a:pPr>
              <a:defRPr sz="1800"/>
            </a:pPr>
            <a:r>
              <a:t>        },</a:t>
            </a:r>
          </a:p>
          <a:p>
            <a:pPr>
              <a:defRPr sz="1800"/>
            </a:pPr>
            <a:r>
              <a:t>        "government": {</a:t>
            </a:r>
          </a:p>
          <a:p>
            <a:pPr>
              <a:defRPr sz="1800"/>
            </a:pPr>
            <a:r>
              <a:t>            "GovernmentForm": "Republic",</a:t>
            </a:r>
          </a:p>
          <a:p>
            <a:pPr>
              <a:defRPr sz="1800"/>
            </a:pPr>
            <a:r>
              <a:t>            "HeadOfState": "Jacques Chirac"</a:t>
            </a:r>
          </a:p>
          <a:p>
            <a:pPr>
              <a:defRPr sz="1800"/>
            </a:pPr>
            <a:r>
              <a:t>        }</a:t>
            </a:r>
          </a:p>
          <a:p>
            <a:pPr>
              <a:defRPr sz="1800"/>
            </a:pPr>
            <a:r>
              <a:t>    }</a:t>
            </a:r>
          </a:p>
          <a:p>
            <a:pPr>
              <a:defRPr sz="1800"/>
            </a:pPr>
            <a:r>
              <a:t>]</a:t>
            </a:r>
          </a:p>
          <a:p>
            <a:pPr>
              <a:defRPr sz="1800"/>
            </a:pPr>
            <a:r>
              <a:t>1 document in set (0.0028 sec)</a:t>
            </a:r>
          </a:p>
          <a:p>
            <a:pPr>
              <a:defRPr sz="1800"/>
            </a:pPr>
          </a:p>
          <a:p>
            <a:pPr>
              <a:defRPr sz="1800"/>
            </a:pPr>
            <a:r>
              <a:t>mysql-js&gt; myFind.bind('country', 'Germany')</a:t>
            </a:r>
          </a:p>
          <a:p>
            <a:pPr>
              <a:defRPr sz="1800"/>
            </a:pPr>
            <a:r>
              <a:t>[</a:t>
            </a:r>
          </a:p>
          <a:p>
            <a:pPr>
              <a:defRPr sz="1800"/>
            </a:pPr>
            <a:r>
              <a:t>    {</a:t>
            </a:r>
          </a:p>
          <a:p>
            <a:pPr>
              <a:defRPr sz="1800"/>
            </a:pPr>
            <a:r>
              <a:t>        "GNP": 2133367, </a:t>
            </a:r>
          </a:p>
          <a:p>
            <a:pPr>
              <a:defRPr sz="1800"/>
            </a:pPr>
            <a:r>
              <a:t>        "Year": 1955, </a:t>
            </a:r>
          </a:p>
          <a:p>
            <a:pPr>
              <a:defRPr sz="1800"/>
            </a:pPr>
            <a:r>
              <a:t>        "Name": "Germany", </a:t>
            </a:r>
          </a:p>
          <a:p>
            <a:pPr>
              <a:defRPr sz="1800"/>
            </a:pPr>
            <a:r>
              <a:t>        "_id": "DEU", </a:t>
            </a:r>
          </a:p>
          <a:p>
            <a:pPr>
              <a:defRPr sz="1800"/>
            </a:pPr>
            <a:r>
              <a:t>        "demographics": {</a:t>
            </a:r>
          </a:p>
          <a:p>
            <a:pPr>
              <a:defRPr sz="1800"/>
            </a:pPr>
            <a:r>
              <a:t>            "LifeExpectancy": 77.4000015258789, </a:t>
            </a:r>
          </a:p>
          <a:p>
            <a:pPr>
              <a:defRPr sz="1800"/>
            </a:pPr>
            <a:r>
              <a:t>            "Population": 82164700</a:t>
            </a:r>
          </a:p>
          <a:p>
            <a:pPr>
              <a:defRPr sz="1800"/>
            </a:pPr>
            <a:r>
              <a:t>        }, </a:t>
            </a:r>
          </a:p>
          <a:p>
            <a:pPr>
              <a:defRPr sz="1800"/>
            </a:pPr>
            <a:r>
              <a:t>        "geography": {</a:t>
            </a:r>
          </a:p>
          <a:p>
            <a:pPr>
              <a:defRPr sz="1800"/>
            </a:pPr>
            <a:r>
              <a:t>            "Continent": "Europe", </a:t>
            </a:r>
          </a:p>
          <a:p>
            <a:pPr>
              <a:defRPr sz="1800"/>
            </a:pPr>
            <a:r>
              <a:t>            "Region": "Western Europe", </a:t>
            </a:r>
          </a:p>
          <a:p>
            <a:pPr>
              <a:defRPr sz="1800"/>
            </a:pPr>
            <a:r>
              <a:t>            "SurfaceArea": 357022</a:t>
            </a:r>
          </a:p>
          <a:p>
            <a:pPr>
              <a:defRPr sz="1800"/>
            </a:pPr>
            <a:r>
              <a:t>        }, </a:t>
            </a:r>
          </a:p>
          <a:p>
            <a:pPr>
              <a:defRPr sz="1800"/>
            </a:pPr>
            <a:r>
              <a:t>        "government": {</a:t>
            </a:r>
          </a:p>
          <a:p>
            <a:pPr>
              <a:defRPr sz="1800"/>
            </a:pPr>
            <a:r>
              <a:t>            "GovernmentForm": "Federal Republic", </a:t>
            </a:r>
          </a:p>
          <a:p>
            <a:pPr>
              <a:defRPr sz="1800"/>
            </a:pPr>
            <a:r>
              <a:t>            "HeadOfState": "Johannes Rau"</a:t>
            </a:r>
          </a:p>
          <a:p>
            <a:pPr>
              <a:defRPr sz="1800"/>
            </a:pPr>
            <a:r>
              <a:t>        }</a:t>
            </a:r>
          </a:p>
          <a:p>
            <a:pPr>
              <a:defRPr sz="1800"/>
            </a:pPr>
            <a:r>
              <a:t>    }</a:t>
            </a:r>
          </a:p>
          <a:p>
            <a:pPr>
              <a:defRPr sz="1800"/>
            </a:pPr>
            <a:r>
              <a:t>]</a:t>
            </a:r>
          </a:p>
          <a:p>
            <a:pPr>
              <a:defRPr sz="1800"/>
            </a:pPr>
            <a:r>
              <a:t>1 document in set (0.0026 sec)</a:t>
            </a:r>
          </a:p>
          <a:p>
            <a:pPr>
              <a:defRPr sz="1800"/>
            </a:pPr>
            <a:r>
              <a:t>Project Results</a:t>
            </a:r>
          </a:p>
          <a:p>
            <a:pPr>
              <a:defRPr sz="1800"/>
            </a:pPr>
            <a:r>
              <a:t>You can return specific fields of a document, instead of returning all the fields. The following example returns the GNP and Name fields of all documents in the countryinfo collection matching the search conditions.</a:t>
            </a:r>
          </a:p>
          <a:p>
            <a:pPr>
              <a:defRPr sz="1800"/>
            </a:pPr>
          </a:p>
          <a:p>
            <a:pPr>
              <a:defRPr sz="1800"/>
            </a:pPr>
            <a:r>
              <a:t>Use the fields() method to pass the list of fields to return.</a:t>
            </a:r>
          </a:p>
          <a:p>
            <a:pPr>
              <a:defRPr sz="1800"/>
            </a:pPr>
          </a:p>
          <a:p>
            <a:pPr>
              <a:defRPr sz="1800"/>
            </a:pPr>
            <a:r>
              <a:t>mysql-js&gt; db.countryinfo.find("GNP &gt; 5000000").fields(["GNP", "Name"])</a:t>
            </a:r>
          </a:p>
          <a:p>
            <a:pPr>
              <a:defRPr sz="1800"/>
            </a:pPr>
            <a:r>
              <a:t>[</a:t>
            </a:r>
          </a:p>
          <a:p>
            <a:pPr>
              <a:defRPr sz="1800"/>
            </a:pPr>
            <a:r>
              <a:t>    {</a:t>
            </a:r>
          </a:p>
          <a:p>
            <a:pPr>
              <a:defRPr sz="1800"/>
            </a:pPr>
            <a:r>
              <a:t>        "GNP": 8510700,</a:t>
            </a:r>
          </a:p>
          <a:p>
            <a:pPr>
              <a:defRPr sz="1800"/>
            </a:pPr>
            <a:r>
              <a:t>        "Name": "United States"</a:t>
            </a:r>
          </a:p>
          <a:p>
            <a:pPr>
              <a:defRPr sz="1800"/>
            </a:pPr>
            <a:r>
              <a:t>    }</a:t>
            </a:r>
          </a:p>
          <a:p>
            <a:pPr>
              <a:defRPr sz="1800"/>
            </a:pPr>
            <a:r>
              <a:t>]</a:t>
            </a:r>
          </a:p>
          <a:p>
            <a:pPr>
              <a:defRPr sz="1800"/>
            </a:pPr>
            <a:r>
              <a:t>1 document in set (0.00 sec)</a:t>
            </a:r>
          </a:p>
          <a:p>
            <a:pPr>
              <a:defRPr sz="1800"/>
            </a:pPr>
            <a:r>
              <a:t>In addition, you can alter the returned documents—adding, renaming, nesting and even computing new field values—with an expression that describes the document to return. For example, alter the names of the fields with the following expression to return only two documents.</a:t>
            </a:r>
          </a:p>
          <a:p>
            <a:pPr>
              <a:defRPr sz="1800"/>
            </a:pPr>
          </a:p>
          <a:p>
            <a:pPr>
              <a:defRPr sz="1800"/>
            </a:pPr>
            <a:r>
              <a:t>mysql-js&gt; db.countryinfo.find().</a:t>
            </a:r>
          </a:p>
          <a:p>
            <a:pPr>
              <a:defRPr sz="1800"/>
            </a:pPr>
            <a:r>
              <a:t>fields(mysqlx.expr('{"Name": upper(Name), "GNPPerCapita": GNP*1000000/demographics.Population}')).</a:t>
            </a:r>
          </a:p>
          <a:p>
            <a:pPr>
              <a:defRPr sz="1800"/>
            </a:pPr>
            <a:r>
              <a:t>limit(2)</a:t>
            </a:r>
          </a:p>
          <a:p>
            <a:pPr>
              <a:defRPr sz="1800"/>
            </a:pPr>
            <a:r>
              <a:t>[</a:t>
            </a:r>
          </a:p>
          <a:p>
            <a:pPr>
              <a:defRPr sz="1800"/>
            </a:pPr>
            <a:r>
              <a:t>    {</a:t>
            </a:r>
          </a:p>
          <a:p>
            <a:pPr>
              <a:defRPr sz="1800"/>
            </a:pPr>
            <a:r>
              <a:t>        "GNPPerCapita": 8038.834951456311,</a:t>
            </a:r>
          </a:p>
          <a:p>
            <a:pPr>
              <a:defRPr sz="1800"/>
            </a:pPr>
            <a:r>
              <a:t>        "Name": "ARUBA"</a:t>
            </a:r>
          </a:p>
          <a:p>
            <a:pPr>
              <a:defRPr sz="1800"/>
            </a:pPr>
            <a:r>
              <a:t>    },</a:t>
            </a:r>
          </a:p>
          <a:p>
            <a:pPr>
              <a:defRPr sz="1800"/>
            </a:pPr>
            <a:r>
              <a:t>    {</a:t>
            </a:r>
          </a:p>
          <a:p>
            <a:pPr>
              <a:defRPr sz="1800"/>
            </a:pPr>
            <a:r>
              <a:t>        "GNPPerCapita": 263.0281690140845,</a:t>
            </a:r>
          </a:p>
          <a:p>
            <a:pPr>
              <a:defRPr sz="1800"/>
            </a:pPr>
            <a:r>
              <a:t>        "Name": "AFGHANISTAN"</a:t>
            </a:r>
          </a:p>
          <a:p>
            <a:pPr>
              <a:defRPr sz="1800"/>
            </a:pPr>
            <a:r>
              <a:t>    }</a:t>
            </a:r>
          </a:p>
          <a:p>
            <a:pPr>
              <a:defRPr sz="1800"/>
            </a:pPr>
            <a:r>
              <a:t>]</a:t>
            </a:r>
          </a:p>
          <a:p>
            <a:pPr>
              <a:defRPr sz="1800"/>
            </a:pPr>
            <a:r>
              <a:t>2 documents in set (0.00 sec)</a:t>
            </a:r>
          </a:p>
          <a:p>
            <a:pPr>
              <a:defRPr sz="1800"/>
            </a:pPr>
            <a:r>
              <a:t>Limit, Sort, and Skip Results</a:t>
            </a:r>
          </a:p>
          <a:p>
            <a:pPr>
              <a:defRPr sz="1800"/>
            </a:pPr>
            <a:r>
              <a:t>You can apply the limit(), sort(), and skip() methods to manage the number and order of documents returned by the find() method.</a:t>
            </a:r>
          </a:p>
          <a:p>
            <a:pPr>
              <a:defRPr sz="1800"/>
            </a:pPr>
          </a:p>
          <a:p>
            <a:pPr>
              <a:defRPr sz="1800"/>
            </a:pPr>
            <a:r>
              <a:t>To specify the number of documents included in a result set, append the limit() method with a value to the find() method. The following query returns the first five documents in the countryinfo collection.</a:t>
            </a:r>
          </a:p>
          <a:p>
            <a:pPr>
              <a:defRPr sz="1800"/>
            </a:pPr>
          </a:p>
          <a:p>
            <a:pPr>
              <a:defRPr sz="1800"/>
            </a:pPr>
            <a:r>
              <a:t>mysql-js&gt; db.countryinfo.find().limit(5)</a:t>
            </a:r>
          </a:p>
          <a:p>
            <a:pPr>
              <a:defRPr sz="1800"/>
            </a:pPr>
            <a:r>
              <a:t>... [output removed]</a:t>
            </a:r>
          </a:p>
          <a:p>
            <a:pPr>
              <a:defRPr sz="1800"/>
            </a:pPr>
            <a:r>
              <a:t>5 documents in set (0.00 sec)</a:t>
            </a:r>
          </a:p>
          <a:p>
            <a:pPr>
              <a:defRPr sz="1800"/>
            </a:pPr>
            <a:r>
              <a:t>To specify an order for the results, append the sort() method to the find() method. Pass to the sort() method a list of one or more fields to sort by and, optionally, the descending (desc) or ascending (asc) attribute as appropriate. Ascending order is the default order type.</a:t>
            </a:r>
          </a:p>
          <a:p>
            <a:pPr>
              <a:defRPr sz="1800"/>
            </a:pPr>
          </a:p>
          <a:p>
            <a:pPr>
              <a:defRPr sz="1800"/>
            </a:pPr>
            <a:r>
              <a:t>For example, the following query sorts all documents by the Year field and then returns the first eight documents in descending order.</a:t>
            </a:r>
          </a:p>
          <a:p>
            <a:pPr>
              <a:defRPr sz="1800"/>
            </a:pPr>
          </a:p>
          <a:p>
            <a:pPr>
              <a:defRPr sz="1800"/>
            </a:pPr>
            <a:r>
              <a:t>mysql-js&gt; db.countryinfo.find().sort(["Year desc"]).limit(8)</a:t>
            </a:r>
          </a:p>
          <a:p>
            <a:pPr>
              <a:defRPr sz="1800"/>
            </a:pPr>
            <a:r>
              <a:t>... [output removed]</a:t>
            </a:r>
          </a:p>
          <a:p>
            <a:pPr>
              <a:defRPr sz="1800"/>
            </a:pPr>
            <a:r>
              <a:t>8 documents in set (0.00 sec)</a:t>
            </a:r>
          </a:p>
          <a:p>
            <a:pPr>
              <a:defRPr sz="1800"/>
            </a:pPr>
            <a:r>
              <a:t>By default, the limit() method starts from the first document in the collection. You can use the skip() method to change the starting document. For example, to ignore the first document and return the next eight documents matching the condition, pass to the skip() method a value of 1.</a:t>
            </a:r>
          </a:p>
          <a:p>
            <a:pPr>
              <a:defRPr sz="1800"/>
            </a:pPr>
          </a:p>
          <a:p>
            <a:pPr>
              <a:defRPr sz="1800"/>
            </a:pPr>
          </a:p>
          <a:p>
            <a:pPr>
              <a:defRPr sz="1800"/>
            </a:pPr>
            <a:r>
              <a:t>mysql-js&gt; db.countryinfo.find().sort(["Year desc"]).limit(8).skip(1)</a:t>
            </a:r>
          </a:p>
          <a:p>
            <a:pPr>
              <a:defRPr sz="1800"/>
            </a:pPr>
            <a:r>
              <a:t>... [output removed]</a:t>
            </a:r>
          </a:p>
          <a:p>
            <a:pPr>
              <a:defRPr sz="1800"/>
            </a:pPr>
            <a:r>
              <a:t>8 documents in set (0.00 sec)</a:t>
            </a:r>
          </a:p>
          <a:p>
            <a:pPr>
              <a:defRPr sz="1800"/>
            </a:pPr>
            <a:r>
              <a:t>Related Information</a:t>
            </a:r>
          </a:p>
          <a:p>
            <a:pPr>
              <a:defRPr sz="1800"/>
            </a:pPr>
            <a:r>
              <a:t>The MySQL Reference Manual provides detailed documentation on functions and operators.</a:t>
            </a:r>
          </a:p>
          <a:p>
            <a:pPr>
              <a:defRPr sz="1800"/>
            </a:pPr>
          </a:p>
          <a:p>
            <a:pPr>
              <a:defRPr sz="1800"/>
            </a:pPr>
            <a:r>
              <a:t>See CollectionFindFunction for the full syntax definition.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Shape 1004"/>
          <p:cNvSpPr/>
          <p:nvPr>
            <p:ph type="sldImg"/>
          </p:nvPr>
        </p:nvSpPr>
        <p:spPr>
          <a:prstGeom prst="rect">
            <a:avLst/>
          </a:prstGeom>
        </p:spPr>
        <p:txBody>
          <a:bodyPr/>
          <a:lstStyle/>
          <a:p>
            <a:pPr/>
          </a:p>
        </p:txBody>
      </p:sp>
      <p:sp>
        <p:nvSpPr>
          <p:cNvPr id="1005" name="Shape 1005"/>
          <p:cNvSpPr/>
          <p:nvPr>
            <p:ph type="body" sz="quarter" idx="1"/>
          </p:nvPr>
        </p:nvSpPr>
        <p:spPr>
          <a:prstGeom prst="rect">
            <a:avLst/>
          </a:prstGeom>
        </p:spPr>
        <p:txBody>
          <a:bodyPr/>
          <a:lstStyle/>
          <a:p>
            <a:pPr>
              <a:defRPr sz="1800"/>
            </a:pPr>
            <a:r>
              <a:t>Instead of pulling up the entire record as we did on the last slide, let's just search for the favorite food key. (#4). Since the favorite food key is a list, you will see all three keys inside of the list.</a:t>
            </a:r>
          </a:p>
          <a:p>
            <a:pPr>
              <a:defRPr sz="1800"/>
            </a:pPr>
          </a:p>
          <a:p>
            <a:pPr>
              <a:defRPr sz="1800"/>
            </a:pPr>
            <a:r>
              <a:t>And - now, let's also have it display the last name (or Name_Last) and the favorite food (#5).  Notice, how we put the favorite food first (in the top red box) and then the Name_Last, but Name_Last appears first in the search results.  This is important if you pull back this data and put the results into an array, you can't always be guaranteed that the first member of that array will match the first criteria of your search fields.</a:t>
            </a:r>
          </a:p>
          <a:p>
            <a:pPr>
              <a:defRPr sz="1800"/>
            </a:pPr>
          </a:p>
          <a:p>
            <a:pPr>
              <a:defRPr sz="1800"/>
            </a:pPr>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Shape 1014"/>
          <p:cNvSpPr/>
          <p:nvPr>
            <p:ph type="sldImg"/>
          </p:nvPr>
        </p:nvSpPr>
        <p:spPr>
          <a:prstGeom prst="rect">
            <a:avLst/>
          </a:prstGeom>
        </p:spPr>
        <p:txBody>
          <a:bodyPr/>
          <a:lstStyle/>
          <a:p>
            <a:pPr/>
          </a:p>
        </p:txBody>
      </p:sp>
      <p:sp>
        <p:nvSpPr>
          <p:cNvPr id="1015" name="Shape 1015"/>
          <p:cNvSpPr/>
          <p:nvPr>
            <p:ph type="body" sz="quarter" idx="1"/>
          </p:nvPr>
        </p:nvSpPr>
        <p:spPr>
          <a:prstGeom prst="rect">
            <a:avLst/>
          </a:prstGeom>
        </p:spPr>
        <p:txBody>
          <a:bodyPr/>
          <a:lstStyle/>
          <a:p>
            <a:pPr>
              <a:defRPr sz="1800"/>
            </a:pPr>
            <a:r>
              <a:t>Let's add another document to our collection - this is one for Dana's favorite food. But let's use spaces and returns instead of having all of the data on one line. (#6)</a:t>
            </a:r>
          </a:p>
          <a:p>
            <a:pPr>
              <a:defRPr sz="1800"/>
            </a:pPr>
            <a:r>
              <a:t>And also - the items in red - this is a list of items within a key.  You can also store arrays inside of a key, and we will cover that later.</a:t>
            </a:r>
          </a:p>
          <a:p>
            <a:pPr>
              <a:defRPr sz="1800"/>
            </a:pPr>
            <a:r>
              <a:t>After we have added another document, instead of searching for the entire list of foods, let's just search for her favorite breakfast.</a:t>
            </a:r>
          </a:p>
          <a:p>
            <a:pPr>
              <a:defRPr sz="1800"/>
            </a:pPr>
            <a:r>
              <a:t>To find a sub-key, such as "favorite food breakfast",  you simply add a period and the sub-key name inside your field value. (#7)</a:t>
            </a:r>
          </a:p>
          <a:p>
            <a:pPr>
              <a:defRPr sz="1800"/>
            </a:pPr>
          </a:p>
          <a:p>
            <a:pPr>
              <a:defRPr sz="1800"/>
            </a:pP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lvl1pPr>
              <a:defRPr sz="1800"/>
            </a:lvl1pPr>
          </a:lstStyle>
          <a:p>
            <a:pPr/>
            <a:r>
              <a:t>You think to yourself, this will be fairly easy. I can knock out an address book database in no time at all.  You start with the basic fields, and you are fairly satisfied with what you have.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p>
            <a:pPr>
              <a:defRPr sz="1800"/>
            </a:pPr>
            <a:r>
              <a:t>Now that we've added a couple of documents to our collection, we will be looking at how you can modify the documents, and specifically, the keys and values within a document.</a:t>
            </a:r>
          </a:p>
          <a:p>
            <a:pPr>
              <a:defRPr sz="1800"/>
            </a:pPr>
          </a:p>
          <a:p>
            <a:pPr>
              <a:defRPr sz="1800"/>
            </a:pPr>
            <a:r>
              <a:t>https://dev.mysql.com/doc/x-devapi-userguide/en/crud-ebnf-collection-crud-functions.html#crud-ebnf-collectionmodifyfunction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a:defRPr sz="1800"/>
            </a:pPr>
            <a:r>
              <a:t>Let's change Fox's favorite food key to lunch being "soup in a bread bowl" and dinner to "steak and broccoli". (#1)</a:t>
            </a:r>
          </a:p>
          <a:p>
            <a:pPr>
              <a:defRPr sz="1800"/>
            </a:pPr>
            <a:r>
              <a:t>After we add these two entries, let's look at the document again (#2) , and you can see the original entry in the box on the right, and since we are updating the favorite_food key, we are actually replacing all of the list values within that key. You can see that I lost the value for breakfast.</a:t>
            </a:r>
          </a:p>
          <a:p>
            <a:pPr>
              <a:defRPr sz="1800"/>
            </a:pPr>
          </a:p>
          <a:p>
            <a:pPr>
              <a:defRPr sz="1800"/>
            </a:pPr>
            <a:r>
              <a:t>And again - this is because we are updating a list within a key.  The update replaces the entire list.</a:t>
            </a:r>
          </a:p>
          <a:p>
            <a:pPr>
              <a:defRPr sz="1800"/>
            </a:pPr>
          </a:p>
          <a:p>
            <a:pPr>
              <a:defRPr sz="1800"/>
            </a:pPr>
            <a:r>
              <a:t># --------------------------------------------------------------------------------------------------------------------------------</a:t>
            </a:r>
          </a:p>
          <a:p>
            <a:pPr>
              <a:defRPr sz="1800"/>
            </a:pPr>
          </a:p>
          <a:p>
            <a:pPr>
              <a:defRPr sz="1800"/>
            </a:pPr>
            <a:r>
              <a:t>https://dev.mysql.com/doc/refman/8.0/en/mysql-shell-tutorial-javascript-documents-modify.html</a:t>
            </a:r>
          </a:p>
          <a:p>
            <a:pPr>
              <a:defRPr sz="1800"/>
            </a:pPr>
            <a:r>
              <a:t>You can use the modify() method to update one or more documents in a collection. The X DevAPI provides additional methods for use with the modify() method to:</a:t>
            </a:r>
          </a:p>
          <a:p>
            <a:pPr>
              <a:defRPr b="1" sz="1800"/>
            </a:pPr>
            <a:r>
              <a:t>Because we modified a nested object - an object with more than one value - we replace the entire nested object</a:t>
            </a:r>
          </a:p>
          <a:p>
            <a:pPr>
              <a:defRPr sz="1800"/>
            </a:pPr>
            <a:r>
              <a:t>Set and unset fields within documents.</a:t>
            </a:r>
          </a:p>
          <a:p>
            <a:pPr>
              <a:defRPr sz="1800"/>
            </a:pPr>
          </a:p>
          <a:p>
            <a:pPr>
              <a:defRPr sz="1800"/>
            </a:pPr>
            <a:r>
              <a:t>Append, insert, and delete arrays.</a:t>
            </a:r>
          </a:p>
          <a:p>
            <a:pPr>
              <a:defRPr sz="1800"/>
            </a:pPr>
          </a:p>
          <a:p>
            <a:pPr>
              <a:defRPr sz="1800"/>
            </a:pPr>
            <a:r>
              <a:t>Bind, limit, and sort the documents to be modified.</a:t>
            </a:r>
          </a:p>
          <a:p>
            <a:pPr>
              <a:defRPr sz="1800"/>
            </a:pPr>
          </a:p>
          <a:p>
            <a:pPr>
              <a:defRPr sz="1800"/>
            </a:pPr>
            <a:r>
              <a:t>Set and Unset Fields</a:t>
            </a:r>
          </a:p>
          <a:p>
            <a:pPr>
              <a:defRPr sz="1800"/>
            </a:pPr>
            <a:r>
              <a:t>The modify() method works by filtering a collection to include only the documents to be modified and then applying the operations that you specify to those documents.</a:t>
            </a:r>
          </a:p>
          <a:p>
            <a:pPr>
              <a:defRPr sz="1800"/>
            </a:pPr>
          </a:p>
          <a:p>
            <a:pPr>
              <a:defRPr sz="1800"/>
            </a:pPr>
            <a:r>
              <a:t>In the following example, the modify() method uses the search condition to identify the document to change and then the set() method replaces two values within the nested demographics object.</a:t>
            </a:r>
          </a:p>
          <a:p>
            <a:pPr>
              <a:defRPr sz="1800"/>
            </a:pPr>
          </a:p>
          <a:p>
            <a:pPr>
              <a:defRPr sz="1800"/>
            </a:pPr>
            <a:r>
              <a:t>mysql-js&gt; db.countryinfo.modify("_id = 'SEA'").\</a:t>
            </a:r>
          </a:p>
          <a:p>
            <a:pPr>
              <a:defRPr sz="1800"/>
            </a:pPr>
            <a:r>
              <a:t>set("demographics", {LifeExpectancy: 78, Population: 28})</a:t>
            </a:r>
          </a:p>
          <a:p>
            <a:pPr>
              <a:defRPr sz="1800"/>
            </a:pPr>
            <a:r>
              <a:t>Query OK, 1 item affected (0.04 sec)</a:t>
            </a:r>
          </a:p>
          <a:p>
            <a:pPr>
              <a:defRPr sz="1800"/>
            </a:pPr>
            <a:r>
              <a:t>After you modify a document, use the find() method to verify the change.</a:t>
            </a:r>
          </a:p>
          <a:p>
            <a:pPr>
              <a:defRPr sz="1800"/>
            </a:pPr>
          </a:p>
          <a:p>
            <a:pPr>
              <a:defRPr sz="1800"/>
            </a:pPr>
            <a:r>
              <a:t>To remove content from a document, use the modify() and unset() methods. For example, the following query removes the GNP from a document that matches the search condition.</a:t>
            </a:r>
          </a:p>
          <a:p>
            <a:pPr>
              <a:defRPr sz="1800"/>
            </a:pPr>
          </a:p>
          <a:p>
            <a:pPr>
              <a:defRPr sz="1800"/>
            </a:pPr>
            <a:r>
              <a:t>mysql-js&gt; db.countryinfo.modify("Name = 'Sealand'").unset("GNP")</a:t>
            </a:r>
          </a:p>
          <a:p>
            <a:pPr>
              <a:defRPr sz="1800"/>
            </a:pPr>
            <a:r>
              <a:t>Query OK, 1 item affected (0.01 sec)</a:t>
            </a:r>
          </a:p>
          <a:p>
            <a:pPr>
              <a:defRPr sz="1800"/>
            </a:pPr>
            <a:r>
              <a:t>Use the find() method to verify the change.</a:t>
            </a:r>
          </a:p>
          <a:p>
            <a:pPr>
              <a:defRPr sz="1800"/>
            </a:pPr>
          </a:p>
          <a:p>
            <a:pPr>
              <a:defRPr sz="1800"/>
            </a:pPr>
            <a:r>
              <a:t>mysql-js&gt; db.countryinfo.find("Name = 'Sealand'")</a:t>
            </a:r>
          </a:p>
          <a:p>
            <a:pPr>
              <a:defRPr sz="1800"/>
            </a:pPr>
            <a:r>
              <a:t>[</a:t>
            </a:r>
          </a:p>
          <a:p>
            <a:pPr>
              <a:defRPr sz="1800"/>
            </a:pPr>
            <a:r>
              <a:t>    {</a:t>
            </a:r>
          </a:p>
          <a:p>
            <a:pPr>
              <a:defRPr sz="1800"/>
            </a:pPr>
            <a:r>
              <a:t>        "Year": 1967,</a:t>
            </a:r>
          </a:p>
          <a:p>
            <a:pPr>
              <a:defRPr sz="1800"/>
            </a:pPr>
            <a:r>
              <a:t>        "Name": "Sealand",</a:t>
            </a:r>
          </a:p>
          <a:p>
            <a:pPr>
              <a:defRPr sz="1800"/>
            </a:pPr>
            <a:r>
              <a:t>        "_id": "SEA",</a:t>
            </a:r>
          </a:p>
          <a:p>
            <a:pPr>
              <a:defRPr sz="1800"/>
            </a:pPr>
            <a:r>
              <a:t>        "demographics": {</a:t>
            </a:r>
          </a:p>
          <a:p>
            <a:pPr>
              <a:defRPr sz="1800"/>
            </a:pPr>
            <a:r>
              <a:t>            "LifeExpectancy": 78,</a:t>
            </a:r>
          </a:p>
          <a:p>
            <a:pPr>
              <a:defRPr sz="1800"/>
            </a:pPr>
            <a:r>
              <a:t>            "Population": 28</a:t>
            </a:r>
          </a:p>
          <a:p>
            <a:pPr>
              <a:defRPr sz="1800"/>
            </a:pPr>
            <a:r>
              <a:t>        },</a:t>
            </a:r>
          </a:p>
          <a:p>
            <a:pPr>
              <a:defRPr sz="1800"/>
            </a:pPr>
            <a:r>
              <a:t>        "geography": {</a:t>
            </a:r>
          </a:p>
          <a:p>
            <a:pPr>
              <a:defRPr sz="1800"/>
            </a:pPr>
            <a:r>
              <a:t>            "Continent": "Europe",</a:t>
            </a:r>
          </a:p>
          <a:p>
            <a:pPr>
              <a:defRPr sz="1800"/>
            </a:pPr>
            <a:r>
              <a:t>            "Region": "British Islands",</a:t>
            </a:r>
          </a:p>
          <a:p>
            <a:pPr>
              <a:defRPr sz="1800"/>
            </a:pPr>
            <a:r>
              <a:t>            "SurfaceArea": 193</a:t>
            </a:r>
          </a:p>
          <a:p>
            <a:pPr>
              <a:defRPr sz="1800"/>
            </a:pPr>
            <a:r>
              <a:t>        },</a:t>
            </a:r>
          </a:p>
          <a:p>
            <a:pPr>
              <a:defRPr sz="1800"/>
            </a:pPr>
            <a:r>
              <a:t>        "government": {</a:t>
            </a:r>
          </a:p>
          <a:p>
            <a:pPr>
              <a:defRPr sz="1800"/>
            </a:pPr>
            <a:r>
              <a:t>            "GovernmentForm": "Monarchy",</a:t>
            </a:r>
          </a:p>
          <a:p>
            <a:pPr>
              <a:defRPr sz="1800"/>
            </a:pPr>
            <a:r>
              <a:t>            "HeadOfState": "Michael Bates"</a:t>
            </a:r>
          </a:p>
          <a:p>
            <a:pPr>
              <a:defRPr sz="1800"/>
            </a:pPr>
            <a:r>
              <a:t>        }</a:t>
            </a:r>
          </a:p>
          <a:p>
            <a:pPr>
              <a:defRPr sz="1800"/>
            </a:pPr>
            <a:r>
              <a:t>    }</a:t>
            </a:r>
          </a:p>
          <a:p>
            <a:pPr>
              <a:defRPr sz="1800"/>
            </a:pPr>
            <a:r>
              <a:t>]</a:t>
            </a:r>
          </a:p>
          <a:p>
            <a:pPr>
              <a:defRPr sz="1800"/>
            </a:pPr>
            <a:r>
              <a:t>1 document in set (0.00 sec)</a:t>
            </a:r>
          </a:p>
          <a:p>
            <a:pPr>
              <a:defRPr sz="1800"/>
            </a:pPr>
            <a:r>
              <a:t>Append, Insert, and Delete Arrays</a:t>
            </a:r>
          </a:p>
          <a:p>
            <a:pPr>
              <a:defRPr sz="1800"/>
            </a:pPr>
            <a:r>
              <a:t>To append an element to an array field, or insert, or delete elements in an array, use the arrayAppend(), arrayInsert(), or arrayDelete() methods. The following examples modify the countryinfo collection to enable tracking of international airports.</a:t>
            </a:r>
          </a:p>
          <a:p>
            <a:pPr>
              <a:defRPr sz="1800"/>
            </a:pPr>
          </a:p>
          <a:p>
            <a:pPr>
              <a:defRPr sz="1800"/>
            </a:pPr>
            <a:r>
              <a:t>The first example uses the modify() and set() methods to create a new Airports field in all documents.</a:t>
            </a:r>
          </a:p>
          <a:p>
            <a:pPr>
              <a:defRPr sz="1800"/>
            </a:pPr>
          </a:p>
          <a:p>
            <a:pPr>
              <a:defRPr sz="1800"/>
            </a:pPr>
            <a:r>
              <a:t>Caution</a:t>
            </a:r>
          </a:p>
          <a:p>
            <a:pPr>
              <a:defRPr sz="1800"/>
            </a:pPr>
            <a:r>
              <a:t>Use care when you modify documents without specifying a search condition. This action will modify all documents in the collection.</a:t>
            </a:r>
          </a:p>
          <a:p>
            <a:pPr>
              <a:defRPr sz="1800"/>
            </a:pPr>
          </a:p>
          <a:p>
            <a:pPr>
              <a:defRPr sz="1800"/>
            </a:pPr>
            <a:r>
              <a:t>mysql-js&gt; db.countryinfo.modify("true").set("Airports", [])</a:t>
            </a:r>
          </a:p>
          <a:p>
            <a:pPr>
              <a:defRPr sz="1800"/>
            </a:pPr>
            <a:r>
              <a:t>Query OK, 240 items affected (0.07 sec)</a:t>
            </a:r>
          </a:p>
          <a:p>
            <a:pPr>
              <a:defRPr sz="1800"/>
            </a:pPr>
            <a:r>
              <a:t>With the Airports field added, the next example uses the arrayAppend() method to add a new airport to one of the documents. $.Airports in the following example represents the Airports field of the current document.</a:t>
            </a:r>
          </a:p>
          <a:p>
            <a:pPr>
              <a:defRPr sz="1800"/>
            </a:pPr>
          </a:p>
          <a:p>
            <a:pPr>
              <a:defRPr sz="1800"/>
            </a:pPr>
            <a:r>
              <a:t>mysql-js&gt; db.countryinfo.modify("Name = 'France'").arrayAppend("$.Airports", "ORY")</a:t>
            </a:r>
          </a:p>
          <a:p>
            <a:pPr>
              <a:defRPr sz="1800"/>
            </a:pPr>
            <a:r>
              <a:t>Query OK, 1 item affected (0.02 sec)</a:t>
            </a:r>
          </a:p>
          <a:p>
            <a:pPr>
              <a:defRPr sz="1800"/>
            </a:pPr>
            <a:r>
              <a:t>Use db.countryinfo.find("Name = 'France'") to see the change.</a:t>
            </a:r>
          </a:p>
          <a:p>
            <a:pPr>
              <a:defRPr sz="1800"/>
            </a:pPr>
          </a:p>
          <a:p>
            <a:pPr>
              <a:defRPr sz="1800"/>
            </a:pPr>
            <a:r>
              <a:t>To insert an element at a different position in the array, use the arrayInsert() method to specify which index to insert in the path expression. In this case, the index is 0, or the first element in the array.</a:t>
            </a:r>
          </a:p>
          <a:p>
            <a:pPr>
              <a:defRPr sz="1800"/>
            </a:pPr>
          </a:p>
          <a:p>
            <a:pPr>
              <a:defRPr sz="1800"/>
            </a:pPr>
            <a:r>
              <a:t>mysql-js&gt; db.countryinfo.modify("Name = 'France'").arrayInsert("$.Airports[0]", "CDG")</a:t>
            </a:r>
          </a:p>
          <a:p>
            <a:pPr>
              <a:defRPr sz="1800"/>
            </a:pPr>
            <a:r>
              <a:t>Query OK, 1 item affected (0.04 sec)</a:t>
            </a:r>
          </a:p>
          <a:p>
            <a:pPr>
              <a:defRPr sz="1800"/>
            </a:pPr>
            <a:r>
              <a:t>To delete an element from the array, you must pass to the arrayDelete() method the index of the element to be deleted.</a:t>
            </a:r>
          </a:p>
          <a:p>
            <a:pPr>
              <a:defRPr sz="1800"/>
            </a:pPr>
          </a:p>
          <a:p>
            <a:pPr>
              <a:defRPr sz="1800"/>
            </a:pPr>
            <a:r>
              <a:t>mysql-js&gt; db.countryinfo.modify("Name = 'France'").arrayDelete("$.Airports[1]")</a:t>
            </a:r>
          </a:p>
          <a:p>
            <a:pPr>
              <a:defRPr sz="1800"/>
            </a:pPr>
            <a:r>
              <a:t>Query OK, 1 item affected (0.03 sec)</a:t>
            </a:r>
          </a:p>
          <a:p>
            <a:pPr>
              <a:defRPr sz="1800"/>
            </a:pPr>
            <a:r>
              <a:t>Related Information</a:t>
            </a:r>
          </a:p>
          <a:p>
            <a:pPr>
              <a:defRPr sz="1800"/>
            </a:pPr>
            <a:r>
              <a:t>The MySQL Reference Manual provides instructions to help you search for and modify JSON values.</a:t>
            </a:r>
          </a:p>
          <a:p>
            <a:pPr>
              <a:defRPr sz="1800"/>
            </a:pPr>
          </a:p>
          <a:p>
            <a:pPr>
              <a:defRPr sz="1800"/>
            </a:pPr>
            <a:r>
              <a:t>See CollectionModifyFunction for the full syntax definition.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Shape 1055"/>
          <p:cNvSpPr/>
          <p:nvPr>
            <p:ph type="sldImg"/>
          </p:nvPr>
        </p:nvSpPr>
        <p:spPr>
          <a:prstGeom prst="rect">
            <a:avLst/>
          </a:prstGeom>
        </p:spPr>
        <p:txBody>
          <a:bodyPr/>
          <a:lstStyle/>
          <a:p>
            <a:pPr/>
          </a:p>
        </p:txBody>
      </p:sp>
      <p:sp>
        <p:nvSpPr>
          <p:cNvPr id="1056" name="Shape 1056"/>
          <p:cNvSpPr/>
          <p:nvPr>
            <p:ph type="body" sz="quarter" idx="1"/>
          </p:nvPr>
        </p:nvSpPr>
        <p:spPr>
          <a:prstGeom prst="rect">
            <a:avLst/>
          </a:prstGeom>
        </p:spPr>
        <p:txBody>
          <a:bodyPr/>
          <a:lstStyle/>
          <a:p>
            <a:pPr>
              <a:defRPr sz="1800"/>
            </a:pPr>
            <a:r>
              <a:t>I can also change the value of a key from a list to an array.  Let's append our favorite food list with an array value. In this case, let's try and add breakfast back into the favorite food key with the arrayAppend command. (#3)</a:t>
            </a:r>
          </a:p>
          <a:p>
            <a:pPr>
              <a:defRPr sz="1800"/>
            </a:pPr>
            <a:r>
              <a:t>And as you can see, (#4) we now have two separate arrays with a list in the first array and a single value in the second. The value for breakfast didn't get inserted into the original list.</a:t>
            </a:r>
          </a:p>
          <a:p>
            <a:pPr>
              <a:defRPr sz="1800"/>
            </a:pPr>
            <a:r>
              <a:t>Also, we can tell that this key is now an array by the opening and closing square brackets (which are in red).</a:t>
            </a:r>
          </a:p>
          <a:p>
            <a:pPr>
              <a:defRPr sz="1800"/>
            </a:pPr>
          </a:p>
          <a:p>
            <a:pPr>
              <a:defRPr sz="1800"/>
            </a:pPr>
            <a:r>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p>
            <a:pPr>
              <a:defRPr sz="1800"/>
            </a:pPr>
            <a:r>
              <a:t>Let's now try to modify the array by adding another entry to the array.  Let's add all three meals and their values. (#5)</a:t>
            </a:r>
          </a:p>
          <a:p>
            <a:pPr>
              <a:defRPr sz="1800"/>
            </a:pPr>
            <a:r>
              <a:t>Now when we look at the record (#6), we can see that we now have three array values in the favorite foods array.</a:t>
            </a:r>
          </a:p>
          <a:p>
            <a:pPr>
              <a:defRPr sz="1800"/>
            </a:pPr>
            <a:r>
              <a:t>If you aren't familiar with working with arrays, the first value in an array starts with zero. Array 0 is lunch and dinner, array 1 is breakfast, and array value 2 is all three.</a:t>
            </a:r>
          </a:p>
          <a:p>
            <a:pPr>
              <a:defRPr sz="1800"/>
            </a:pPr>
            <a:r>
              <a:t>The box on the right shows you the three elements in the new array.  If you aren't familiar with arrays, the first element of the array is contained in the memory location of that array refers, so the first element is actually zero (0) elements away. So, the placement of the first element is denoted as array position zero (0) . Most programming languages have been designed this way, so indexing from zero (0) is pretty much inherent to the language.</a:t>
            </a:r>
          </a:p>
          <a:p>
            <a:pPr>
              <a:defRPr sz="1800"/>
            </a:pPr>
          </a:p>
          <a:p>
            <a:pPr>
              <a:defRPr sz="1800"/>
            </a:pPr>
            <a:r>
              <a: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defRPr sz="1800"/>
            </a:pPr>
            <a:r>
              <a:t>I can demonstrate this to make it clearer. Let's see what happens when we delete an array.  In the arrayDelete command, I specify which value or element in the array that I want to delete. In this example, let's delete array position or element #1, or favorite_food number 1, contained in the square brackets in the arrayDelete command.  And array value one is the breakfast value. (#7)  Then, we we pull up the record again (#8), we can see that it has been removed.  The original entry is on the right side.</a:t>
            </a:r>
          </a:p>
          <a:p>
            <a:pPr>
              <a:defRPr sz="1800"/>
            </a:pPr>
          </a:p>
          <a:p>
            <a:pPr>
              <a:defRPr sz="1800"/>
            </a:pPr>
            <a:r>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a:defRPr sz="1800"/>
            </a:pPr>
            <a:r>
              <a:t>Next, I am going to modify one of the elements in a list.  Earlier, when I tried to do this, I wound up creating an array, so I will show you how to edit a list key and value.  I will search for Dana's favorite foods (#9), and I want to change her favorite dinner from "fish with slaw" to "Pizza".  I can use the modify command, and set her favorite_food.dinner to the value of "Pizza". (#10)</a:t>
            </a:r>
          </a:p>
          <a:p>
            <a:pPr>
              <a:defRPr sz="1800"/>
            </a:pPr>
            <a:r>
              <a:t>When I search for her record again (#11), I can see how the value of "Dinner" has been changed to "Pizza".</a:t>
            </a:r>
          </a:p>
          <a:p>
            <a:pPr>
              <a:defRPr sz="1800"/>
            </a:pPr>
          </a:p>
          <a:p>
            <a:pPr>
              <a:defRPr sz="1800"/>
            </a:pPr>
          </a:p>
          <a:p>
            <a:pPr>
              <a:defRPr sz="1800"/>
            </a:pPr>
            <a:r>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Shape 1111"/>
          <p:cNvSpPr/>
          <p:nvPr>
            <p:ph type="sldImg"/>
          </p:nvPr>
        </p:nvSpPr>
        <p:spPr>
          <a:prstGeom prst="rect">
            <a:avLst/>
          </a:prstGeom>
        </p:spPr>
        <p:txBody>
          <a:bodyPr/>
          <a:lstStyle/>
          <a:p>
            <a:pPr/>
          </a:p>
        </p:txBody>
      </p:sp>
      <p:sp>
        <p:nvSpPr>
          <p:cNvPr id="1112" name="Shape 1112"/>
          <p:cNvSpPr/>
          <p:nvPr>
            <p:ph type="body" sz="quarter" idx="1"/>
          </p:nvPr>
        </p:nvSpPr>
        <p:spPr>
          <a:prstGeom prst="rect">
            <a:avLst/>
          </a:prstGeom>
        </p:spPr>
        <p:txBody>
          <a:bodyPr/>
          <a:lstStyle/>
          <a:p>
            <a:pPr>
              <a:defRPr sz="1800"/>
            </a:pPr>
            <a:r>
              <a:t>I can also delete a sub-key within a list using the "unset" command.  I am going to remove favorite_food dinner (#12).</a:t>
            </a:r>
          </a:p>
          <a:p>
            <a:pPr>
              <a:defRPr sz="1800"/>
            </a:pPr>
            <a:r>
              <a:t>Now, I can see (#13) that the dinner key and value have been removed.</a:t>
            </a:r>
          </a:p>
          <a:p>
            <a:pPr>
              <a:defRPr sz="1800"/>
            </a:pPr>
          </a:p>
          <a:p>
            <a:pPr>
              <a:defRPr sz="1800"/>
            </a:pPr>
            <a:r>
              <a:t>#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Shape 1119"/>
          <p:cNvSpPr/>
          <p:nvPr>
            <p:ph type="sldImg"/>
          </p:nvPr>
        </p:nvSpPr>
        <p:spPr>
          <a:prstGeom prst="rect">
            <a:avLst/>
          </a:prstGeom>
        </p:spPr>
        <p:txBody>
          <a:bodyPr/>
          <a:lstStyle/>
          <a:p>
            <a:pPr/>
          </a:p>
        </p:txBody>
      </p:sp>
      <p:sp>
        <p:nvSpPr>
          <p:cNvPr id="1120" name="Shape 1120"/>
          <p:cNvSpPr/>
          <p:nvPr>
            <p:ph type="body" sz="quarter" idx="1"/>
          </p:nvPr>
        </p:nvSpPr>
        <p:spPr>
          <a:prstGeom prst="rect">
            <a:avLst/>
          </a:prstGeom>
        </p:spPr>
        <p:txBody>
          <a:bodyPr/>
          <a:lstStyle/>
          <a:p>
            <a:pPr>
              <a:defRPr sz="1800"/>
            </a:pPr>
            <a:r>
              <a:t>I can also add a key to the record with the "patch" command.  Before I do this, I need to specify the value of the variables "schema" and "collection" using the var command (#14 and #15).  If you remember, the only variable I have set has been the "db" varialbe.</a:t>
            </a:r>
          </a:p>
          <a:p>
            <a:pPr>
              <a:defRPr sz="1800"/>
            </a:pPr>
            <a:r>
              <a:t>Then, I can modify the collection with the patch command and add "Name_Middle" equals "Katherine" to the collection.  (#16)</a:t>
            </a:r>
          </a:p>
          <a:p>
            <a:pPr>
              <a:defRPr sz="1800"/>
            </a:pPr>
            <a:r>
              <a:t>Now I can see (#17) that the key Name_Middle has been added.</a:t>
            </a:r>
          </a:p>
          <a:p>
            <a:pPr>
              <a:defRPr sz="1800"/>
            </a:pPr>
          </a:p>
          <a:p>
            <a:pPr>
              <a:defRPr sz="1800"/>
            </a:pPr>
            <a:r>
              <a:t>#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Shape 1128"/>
          <p:cNvSpPr/>
          <p:nvPr>
            <p:ph type="sldImg"/>
          </p:nvPr>
        </p:nvSpPr>
        <p:spPr>
          <a:prstGeom prst="rect">
            <a:avLst/>
          </a:prstGeom>
        </p:spPr>
        <p:txBody>
          <a:bodyPr/>
          <a:lstStyle/>
          <a:p>
            <a:pPr/>
          </a:p>
        </p:txBody>
      </p:sp>
      <p:sp>
        <p:nvSpPr>
          <p:cNvPr id="1129" name="Shape 1129"/>
          <p:cNvSpPr/>
          <p:nvPr>
            <p:ph type="body" sz="quarter" idx="1"/>
          </p:nvPr>
        </p:nvSpPr>
        <p:spPr>
          <a:prstGeom prst="rect">
            <a:avLst/>
          </a:prstGeom>
        </p:spPr>
        <p:txBody>
          <a:bodyPr/>
          <a:lstStyle/>
          <a:p>
            <a:pPr>
              <a:defRPr sz="1800"/>
            </a:pPr>
            <a:r>
              <a:t>Deleting a document is pretty easy - you can remove the document by specifying a search function - or by a specific key. </a:t>
            </a:r>
          </a:p>
          <a:p>
            <a:pPr>
              <a:defRPr sz="1800"/>
            </a:pPr>
            <a:r>
              <a:t>I will first do a search for a specific document, I am going to pull up the document for Fox (#1).</a:t>
            </a:r>
          </a:p>
          <a:p>
            <a:pPr>
              <a:defRPr sz="1800"/>
            </a:pPr>
            <a:r>
              <a:t>I can then use the remove command to remove documents based upon my search criteria inside the parenthesis. (#2).</a:t>
            </a:r>
          </a:p>
          <a:p>
            <a:pPr>
              <a:defRPr sz="1800"/>
            </a:pPr>
            <a:r>
              <a:t>And I can confirm the deletion by repeating my original find command (#3).</a:t>
            </a:r>
          </a:p>
          <a:p>
            <a:pPr>
              <a:defRPr sz="1800"/>
            </a:pPr>
          </a:p>
          <a:p>
            <a:pPr>
              <a:defRPr sz="1800"/>
            </a:pPr>
            <a:r>
              <a:t># --------------------------------------------------------------------------------------------------------------------------------</a:t>
            </a:r>
          </a:p>
          <a:p>
            <a:pPr>
              <a:defRPr sz="1800"/>
            </a:pPr>
          </a:p>
          <a:p>
            <a:pPr>
              <a:defRPr sz="1800"/>
            </a:pPr>
            <a:r>
              <a:t>https://dev.mysql.com/doc/refman/8.0/en/mysql-shell-tutorial-javascript-documents-remove.html</a:t>
            </a:r>
          </a:p>
          <a:p>
            <a:pPr>
              <a:defRPr sz="1800"/>
            </a:pPr>
            <a:r>
              <a:t>You can use the remove() method to delete some or all documents from a collection in a schema. The X DevAPI provides additional methods for use with the remove() method to filter and sort the documents to be removed.</a:t>
            </a:r>
          </a:p>
          <a:p>
            <a:pPr>
              <a:defRPr sz="1800"/>
            </a:pPr>
          </a:p>
          <a:p>
            <a:pPr>
              <a:defRPr sz="1800"/>
            </a:pPr>
            <a:r>
              <a:t>Remove Documents Using Conditions</a:t>
            </a:r>
          </a:p>
          <a:p>
            <a:pPr>
              <a:defRPr sz="1800"/>
            </a:pPr>
            <a:r>
              <a:t>The example that follows passes a search condition to the remove() method. All documents matching the condition are removed from the countryinfo collection. In this example, one document matches the condition.</a:t>
            </a:r>
          </a:p>
          <a:p>
            <a:pPr>
              <a:defRPr sz="1800"/>
            </a:pPr>
          </a:p>
          <a:p>
            <a:pPr>
              <a:defRPr sz="1800"/>
            </a:pPr>
            <a:r>
              <a:t>mysql-js&gt; db.countryinfo.remove("_id = 'SEA'")</a:t>
            </a:r>
          </a:p>
          <a:p>
            <a:pPr>
              <a:defRPr sz="1800"/>
            </a:pPr>
            <a:r>
              <a:t>Query OK, 1 item affected (0.02 sec)</a:t>
            </a:r>
          </a:p>
          <a:p>
            <a:pPr>
              <a:defRPr sz="1800"/>
            </a:pPr>
            <a:r>
              <a:t>Remove the First Document</a:t>
            </a:r>
          </a:p>
          <a:p>
            <a:pPr>
              <a:defRPr sz="1800"/>
            </a:pPr>
            <a:r>
              <a:t>To remove the first document in the countryinfo collection, use the limit() method with a value of 1.</a:t>
            </a:r>
          </a:p>
          <a:p>
            <a:pPr>
              <a:defRPr sz="1800"/>
            </a:pPr>
          </a:p>
          <a:p>
            <a:pPr>
              <a:defRPr sz="1800"/>
            </a:pPr>
            <a:r>
              <a:t>mysql-js&gt; db.countryinfo.remove("true").limit(1)</a:t>
            </a:r>
          </a:p>
          <a:p>
            <a:pPr>
              <a:defRPr sz="1800"/>
            </a:pPr>
            <a:r>
              <a:t>Query OK, 1 item affected (0.03 sec)</a:t>
            </a:r>
          </a:p>
          <a:p>
            <a:pPr>
              <a:defRPr sz="1800"/>
            </a:pPr>
            <a:r>
              <a:t>Remove the Last Document in an Order</a:t>
            </a:r>
          </a:p>
          <a:p>
            <a:pPr>
              <a:defRPr sz="1800"/>
            </a:pPr>
            <a:r>
              <a:t>The following example removes the last document in the countryinfo collection by country name.</a:t>
            </a:r>
          </a:p>
          <a:p>
            <a:pPr>
              <a:defRPr sz="1800"/>
            </a:pPr>
          </a:p>
          <a:p>
            <a:pPr>
              <a:defRPr sz="1800"/>
            </a:pPr>
            <a:r>
              <a:t>mysql-js&gt; db.countryinfo.remove("true").sort(["Name desc"]).limit(1)</a:t>
            </a:r>
          </a:p>
          <a:p>
            <a:pPr>
              <a:defRPr sz="1800"/>
            </a:pPr>
            <a:r>
              <a:t>Query OK, 1 item affected (0.02 sec)</a:t>
            </a:r>
          </a:p>
          <a:p>
            <a:pPr>
              <a:defRPr sz="1800"/>
            </a:pPr>
            <a:r>
              <a:t>Remove All Documents in a Collection</a:t>
            </a:r>
          </a:p>
          <a:p>
            <a:pPr>
              <a:defRPr sz="1800"/>
            </a:pPr>
            <a:r>
              <a:t>You can remove all documents in a collection. To do so, use the remove("true") method without specifying any search condition.</a:t>
            </a:r>
          </a:p>
          <a:p>
            <a:pPr>
              <a:defRPr sz="1800"/>
            </a:pPr>
          </a:p>
          <a:p>
            <a:pPr>
              <a:defRPr sz="1800"/>
            </a:pPr>
            <a:r>
              <a:t>Caution</a:t>
            </a:r>
          </a:p>
          <a:p>
            <a:pPr>
              <a:defRPr sz="1800"/>
            </a:pPr>
            <a:r>
              <a:t>Use care when you remove documents without specifying a search condition. This action will delete all documents from the collection.</a:t>
            </a:r>
          </a:p>
          <a:p>
            <a:pPr>
              <a:defRPr sz="1800"/>
            </a:pPr>
          </a:p>
          <a:p>
            <a:pPr>
              <a:defRPr sz="1800"/>
            </a:pPr>
            <a:r>
              <a:t>Related Information</a:t>
            </a:r>
          </a:p>
          <a:p>
            <a:pPr>
              <a:defRPr sz="1800"/>
            </a:pPr>
            <a:r>
              <a:t>See CollectionRemoveFunction for the full syntax definition.</a:t>
            </a:r>
          </a:p>
          <a:p>
            <a:pPr>
              <a:defRPr sz="1800"/>
            </a:pPr>
          </a:p>
          <a:p>
            <a:pPr>
              <a:defRPr sz="1800"/>
            </a:pPr>
            <a:r>
              <a:t>See Section 20.3.2, "Download and Import world_x Database" for instructions to recreate the world_x schema.</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9" name="Shape 1139"/>
          <p:cNvSpPr/>
          <p:nvPr>
            <p:ph type="sldImg"/>
          </p:nvPr>
        </p:nvSpPr>
        <p:spPr>
          <a:prstGeom prst="rect">
            <a:avLst/>
          </a:prstGeom>
        </p:spPr>
        <p:txBody>
          <a:bodyPr/>
          <a:lstStyle/>
          <a:p>
            <a:pPr/>
          </a:p>
        </p:txBody>
      </p:sp>
      <p:sp>
        <p:nvSpPr>
          <p:cNvPr id="1140" name="Shape 1140"/>
          <p:cNvSpPr/>
          <p:nvPr>
            <p:ph type="body" sz="quarter" idx="1"/>
          </p:nvPr>
        </p:nvSpPr>
        <p:spPr>
          <a:prstGeom prst="rect">
            <a:avLst/>
          </a:prstGeom>
        </p:spPr>
        <p:txBody>
          <a:bodyPr/>
          <a:lstStyle/>
          <a:p>
            <a:pPr marL="228600" indent="-228600">
              <a:buSzPct val="100000"/>
              <a:buChar char="•"/>
              <a:defRPr sz="1800">
                <a:solidFill>
                  <a:schemeClr val="accent1">
                    <a:lumOff val="-8784"/>
                  </a:schemeClr>
                </a:solidFill>
              </a:defRPr>
            </a:pPr>
            <a:r>
              <a:t>Note: This section is optional - the import of the file can take a long time (~4 minutes on a fast PC or ~10-15 minutes on OCI)</a:t>
            </a:r>
          </a:p>
          <a:p>
            <a:pPr marL="228600" indent="-228600">
              <a:buSzPct val="100000"/>
              <a:buChar char="•"/>
              <a:defRPr sz="1800">
                <a:solidFill>
                  <a:schemeClr val="accent1">
                    <a:lumOff val="-8784"/>
                  </a:schemeClr>
                </a:solidFill>
              </a:defRPr>
            </a:pPr>
            <a:r>
              <a:t>The import file (</a:t>
            </a:r>
            <a:r>
              <a:rPr b="1"/>
              <a:t>Doc_Store_Demo_File.json.zip</a:t>
            </a:r>
            <a:r>
              <a:t>) is located on the confluence web site - https://confluence.oraclecorp.com/confluence/display/MYSQL/Tech+Presentations </a:t>
            </a:r>
          </a:p>
          <a:p>
            <a:pPr marL="228600" indent="-228600">
              <a:buSzPct val="100000"/>
              <a:buChar char="•"/>
              <a:defRPr sz="1800">
                <a:solidFill>
                  <a:schemeClr val="accent1">
                    <a:lumOff val="-8784"/>
                  </a:schemeClr>
                </a:solidFill>
              </a:defRPr>
            </a:pPr>
            <a:r>
              <a:t>Note: On the following page - you will need to change the location of the import file to wherever it is stored on your computer.</a:t>
            </a:r>
          </a:p>
          <a:p>
            <a:pPr>
              <a:defRPr sz="1800"/>
            </a:pPr>
          </a:p>
          <a:p>
            <a:pPr>
              <a:defRPr sz="1800"/>
            </a:pPr>
            <a:r>
              <a:t>I am going to import a large JSON file, so I can show you how indexes work.  Before I do the import, I need to make sure my my max allowed packet size for the mysqlx client is set properly. I can take a look at the variables and see what their current values are (#1).</a:t>
            </a:r>
          </a:p>
          <a:p>
            <a:pPr>
              <a:defRPr sz="1800"/>
            </a:pPr>
            <a:r>
              <a:t>The variables for the X protocol are different than the variables for the regular MySQL client.  In this example, I have set the mysqlx_max_allowed_packet to 1GB.  </a:t>
            </a:r>
          </a:p>
          <a:p>
            <a:pPr>
              <a:defRPr sz="1800"/>
            </a:pPr>
            <a:r>
              <a:t>If you don't have the mysqlx_max_allowed_packet variable set large enough, you can set variable for your particular session (#2), or you can edit your my.cnf file and reboot your MySQL server.</a:t>
            </a:r>
          </a:p>
          <a:p>
            <a:pPr>
              <a:defRPr sz="1800"/>
            </a:pPr>
            <a:r>
              <a:t>Always check to make sure the variable change occurred (#3).</a:t>
            </a:r>
          </a:p>
          <a:p>
            <a:pPr>
              <a:defRPr sz="1800"/>
            </a:pPr>
          </a:p>
          <a:p>
            <a:pPr>
              <a:defRPr sz="1800"/>
            </a:pP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lvl1pPr>
              <a:defRPr sz="1800"/>
            </a:lvl1pPr>
          </a:lstStyle>
          <a:p>
            <a:pPr/>
            <a:r>
              <a:t>You go ahead and create the SQL needed to create table which will store the data, and everything looks good.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Shape 1156"/>
          <p:cNvSpPr/>
          <p:nvPr>
            <p:ph type="sldImg"/>
          </p:nvPr>
        </p:nvSpPr>
        <p:spPr>
          <a:prstGeom prst="rect">
            <a:avLst/>
          </a:prstGeom>
        </p:spPr>
        <p:txBody>
          <a:bodyPr/>
          <a:lstStyle/>
          <a:p>
            <a:pPr/>
          </a:p>
        </p:txBody>
      </p:sp>
      <p:sp>
        <p:nvSpPr>
          <p:cNvPr id="1157" name="Shape 1157"/>
          <p:cNvSpPr/>
          <p:nvPr>
            <p:ph type="body" sz="quarter" idx="1"/>
          </p:nvPr>
        </p:nvSpPr>
        <p:spPr>
          <a:prstGeom prst="rect">
            <a:avLst/>
          </a:prstGeom>
        </p:spPr>
        <p:txBody>
          <a:bodyPr/>
          <a:lstStyle/>
          <a:p>
            <a:pPr>
              <a:defRPr sz="1800"/>
            </a:pPr>
          </a:p>
          <a:p>
            <a:pPr marL="228600" indent="-228600">
              <a:buSzPct val="100000"/>
              <a:buChar char="•"/>
              <a:defRPr sz="1800">
                <a:solidFill>
                  <a:schemeClr val="accent1">
                    <a:lumOff val="-8784"/>
                  </a:schemeClr>
                </a:solidFill>
              </a:defRPr>
            </a:pPr>
            <a:r>
              <a:t>Note: This section is optional</a:t>
            </a:r>
          </a:p>
          <a:p>
            <a:pPr marL="228600" indent="-228600">
              <a:buSzPct val="100000"/>
              <a:buChar char="•"/>
              <a:defRPr sz="1800">
                <a:solidFill>
                  <a:schemeClr val="accent1">
                    <a:lumOff val="-8784"/>
                  </a:schemeClr>
                </a:solidFill>
              </a:defRPr>
            </a:pPr>
            <a:r>
              <a:t>Note: On the this page - you will need to change the location of the import file to wherever it is stored on your computer.</a:t>
            </a:r>
          </a:p>
          <a:p>
            <a:pPr marL="228600" indent="-228600">
              <a:buSzPct val="100000"/>
              <a:buChar char="•"/>
              <a:defRPr sz="1800">
                <a:solidFill>
                  <a:schemeClr val="accent1">
                    <a:lumOff val="-8784"/>
                  </a:schemeClr>
                </a:solidFill>
              </a:defRPr>
            </a:pPr>
            <a:r>
              <a:t>Note: Details about the server used for the import are located in the bottom right square - your file import times may vary</a:t>
            </a:r>
          </a:p>
          <a:p>
            <a:pPr>
              <a:defRPr sz="1800"/>
            </a:pPr>
          </a:p>
          <a:p>
            <a:pPr>
              <a:defRPr sz="1800"/>
            </a:pPr>
            <a:r>
              <a:t>Before we take a look at how indexes work, I am going to a large data set so we can see the difference in finding records without and with indexes.</a:t>
            </a:r>
          </a:p>
          <a:p>
            <a:pPr>
              <a:defRPr sz="1800"/>
            </a:pPr>
            <a:r>
              <a:t>One note - this is public data, freely available on the Internet, so it doesn't contain any proprietary information.</a:t>
            </a:r>
          </a:p>
          <a:p>
            <a:pPr>
              <a:defRPr sz="1800"/>
            </a:pPr>
            <a:r>
              <a:t>I am going to take a look at what schemas are available (#4).</a:t>
            </a:r>
          </a:p>
          <a:p>
            <a:pPr>
              <a:defRPr sz="1800"/>
            </a:pPr>
            <a:r>
              <a:t>I don't want to take the time to write this huge import to the binary log, so I can suppress that by setting SQL_LOG_BIN to zero (#5).</a:t>
            </a:r>
          </a:p>
          <a:p>
            <a:pPr>
              <a:defRPr sz="1800"/>
            </a:pPr>
            <a:r>
              <a:t>I am going to create a new schema for this - and call it "project" (#6) and then I will select the schema with the \use command. (#7)</a:t>
            </a:r>
          </a:p>
          <a:p>
            <a:pPr>
              <a:defRPr sz="1800"/>
            </a:pPr>
            <a:r>
              <a:t>I can now use the import JSON utility and import this data file (#8)</a:t>
            </a:r>
          </a:p>
          <a:p>
            <a:pPr>
              <a:defRPr sz="1800"/>
            </a:pPr>
            <a:r>
              <a:t>You can see from the output how many records were imported.  In this example, I imported over 2.6 million records.</a:t>
            </a:r>
          </a:p>
          <a:p>
            <a:pPr>
              <a:defRPr sz="1800"/>
            </a:pPr>
          </a:p>
          <a:p>
            <a:pPr>
              <a:defRPr sz="1800"/>
            </a:pPr>
            <a:r>
              <a: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Shape 1167"/>
          <p:cNvSpPr/>
          <p:nvPr>
            <p:ph type="sldImg"/>
          </p:nvPr>
        </p:nvSpPr>
        <p:spPr>
          <a:prstGeom prst="rect">
            <a:avLst/>
          </a:prstGeom>
        </p:spPr>
        <p:txBody>
          <a:bodyPr/>
          <a:lstStyle/>
          <a:p>
            <a:pPr/>
          </a:p>
        </p:txBody>
      </p:sp>
      <p:sp>
        <p:nvSpPr>
          <p:cNvPr id="1168" name="Shape 1168"/>
          <p:cNvSpPr/>
          <p:nvPr>
            <p:ph type="body" sz="quarter" idx="1"/>
          </p:nvPr>
        </p:nvSpPr>
        <p:spPr>
          <a:prstGeom prst="rect">
            <a:avLst/>
          </a:prstGeom>
        </p:spPr>
        <p:txBody>
          <a:bodyPr/>
          <a:lstStyle/>
          <a:p>
            <a:pPr>
              <a:defRPr sz="1800"/>
            </a:pPr>
            <a:r>
              <a:t>Now I am going to do some searches and create some indexes.  First, I want to make sure I am in the project schema (#1) - and yes, the command line does show I am in the project schema already.</a:t>
            </a:r>
          </a:p>
          <a:p>
            <a:pPr>
              <a:defRPr sz="1800"/>
            </a:pPr>
            <a:r>
              <a:t>Let's do a search so we can find the first record in our database - (#2)</a:t>
            </a:r>
          </a:p>
          <a:p>
            <a:pPr>
              <a:defRPr sz="1800"/>
            </a:pPr>
            <a:r>
              <a:t>Notice, if you do this on your own with this data set, the value for _id will be different - you will want to keep that somewhere so you can substitute it for what I have - and if you look at the bottom square - we can't change it.</a:t>
            </a:r>
          </a:p>
          <a:p>
            <a:pPr>
              <a:defRPr sz="1800"/>
            </a:pPr>
            <a:r>
              <a:t>So, I am going to make a note of the value of _id for later.</a:t>
            </a:r>
          </a:p>
          <a:p>
            <a:pPr>
              <a:defRPr sz="1800"/>
            </a:pPr>
          </a:p>
          <a:p>
            <a:pPr>
              <a:defRPr sz="1800">
                <a:solidFill>
                  <a:schemeClr val="accent1">
                    <a:lumOff val="-8784"/>
                  </a:schemeClr>
                </a:solidFill>
              </a:defRPr>
            </a:pPr>
            <a:r>
              <a:t>Note: You might want to go ahead and import the data, and just skip the actual import for the demo. This way, you can get the value of _id and insert it into your presentation.</a:t>
            </a:r>
          </a:p>
          <a:p>
            <a:pPr>
              <a:defRPr sz="1800"/>
            </a:pPr>
            <a:r>
              <a:t># --------------------------------------------------------------------------------------------------------------------------------</a:t>
            </a:r>
          </a:p>
          <a:p>
            <a:pPr>
              <a:defRPr sz="1800"/>
            </a:pPr>
          </a:p>
          <a:p>
            <a:pPr>
              <a:defRPr sz="1800"/>
            </a:pPr>
            <a:r>
              <a:t>https://dev.mysql.com/doc/refman/8.0/en/mysql-shell-tutorial-javascript-indexes-create.html</a:t>
            </a:r>
          </a:p>
          <a:p>
            <a:pPr>
              <a:defRPr sz="1800"/>
            </a:pPr>
            <a:r>
              <a:t>Indexes are used to find documents with specific field values quickly. Without an index, MySQL must begin with the first document and then read through the entire collection to find the relevant fields. The larger the collection, the more this costs. If a collection is large and queries on a specific field are common, then consider creating an index on a specific field inside a document.</a:t>
            </a:r>
          </a:p>
          <a:p>
            <a:pPr>
              <a:defRPr sz="1800"/>
            </a:pPr>
          </a:p>
          <a:p>
            <a:pPr>
              <a:defRPr sz="1800"/>
            </a:pPr>
            <a:r>
              <a:t>For example, the following query will perform better with an index:</a:t>
            </a:r>
          </a:p>
          <a:p>
            <a:pPr>
              <a:defRPr sz="1800"/>
            </a:pPr>
          </a:p>
          <a:p>
            <a:pPr>
              <a:defRPr sz="1800"/>
            </a:pPr>
            <a:r>
              <a:t>mysql-js&gt; db.countryinfo.find("demographics.Population &lt; 100")</a:t>
            </a:r>
          </a:p>
          <a:p>
            <a:pPr>
              <a:defRPr sz="1800"/>
            </a:pPr>
            <a:r>
              <a:t>...[output removed]</a:t>
            </a:r>
          </a:p>
          <a:p>
            <a:pPr>
              <a:defRPr sz="1800"/>
            </a:pPr>
            <a:r>
              <a:t>8 documents in set (0.00 sec)</a:t>
            </a:r>
          </a:p>
          <a:p>
            <a:pPr>
              <a:defRPr sz="1800"/>
            </a:pPr>
            <a:r>
              <a:t>The createIndex() method creates an index that you can define as nonunique or unique. Use the field() method to chain the fields that should be indexed. The execute() method is required to create or drop an index.</a:t>
            </a:r>
          </a:p>
          <a:p>
            <a:pPr>
              <a:defRPr sz="1800"/>
            </a:pPr>
          </a:p>
          <a:p>
            <a:pPr>
              <a:defRPr sz="1800"/>
            </a:pPr>
            <a:r>
              <a:t>In MySQL, the _id field is equivalent to a primary key by default.</a:t>
            </a:r>
          </a:p>
          <a:p>
            <a:pPr>
              <a:defRPr sz="1800"/>
            </a:pPr>
          </a:p>
          <a:p>
            <a:pPr>
              <a:defRPr sz="1800"/>
            </a:pPr>
            <a:r>
              <a:t>Add a Nonunique Index</a:t>
            </a:r>
          </a:p>
          <a:p>
            <a:pPr>
              <a:defRPr sz="1800"/>
            </a:pPr>
            <a:r>
              <a:t>To create a nonunique index, pass to the createIndex() method an index name. Duplicate index names are prohibited.</a:t>
            </a:r>
          </a:p>
          <a:p>
            <a:pPr>
              <a:defRPr sz="1800"/>
            </a:pPr>
          </a:p>
          <a:p>
            <a:pPr>
              <a:defRPr sz="1800"/>
            </a:pPr>
            <a:r>
              <a:t>In the following example, the first parameter of the field() method specifies the Population field inside the demographics object and the next parameter indicates that the field should be indexed as an Integer numeric value. The last parameter indicates whether the field should require the NOT NULL constraint. If the value is false, the field can contain NULL values.</a:t>
            </a:r>
          </a:p>
          <a:p>
            <a:pPr>
              <a:defRPr sz="1800"/>
            </a:pPr>
          </a:p>
          <a:p>
            <a:pPr>
              <a:defRPr sz="1800"/>
            </a:pPr>
            <a:r>
              <a:t>mysql-js&gt; db.countryinfo.createIndex("pop").</a:t>
            </a:r>
          </a:p>
          <a:p>
            <a:pPr>
              <a:defRPr sz="1800"/>
            </a:pPr>
            <a:r>
              <a:t>field("demographics.Population", "INTEGER", false).execute()</a:t>
            </a:r>
          </a:p>
          <a:p>
            <a:pPr>
              <a:defRPr sz="1800"/>
            </a:pPr>
            <a:r>
              <a:t>Query OK (0.04 sec)</a:t>
            </a:r>
          </a:p>
          <a:p>
            <a:pPr>
              <a:defRPr sz="1800"/>
            </a:pPr>
            <a:r>
              <a:t>Add a Unique Index</a:t>
            </a:r>
          </a:p>
          <a:p>
            <a:pPr>
              <a:defRPr sz="1800"/>
            </a:pPr>
            <a:r>
              <a:t>To create a unique index, pass to the createIndex() method an index name and the mysqlx.IndexType.UNIQUE type. Country "Name" is another common field in the countryinfo collection to index. In the following example, "Text(40)" represents the number of characters to index and true indicates that the field cannot contain any NULL values.</a:t>
            </a:r>
          </a:p>
          <a:p>
            <a:pPr>
              <a:defRPr sz="1800"/>
            </a:pPr>
          </a:p>
          <a:p>
            <a:pPr>
              <a:defRPr sz="1800"/>
            </a:pPr>
            <a:r>
              <a:t>mysql-js&gt; db.countryinfo.createIndex("name", mysqlx.IndexType.UNIQUE).</a:t>
            </a:r>
          </a:p>
          <a:p>
            <a:pPr>
              <a:defRPr sz="1800"/>
            </a:pPr>
            <a:r>
              <a:t>field("Name", "TEXT(40)", true).execute()</a:t>
            </a:r>
          </a:p>
          <a:p>
            <a:pPr>
              <a:defRPr sz="1800"/>
            </a:pPr>
            <a:r>
              <a:t>Query OK (0.04 sec)</a:t>
            </a:r>
          </a:p>
          <a:p>
            <a:pPr>
              <a:defRPr sz="1800"/>
            </a:pPr>
            <a:r>
              <a:t>Drop an Index</a:t>
            </a:r>
          </a:p>
          <a:p>
            <a:pPr>
              <a:defRPr sz="1800"/>
            </a:pPr>
            <a:r>
              <a:t>To drop an index, pass to the dropIndex() method the name of the index to drop. For example, you can drop the "pop" index as follows:</a:t>
            </a:r>
          </a:p>
          <a:p>
            <a:pPr>
              <a:defRPr sz="1800"/>
            </a:pPr>
          </a:p>
          <a:p>
            <a:pPr>
              <a:defRPr sz="1800"/>
            </a:pPr>
            <a:r>
              <a:t>mysql-js&gt; db.countryinfo.dropIndex("pop").execute()</a:t>
            </a:r>
          </a:p>
          <a:p>
            <a:pPr>
              <a:defRPr sz="1800"/>
            </a:pPr>
            <a:r>
              <a:t>Query OK (0.58 sec)</a:t>
            </a:r>
          </a:p>
          <a:p>
            <a:pPr>
              <a:defRPr sz="1800"/>
            </a:pPr>
            <a:r>
              <a:t>Related Information</a:t>
            </a:r>
          </a:p>
          <a:p>
            <a:pPr>
              <a:defRPr sz="1800"/>
            </a:pPr>
            <a:r>
              <a:t>See Collection Index Management Functions for the full syntax definition.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Shape 1175"/>
          <p:cNvSpPr/>
          <p:nvPr>
            <p:ph type="sldImg"/>
          </p:nvPr>
        </p:nvSpPr>
        <p:spPr>
          <a:prstGeom prst="rect">
            <a:avLst/>
          </a:prstGeom>
        </p:spPr>
        <p:txBody>
          <a:bodyPr/>
          <a:lstStyle/>
          <a:p>
            <a:pPr/>
          </a:p>
        </p:txBody>
      </p:sp>
      <p:sp>
        <p:nvSpPr>
          <p:cNvPr id="1176" name="Shape 1176"/>
          <p:cNvSpPr/>
          <p:nvPr>
            <p:ph type="body" sz="quarter" idx="1"/>
          </p:nvPr>
        </p:nvSpPr>
        <p:spPr>
          <a:prstGeom prst="rect">
            <a:avLst/>
          </a:prstGeom>
        </p:spPr>
        <p:txBody>
          <a:bodyPr/>
          <a:lstStyle/>
          <a:p>
            <a:pPr>
              <a:defRPr sz="1800"/>
            </a:pPr>
            <a:r>
              <a:t>I am going to do a search for all people with the last name of "FRISCH". (#1). I can repeat the search function a couple of times and notice how long it takes to perform the search (#2, #3).  There appears to be a little bit of caching of the result set - but the response time is still pretty bad. </a:t>
            </a:r>
          </a:p>
          <a:p>
            <a:pPr>
              <a:defRPr sz="1800"/>
            </a:pPr>
            <a:r>
              <a:t>And I will search for another person with the last name of "VARNELL". (#4). And I will repeat this a few times as well. (#5, #6)</a:t>
            </a:r>
          </a:p>
          <a:p>
            <a:pPr>
              <a:defRPr sz="1800"/>
            </a:pPr>
          </a:p>
          <a:p>
            <a:pPr>
              <a:defRPr sz="1800">
                <a:solidFill>
                  <a:schemeClr val="accent1">
                    <a:lumOff val="-8784"/>
                  </a:schemeClr>
                </a:solidFill>
              </a:defRPr>
            </a:pPr>
            <a:r>
              <a:t>Note: Your times may vary for how long it takes to do these searches.  I was doing this on my own computer - but the time to do the non-indexed searches on OCI are much greater</a:t>
            </a:r>
          </a:p>
          <a:p>
            <a:pPr>
              <a:defRPr sz="1800">
                <a:solidFill>
                  <a:schemeClr val="accent1">
                    <a:lumOff val="-8784"/>
                  </a:schemeClr>
                </a:solidFill>
              </a:defRPr>
            </a:pPr>
            <a:r>
              <a:t>Note: Original times on OCI for FRISCH: 11.8692, 4.1476 and 4.1622 seconds</a:t>
            </a:r>
          </a:p>
          <a:p>
            <a:pPr>
              <a:defRPr sz="1800">
                <a:solidFill>
                  <a:schemeClr val="accent1">
                    <a:lumOff val="-8784"/>
                  </a:schemeClr>
                </a:solidFill>
              </a:defRPr>
            </a:pPr>
            <a:r>
              <a:t>Note: Original times on OCI for VARNELL: 5.5580, 5.5413 and 5.5384 seconds</a:t>
            </a:r>
          </a:p>
          <a:p>
            <a:pPr>
              <a:defRPr sz="1800"/>
            </a:pPr>
          </a:p>
          <a:p>
            <a:pPr>
              <a:defRPr sz="1800"/>
            </a:pPr>
            <a:r>
              <a:t>#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Shape 1185"/>
          <p:cNvSpPr/>
          <p:nvPr>
            <p:ph type="sldImg"/>
          </p:nvPr>
        </p:nvSpPr>
        <p:spPr>
          <a:prstGeom prst="rect">
            <a:avLst/>
          </a:prstGeom>
        </p:spPr>
        <p:txBody>
          <a:bodyPr/>
          <a:lstStyle/>
          <a:p>
            <a:pPr/>
          </a:p>
        </p:txBody>
      </p:sp>
      <p:sp>
        <p:nvSpPr>
          <p:cNvPr id="1186" name="Shape 1186"/>
          <p:cNvSpPr/>
          <p:nvPr>
            <p:ph type="body" sz="quarter" idx="1"/>
          </p:nvPr>
        </p:nvSpPr>
        <p:spPr>
          <a:prstGeom prst="rect">
            <a:avLst/>
          </a:prstGeom>
        </p:spPr>
        <p:txBody>
          <a:bodyPr/>
          <a:lstStyle/>
          <a:p>
            <a:pPr>
              <a:defRPr sz="1800"/>
            </a:pPr>
            <a:r>
              <a:t>Now let's create an index based upon the LastName key.  (#1) I do this with the createIndex command. When you create an index, you have to specify the data type for that particular key. And for text, we have to specify how many characters of that key we want to include in the index.  </a:t>
            </a:r>
            <a:r>
              <a:rPr>
                <a:solidFill>
                  <a:schemeClr val="accent1">
                    <a:lumOff val="-8784"/>
                  </a:schemeClr>
                </a:solidFill>
              </a:rPr>
              <a:t>(Note: see TEXT(20) )</a:t>
            </a:r>
          </a:p>
          <a:p>
            <a:pPr>
              <a:defRPr sz="1800"/>
            </a:pPr>
          </a:p>
          <a:p>
            <a:pPr>
              <a:defRPr sz="1800"/>
            </a:pPr>
            <a:r>
              <a:t>After we create the index, we can use the SHOW INDEX SQL command to see the index (#2).  The column name field in the index is identifies the column elements in the index.  You can't actually see the value of the column_name.</a:t>
            </a:r>
          </a:p>
          <a:p>
            <a:pPr>
              <a:defRPr sz="1800"/>
            </a:pPr>
            <a:r>
              <a:t>Let's repeat the same two searches we did earlier, and now that we have an index, let's compare the time to retrieve the result set. (#3 and #4)</a:t>
            </a:r>
          </a:p>
          <a:p>
            <a:pPr>
              <a:defRPr sz="1800"/>
            </a:pPr>
          </a:p>
          <a:p>
            <a:pPr>
              <a:defRPr sz="1800">
                <a:solidFill>
                  <a:schemeClr val="accent1">
                    <a:lumOff val="-8784"/>
                  </a:schemeClr>
                </a:solidFill>
              </a:defRPr>
            </a:pPr>
            <a:r>
              <a:t>Note: explain how much faster it is...</a:t>
            </a:r>
          </a:p>
          <a:p>
            <a:pPr>
              <a:defRPr sz="1800">
                <a:solidFill>
                  <a:schemeClr val="accent1">
                    <a:lumOff val="-8784"/>
                  </a:schemeClr>
                </a:solidFill>
              </a:defRPr>
            </a:pPr>
            <a:r>
              <a:t>Note: on OCI, it took almost 30 seconds to create the index.</a:t>
            </a:r>
          </a:p>
          <a:p>
            <a:pPr>
              <a:defRPr sz="1800"/>
            </a:pPr>
          </a:p>
          <a:p>
            <a:pPr>
              <a:defRPr sz="1800"/>
            </a:pPr>
            <a:r>
              <a: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Shape 1193"/>
          <p:cNvSpPr/>
          <p:nvPr>
            <p:ph type="sldImg"/>
          </p:nvPr>
        </p:nvSpPr>
        <p:spPr>
          <a:prstGeom prst="rect">
            <a:avLst/>
          </a:prstGeom>
        </p:spPr>
        <p:txBody>
          <a:bodyPr/>
          <a:lstStyle/>
          <a:p>
            <a:pPr/>
          </a:p>
        </p:txBody>
      </p:sp>
      <p:sp>
        <p:nvSpPr>
          <p:cNvPr id="1194" name="Shape 1194"/>
          <p:cNvSpPr/>
          <p:nvPr>
            <p:ph type="body" sz="quarter" idx="1"/>
          </p:nvPr>
        </p:nvSpPr>
        <p:spPr>
          <a:prstGeom prst="rect">
            <a:avLst/>
          </a:prstGeom>
        </p:spPr>
        <p:txBody>
          <a:bodyPr/>
          <a:lstStyle/>
          <a:p>
            <a:pPr>
              <a:defRPr sz="1800"/>
            </a:pPr>
            <a:r>
              <a:t>Now I am going to drop the index, (#1) and I can </a:t>
            </a:r>
          </a:p>
          <a:p>
            <a:pPr>
              <a:defRPr sz="1800"/>
            </a:pPr>
            <a:r>
              <a:t>check to make sure the index has been dropped.(#2)</a:t>
            </a:r>
          </a:p>
          <a:p>
            <a:pPr>
              <a:defRPr sz="1800"/>
            </a:pPr>
            <a:r>
              <a:t>I did not show the output from #2 on the slide.</a:t>
            </a:r>
          </a:p>
          <a:p>
            <a:pPr>
              <a:defRPr sz="1800"/>
            </a:pPr>
            <a:r>
              <a:t>And I can run one of the searches again to see that it takes a lot longer to run (#3)</a:t>
            </a:r>
          </a:p>
          <a:p>
            <a:pPr>
              <a:defRPr sz="1800"/>
            </a:pPr>
          </a:p>
          <a:p>
            <a:pPr>
              <a:defRPr sz="1800">
                <a:solidFill>
                  <a:schemeClr val="accent1">
                    <a:lumOff val="-8784"/>
                  </a:schemeClr>
                </a:solidFill>
              </a:defRPr>
            </a:pPr>
            <a:r>
              <a:t>NOTE: The output isn't shown here for #2</a:t>
            </a:r>
          </a:p>
          <a:p>
            <a:pPr>
              <a:defRPr sz="1800">
                <a:solidFill>
                  <a:schemeClr val="accent1">
                    <a:lumOff val="-8784"/>
                  </a:schemeClr>
                </a:solidFill>
              </a:defRPr>
            </a:pPr>
            <a:r>
              <a:t>NOTE: On OCI, searching for FRISCH without the index took 4.1226 seconds</a:t>
            </a:r>
          </a:p>
          <a:p>
            <a:pPr>
              <a:defRPr sz="1800"/>
            </a:pPr>
            <a:r>
              <a:t>#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Shape 1205"/>
          <p:cNvSpPr/>
          <p:nvPr>
            <p:ph type="sldImg"/>
          </p:nvPr>
        </p:nvSpPr>
        <p:spPr>
          <a:prstGeom prst="rect">
            <a:avLst/>
          </a:prstGeom>
        </p:spPr>
        <p:txBody>
          <a:bodyPr/>
          <a:lstStyle/>
          <a:p>
            <a:pPr/>
          </a:p>
        </p:txBody>
      </p:sp>
      <p:sp>
        <p:nvSpPr>
          <p:cNvPr id="1206" name="Shape 1206"/>
          <p:cNvSpPr/>
          <p:nvPr>
            <p:ph type="body" sz="quarter" idx="1"/>
          </p:nvPr>
        </p:nvSpPr>
        <p:spPr>
          <a:prstGeom prst="rect">
            <a:avLst/>
          </a:prstGeom>
        </p:spPr>
        <p:txBody>
          <a:bodyPr/>
          <a:lstStyle/>
          <a:p>
            <a:pPr>
              <a:defRPr sz="1800"/>
            </a:pPr>
            <a:r>
              <a:t>When using MySQL Shell, there are several different output formats you can use - similar to using a semi-colon or a \G in the regular MySQL client.  To change your options, you use the shell.options.set command or you can set the format when you start MySQL Shell - and I have a couple examples in the box on the top right.  I have a list of all of the options in the box on the bottom left.  The default format is table, but I will show you how to use the command anyway (#1). I set the format to be "table", and then when I run a command, you can see the how the format is displayed.</a:t>
            </a:r>
          </a:p>
          <a:p>
            <a:pPr>
              <a:defRPr sz="1800"/>
            </a:pPr>
            <a:r>
              <a:t>I can also set the format to be JSON output (#3) and then I can run the same command but this time I will add a limit on it (#4)</a:t>
            </a:r>
          </a:p>
          <a:p>
            <a:pPr>
              <a:defRPr sz="1800"/>
            </a:pPr>
          </a:p>
          <a:p>
            <a:pPr>
              <a:defRPr sz="1800"/>
            </a:pPr>
            <a:r>
              <a:t># --------------------------------------------------------------------------------------------------------------------------------</a:t>
            </a:r>
          </a:p>
          <a:p>
            <a:pPr>
              <a:defRPr sz="1800"/>
            </a:pPr>
          </a:p>
          <a:p>
            <a:pPr>
              <a:defRPr sz="1800"/>
            </a:pPr>
          </a:p>
          <a:p>
            <a:pPr>
              <a:defRPr sz="1800"/>
            </a:pPr>
            <a:r>
              <a:t>https://dev.mysql.com/doc/mysql-shell/8.0/en/mysql-shell-json-output.html</a:t>
            </a:r>
          </a:p>
          <a:p>
            <a:pPr>
              <a:defRPr sz="1800"/>
            </a:pPr>
          </a:p>
          <a:p>
            <a:pPr>
              <a:defRPr sz="1800"/>
            </a:pPr>
            <a:r>
              <a:t>MySQL Shell can print results in table, tabbed, or vertical format, or as pretty or raw JSON output. From MySQL Shell 8.0.14, the MySQL Shell configuration option resultFormat can be used to specify any of these output formats as a persistent default for all sessions, or just for the current session. </a:t>
            </a:r>
          </a:p>
          <a:p>
            <a:pPr>
              <a:defRPr sz="1800"/>
            </a:pPr>
            <a:r>
              <a:t>----</a:t>
            </a:r>
          </a:p>
          <a:p>
            <a:pPr>
              <a:defRPr sz="1800"/>
            </a:pPr>
          </a:p>
          <a:p>
            <a:pPr>
              <a:defRPr sz="1800"/>
            </a:pPr>
            <a:r>
              <a:t>When JSON format is used for the output, the metadata is returned as part of the JSON object. In interactive mode, the metadata is printed after the results.</a:t>
            </a:r>
          </a:p>
          <a:p>
            <a:pPr>
              <a:defRPr sz="1800"/>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Shape 1213"/>
          <p:cNvSpPr/>
          <p:nvPr>
            <p:ph type="sldImg"/>
          </p:nvPr>
        </p:nvSpPr>
        <p:spPr>
          <a:prstGeom prst="rect">
            <a:avLst/>
          </a:prstGeom>
        </p:spPr>
        <p:txBody>
          <a:bodyPr/>
          <a:lstStyle/>
          <a:p>
            <a:pPr/>
          </a:p>
        </p:txBody>
      </p:sp>
      <p:sp>
        <p:nvSpPr>
          <p:cNvPr id="1214" name="Shape 1214"/>
          <p:cNvSpPr/>
          <p:nvPr>
            <p:ph type="body" sz="quarter" idx="1"/>
          </p:nvPr>
        </p:nvSpPr>
        <p:spPr>
          <a:prstGeom prst="rect">
            <a:avLst/>
          </a:prstGeom>
        </p:spPr>
        <p:txBody>
          <a:bodyPr/>
          <a:lstStyle/>
          <a:p>
            <a:pPr>
              <a:defRPr sz="1800"/>
            </a:pPr>
            <a:r>
              <a:t>I can then set the output to be tabbed (#5) and run the command again (#6)</a:t>
            </a:r>
          </a:p>
          <a:p>
            <a:pPr>
              <a:defRPr sz="1800"/>
            </a:pPr>
            <a:r>
              <a:t>Or I can set the output to be vertical (#7), just like it is when you run \G in the regular mysql client (#8)</a:t>
            </a:r>
          </a:p>
          <a:p>
            <a:pPr>
              <a:defRPr sz="1800"/>
            </a:pPr>
          </a:p>
          <a:p>
            <a:pPr>
              <a:defRPr sz="1800"/>
            </a:pPr>
            <a:r>
              <a:t># --------------------------------------------------------------------------------------------------------------------------------</a:t>
            </a:r>
          </a:p>
          <a:p>
            <a:pPr>
              <a:defRPr sz="1800"/>
            </a:pPr>
          </a:p>
          <a:p>
            <a:pPr>
              <a:defRPr sz="1800"/>
            </a:pPr>
            <a:r>
              <a:t>https://dev.mysql.com/doc/mysql-shell/8.0/en/mysql-shell-json-output.html</a:t>
            </a:r>
          </a:p>
          <a:p>
            <a:pPr>
              <a:defRPr sz="1800"/>
            </a:pPr>
          </a:p>
          <a:p>
            <a:pPr>
              <a:defRPr sz="1800"/>
            </a:pPr>
            <a:r>
              <a:t>When JSON format is used for the output, the metadata is returned as part of the JSON object. In interactive mode, the metadata is printed after the results.</a:t>
            </a:r>
          </a:p>
          <a:p>
            <a:pPr>
              <a:defRPr sz="1800"/>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Shape 1219"/>
          <p:cNvSpPr/>
          <p:nvPr>
            <p:ph type="sldImg"/>
          </p:nvPr>
        </p:nvSpPr>
        <p:spPr>
          <a:prstGeom prst="rect">
            <a:avLst/>
          </a:prstGeom>
        </p:spPr>
        <p:txBody>
          <a:bodyPr/>
          <a:lstStyle/>
          <a:p>
            <a:pPr/>
          </a:p>
        </p:txBody>
      </p:sp>
      <p:sp>
        <p:nvSpPr>
          <p:cNvPr id="1220" name="Shape 1220"/>
          <p:cNvSpPr/>
          <p:nvPr>
            <p:ph type="body" sz="quarter" idx="1"/>
          </p:nvPr>
        </p:nvSpPr>
        <p:spPr>
          <a:prstGeom prst="rect">
            <a:avLst/>
          </a:prstGeom>
        </p:spPr>
        <p:txBody>
          <a:bodyPr/>
          <a:lstStyle/>
          <a:p>
            <a:pPr>
              <a:defRPr sz="1800"/>
            </a:pPr>
            <a:r>
              <a:t>Now we are going to do a small hands-on review. You will need to open a terminal window. We will be creating a collection, adding a record to it, finding a record and modifying a record.</a:t>
            </a:r>
          </a:p>
          <a:p>
            <a:pPr>
              <a:defRPr sz="1800"/>
            </a:pPr>
          </a:p>
          <a:p>
            <a:pPr>
              <a:defRPr sz="1800">
                <a:solidFill>
                  <a:schemeClr val="accent1">
                    <a:lumOff val="-8784"/>
                  </a:schemeClr>
                </a:solidFill>
              </a:defRPr>
            </a:pPr>
            <a:r>
              <a:t>Note: The audience should have already installed MySQL and MySQL Shell.</a:t>
            </a:r>
          </a:p>
          <a:p>
            <a:pPr>
              <a:defRPr sz="1800">
                <a:solidFill>
                  <a:schemeClr val="accent1">
                    <a:lumOff val="-8784"/>
                  </a:schemeClr>
                </a:solidFill>
              </a:defRPr>
            </a:pPr>
            <a:r>
              <a:t>Note: You will probably want to send them a text document of all of the commands.  Avoid using Word or Pages, as these apps tend to make single and double quotes "smart", and "smart quotes" will not work in MySQL Shell.</a:t>
            </a:r>
          </a:p>
          <a:p>
            <a:pPr>
              <a:defRPr sz="1800">
                <a:solidFill>
                  <a:schemeClr val="accent1">
                    <a:lumOff val="-8784"/>
                  </a:schemeClr>
                </a:solidFill>
              </a:defRPr>
            </a:pPr>
            <a:r>
              <a:t>Note: This is an optional section if you want audience-participation. </a:t>
            </a:r>
          </a:p>
          <a:p>
            <a:pPr>
              <a:defRPr sz="1800"/>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7" name="Shape 1227"/>
          <p:cNvSpPr/>
          <p:nvPr>
            <p:ph type="sldImg"/>
          </p:nvPr>
        </p:nvSpPr>
        <p:spPr>
          <a:prstGeom prst="rect">
            <a:avLst/>
          </a:prstGeom>
        </p:spPr>
        <p:txBody>
          <a:bodyPr/>
          <a:lstStyle/>
          <a:p>
            <a:pPr/>
          </a:p>
        </p:txBody>
      </p:sp>
      <p:sp>
        <p:nvSpPr>
          <p:cNvPr id="1228" name="Shape 1228"/>
          <p:cNvSpPr/>
          <p:nvPr>
            <p:ph type="body" sz="quarter" idx="1"/>
          </p:nvPr>
        </p:nvSpPr>
        <p:spPr>
          <a:prstGeom prst="rect">
            <a:avLst/>
          </a:prstGeom>
        </p:spPr>
        <p:txBody>
          <a:bodyPr/>
          <a:lstStyle/>
          <a:p>
            <a:pPr>
              <a:defRPr sz="1800"/>
            </a:pPr>
            <a:r>
              <a:t>Let's login to MySQL Shell and specify our user and IP address.  You will want to use an IP address instead of localhost. (#1)</a:t>
            </a:r>
          </a:p>
          <a:p>
            <a:pPr>
              <a:defRPr sz="1800"/>
            </a:pPr>
          </a:p>
          <a:p>
            <a:pPr>
              <a:defRPr sz="1800"/>
            </a:pPr>
            <a:r>
              <a:t>Create your schema and name it "workshop". (#2)</a:t>
            </a:r>
          </a:p>
          <a:p>
            <a:pPr>
              <a:defRPr sz="1800"/>
            </a:pPr>
            <a:r>
              <a:t>Set your default schema to "workshop" with the \use workshop command. (#3)</a:t>
            </a:r>
          </a:p>
          <a:p>
            <a:pPr>
              <a:defRPr sz="1800"/>
            </a:pPr>
            <a:r>
              <a:t>Let's create a collection named "foods" (#4)</a:t>
            </a:r>
          </a:p>
          <a:p>
            <a:pPr>
              <a:defRPr sz="1800"/>
            </a:pPr>
            <a:r>
              <a:t>And then let's add a document to the collection (#5). </a:t>
            </a:r>
          </a:p>
          <a:p>
            <a:pPr>
              <a:defRPr sz="1800"/>
            </a:pPr>
          </a:p>
          <a:p>
            <a:pPr>
              <a:defRPr sz="1800">
                <a:solidFill>
                  <a:schemeClr val="accent1">
                    <a:lumOff val="-8784"/>
                  </a:schemeClr>
                </a:solidFill>
              </a:defRPr>
            </a:pPr>
            <a:r>
              <a:t>Note: You can specify the schema prior to the collection name - but the schema has to be created first</a:t>
            </a:r>
          </a:p>
          <a:p>
            <a:pPr>
              <a:defRPr sz="1800"/>
            </a:pPr>
          </a:p>
          <a:p>
            <a:pPr>
              <a:defRPr sz="1800"/>
            </a:pPr>
            <a:r>
              <a:t># -------------------------------------------------------------------------------------------------------------------------------------------------------</a:t>
            </a:r>
          </a:p>
          <a:p>
            <a:pPr>
              <a:defRPr sz="1800"/>
            </a:pPr>
          </a:p>
          <a:p>
            <a:pPr>
              <a:defRPr sz="1800"/>
            </a:pPr>
            <a:r>
              <a:t>https://dev.mysql.com/doc/refman/8.0/en/mysql-shell-tutorial-javascript-collections-add.html</a:t>
            </a:r>
          </a:p>
          <a:p>
            <a:pPr>
              <a:defRPr sz="1800"/>
            </a:pPr>
            <a:r>
              <a:t>To work with the collections in a schema, use the db global object to access the current schema. In this example we are using the world_x schema imported previously, and the countryinfo collection. Therefore, the format of the operations you issue is db.collection_name.operation, where collection_name is the name of the collection which the operation is executed against. In the following examples, the operations are executed against the countryinfo collection.</a:t>
            </a:r>
          </a:p>
          <a:p>
            <a:pPr>
              <a:defRPr sz="1800"/>
            </a:pPr>
          </a:p>
          <a:p>
            <a:pPr>
              <a:defRPr sz="1800"/>
            </a:pPr>
            <a:r>
              <a:t>Add a Document</a:t>
            </a:r>
          </a:p>
          <a:p>
            <a:pPr>
              <a:defRPr sz="1800"/>
            </a:pPr>
            <a:r>
              <a:t>Use the add() method to insert one document or a list of documents into an existing collection. Insert the following document into the countryinfo collection. As this is multi-line content, press Enter twice to insert the document.</a:t>
            </a:r>
          </a:p>
          <a:p>
            <a:pPr>
              <a:defRPr sz="1800"/>
            </a:pPr>
          </a:p>
          <a:p>
            <a:pPr>
              <a:defRPr sz="1800"/>
            </a:pPr>
            <a:r>
              <a:t>mysql-js&gt; db.countryinfo.add(</a:t>
            </a:r>
          </a:p>
          <a:p>
            <a:pPr>
              <a:defRPr sz="1800"/>
            </a:pPr>
            <a:r>
              <a:t> {</a:t>
            </a:r>
          </a:p>
          <a:p>
            <a:pPr>
              <a:defRPr sz="1800"/>
            </a:pPr>
            <a:r>
              <a:t>    GNP: .6,</a:t>
            </a:r>
          </a:p>
          <a:p>
            <a:pPr>
              <a:defRPr sz="1800"/>
            </a:pPr>
            <a:r>
              <a:t>    Year: 1967,</a:t>
            </a:r>
          </a:p>
          <a:p>
            <a:pPr>
              <a:defRPr sz="1800"/>
            </a:pPr>
            <a:r>
              <a:t>    Name: "Sealand",</a:t>
            </a:r>
          </a:p>
          <a:p>
            <a:pPr>
              <a:defRPr sz="1800"/>
            </a:pPr>
            <a:r>
              <a:t>    demographics: {</a:t>
            </a:r>
          </a:p>
          <a:p>
            <a:pPr>
              <a:defRPr sz="1800"/>
            </a:pPr>
            <a:r>
              <a:t>        LifeExpectancy: 79,</a:t>
            </a:r>
          </a:p>
          <a:p>
            <a:pPr>
              <a:defRPr sz="1800"/>
            </a:pPr>
            <a:r>
              <a:t>        Population: 27</a:t>
            </a:r>
          </a:p>
          <a:p>
            <a:pPr>
              <a:defRPr sz="1800"/>
            </a:pPr>
            <a:r>
              <a:t>    },</a:t>
            </a:r>
          </a:p>
          <a:p>
            <a:pPr>
              <a:defRPr sz="1800"/>
            </a:pPr>
            <a:r>
              <a:t>    geography: {</a:t>
            </a:r>
          </a:p>
          <a:p>
            <a:pPr>
              <a:defRPr sz="1800"/>
            </a:pPr>
            <a:r>
              <a:t>        Continent: "Europe",</a:t>
            </a:r>
          </a:p>
          <a:p>
            <a:pPr>
              <a:defRPr sz="1800"/>
            </a:pPr>
            <a:r>
              <a:t>        Region: "British Islands",</a:t>
            </a:r>
          </a:p>
          <a:p>
            <a:pPr>
              <a:defRPr sz="1800"/>
            </a:pPr>
            <a:r>
              <a:t>        SurfaceArea: 193</a:t>
            </a:r>
          </a:p>
          <a:p>
            <a:pPr>
              <a:defRPr sz="1800"/>
            </a:pPr>
            <a:r>
              <a:t>    },</a:t>
            </a:r>
          </a:p>
          <a:p>
            <a:pPr>
              <a:defRPr sz="1800"/>
            </a:pPr>
            <a:r>
              <a:t>    government: {</a:t>
            </a:r>
          </a:p>
          <a:p>
            <a:pPr>
              <a:defRPr sz="1800"/>
            </a:pPr>
            <a:r>
              <a:t>        GovernmentForm: "Monarchy",</a:t>
            </a:r>
          </a:p>
          <a:p>
            <a:pPr>
              <a:defRPr sz="1800"/>
            </a:pPr>
            <a:r>
              <a:t>        HeadOfState: "Michael Bates"</a:t>
            </a:r>
          </a:p>
          <a:p>
            <a:pPr>
              <a:defRPr sz="1800"/>
            </a:pPr>
            <a:r>
              <a:t>    }</a:t>
            </a:r>
          </a:p>
          <a:p>
            <a:pPr>
              <a:defRPr sz="1800"/>
            </a:pPr>
            <a:r>
              <a:t>  }</a:t>
            </a:r>
          </a:p>
          <a:p>
            <a:pPr>
              <a:defRPr sz="1800"/>
            </a:pPr>
            <a:r>
              <a:t>)</a:t>
            </a:r>
          </a:p>
          <a:p>
            <a:pPr>
              <a:defRPr sz="1800"/>
            </a:pPr>
            <a:r>
              <a:t>The method returns the status of the operation.</a:t>
            </a:r>
          </a:p>
          <a:p>
            <a:pPr>
              <a:defRPr sz="1800"/>
            </a:pPr>
          </a:p>
          <a:p>
            <a:pPr>
              <a:defRPr sz="1800"/>
            </a:pPr>
            <a:r>
              <a:t>Each document requires an _id identifier field, and the value must be unique among all documents in the same collection. In MySQL 8.0.11 and higher, document IDs are generated by the server, not the client, so MySQL Shell does not automatically set an _id value. A MySQL server at 8.0.11 or higher sets an _id value if the document does not contain the _id field. A MySQL server at an earlier 8.0 release or at 5.7 does not set an _id value in this situation, so you must specify it explicitly. If you do not, MySQL Shell returns error 5115 Document is missing a required field.</a:t>
            </a:r>
          </a:p>
          <a:p>
            <a:pPr>
              <a:defRPr sz="1800"/>
            </a:pPr>
          </a:p>
          <a:p>
            <a:pPr>
              <a:defRPr sz="1800"/>
            </a:pPr>
            <a:r>
              <a:t>Related Information</a:t>
            </a:r>
          </a:p>
          <a:p>
            <a:pPr>
              <a:defRPr sz="1800"/>
            </a:pPr>
            <a:r>
              <a:t>See CollectionAddFunction for the full syntax definition.</a:t>
            </a:r>
          </a:p>
          <a:p>
            <a:pPr>
              <a:defRPr sz="1800"/>
            </a:pPr>
          </a:p>
          <a:p>
            <a:pPr>
              <a:defRPr sz="1800"/>
            </a:pPr>
            <a:r>
              <a:t>See Understanding Document IDs.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Shape 1240"/>
          <p:cNvSpPr/>
          <p:nvPr>
            <p:ph type="sldImg"/>
          </p:nvPr>
        </p:nvSpPr>
        <p:spPr>
          <a:prstGeom prst="rect">
            <a:avLst/>
          </a:prstGeom>
        </p:spPr>
        <p:txBody>
          <a:bodyPr/>
          <a:lstStyle/>
          <a:p>
            <a:pPr/>
          </a:p>
        </p:txBody>
      </p:sp>
      <p:sp>
        <p:nvSpPr>
          <p:cNvPr id="1241" name="Shape 1241"/>
          <p:cNvSpPr/>
          <p:nvPr>
            <p:ph type="body" sz="quarter" idx="1"/>
          </p:nvPr>
        </p:nvSpPr>
        <p:spPr>
          <a:prstGeom prst="rect">
            <a:avLst/>
          </a:prstGeom>
        </p:spPr>
        <p:txBody>
          <a:bodyPr/>
          <a:lstStyle/>
          <a:p>
            <a:pPr>
              <a:defRPr sz="1800"/>
            </a:pPr>
            <a:r>
              <a:t>Now that we have a document in the collection, we can use the find command to return all of the documents, and in this example, we only have one document (#6).  I could also use the limit command to only bring back one record </a:t>
            </a:r>
            <a:r>
              <a:rPr>
                <a:solidFill>
                  <a:schemeClr val="accent1">
                    <a:lumOff val="-8784"/>
                  </a:schemeClr>
                </a:solidFill>
              </a:rPr>
              <a:t>(Note: see top right of slide)</a:t>
            </a:r>
          </a:p>
          <a:p>
            <a:pPr>
              <a:defRPr sz="1800"/>
            </a:pPr>
            <a:r>
              <a:t>Let's search for the record by specifying the first name - in this example it is "Fox".</a:t>
            </a:r>
          </a:p>
          <a:p>
            <a:pPr>
              <a:defRPr sz="1800"/>
            </a:pPr>
            <a:r>
              <a:t>And to see an empty result set, we can do a search for a name that we know doesn't exist. (#8)</a:t>
            </a:r>
          </a:p>
          <a:p>
            <a:pPr>
              <a:defRPr sz="1800"/>
            </a:pPr>
          </a:p>
          <a:p>
            <a:pPr>
              <a:defRPr sz="1800"/>
            </a:pPr>
            <a:r>
              <a:t># --------------------------------------------------------------------------------------------------------------------------------</a:t>
            </a:r>
          </a:p>
          <a:p>
            <a:pPr>
              <a:defRPr sz="1800"/>
            </a:pPr>
          </a:p>
          <a:p>
            <a:pPr>
              <a:defRPr sz="1800"/>
            </a:pPr>
            <a:r>
              <a:t>https://dev.mysql.com/doc/refman/8.0/en/mysql-shell-tutorial-javascript-documents-find.html</a:t>
            </a:r>
          </a:p>
          <a:p>
            <a:pPr>
              <a:defRPr sz="1800"/>
            </a:pPr>
            <a:r>
              <a:t>You can use the find() method to query for and return documents from a collection in a schema. MySQL Shell provides additional methods to use with the find() method to filter and sort the returned documents.</a:t>
            </a:r>
          </a:p>
          <a:p>
            <a:pPr>
              <a:defRPr sz="1800"/>
            </a:pPr>
          </a:p>
          <a:p>
            <a:pPr>
              <a:defRPr sz="1800"/>
            </a:pPr>
            <a:r>
              <a:t>MySQL provides the following operators to specify search conditions: OR (||), AND (&amp;&amp;), XOR, IS, NOT, BETWEEN, IN, LIKE, !=, &lt;&gt;, &gt;, &gt;=, &lt;, &lt;=, &amp;, |, &lt;&lt;, &gt;&gt;, +, -, *, /, ~, and %.</a:t>
            </a:r>
          </a:p>
          <a:p>
            <a:pPr>
              <a:defRPr sz="1800"/>
            </a:pPr>
          </a:p>
          <a:p>
            <a:pPr>
              <a:defRPr sz="1800"/>
            </a:pPr>
            <a:r>
              <a:t>Find All Documents in a Collection</a:t>
            </a:r>
          </a:p>
          <a:p>
            <a:pPr>
              <a:defRPr sz="1800"/>
            </a:pPr>
            <a:r>
              <a:t>To return all documents in a collection, use the find() method without specifying search conditions. For example, the following operation returns all documents in the countryinfo collection.</a:t>
            </a:r>
          </a:p>
          <a:p>
            <a:pPr>
              <a:defRPr sz="1800"/>
            </a:pPr>
          </a:p>
          <a:p>
            <a:pPr>
              <a:defRPr sz="1800"/>
            </a:pPr>
            <a:r>
              <a:t>mysql-js&gt; db.countryinfo.find()</a:t>
            </a:r>
          </a:p>
          <a:p>
            <a:pPr>
              <a:defRPr sz="1800"/>
            </a:pPr>
            <a:r>
              <a:t>[</a:t>
            </a:r>
          </a:p>
          <a:p>
            <a:pPr>
              <a:defRPr sz="1800"/>
            </a:pPr>
            <a:r>
              <a:t>     {</a:t>
            </a:r>
          </a:p>
          <a:p>
            <a:pPr>
              <a:defRPr sz="1800"/>
            </a:pPr>
            <a:r>
              <a:t>          "GNP": 828,</a:t>
            </a:r>
          </a:p>
          <a:p>
            <a:pPr>
              <a:defRPr sz="1800"/>
            </a:pPr>
            <a:r>
              <a:t>          "Year": null,</a:t>
            </a:r>
          </a:p>
          <a:p>
            <a:pPr>
              <a:defRPr sz="1800"/>
            </a:pPr>
            <a:r>
              <a:t>          "Name": "Aruba",</a:t>
            </a:r>
          </a:p>
          <a:p>
            <a:pPr>
              <a:defRPr sz="1800"/>
            </a:pPr>
            <a:r>
              <a:t>          "_id": "ABW",</a:t>
            </a:r>
          </a:p>
          <a:p>
            <a:pPr>
              <a:defRPr sz="1800"/>
            </a:pPr>
            <a:r>
              <a:t>          "demographics": {</a:t>
            </a:r>
          </a:p>
          <a:p>
            <a:pPr>
              <a:defRPr sz="1800"/>
            </a:pPr>
            <a:r>
              <a:t>              "LifeExpectancy": 78.4000015258789,</a:t>
            </a:r>
          </a:p>
          <a:p>
            <a:pPr>
              <a:defRPr sz="1800"/>
            </a:pPr>
            <a:r>
              <a:t>              "Population": 103000</a:t>
            </a:r>
          </a:p>
          <a:p>
            <a:pPr>
              <a:defRPr sz="1800"/>
            </a:pPr>
            <a:r>
              <a:t>          },</a:t>
            </a:r>
          </a:p>
          <a:p>
            <a:pPr>
              <a:defRPr sz="1800"/>
            </a:pPr>
            <a:r>
              <a:t>          "geography": {</a:t>
            </a:r>
          </a:p>
          <a:p>
            <a:pPr>
              <a:defRPr sz="1800"/>
            </a:pPr>
            <a:r>
              <a:t>              "Continent": "North America",</a:t>
            </a:r>
          </a:p>
          <a:p>
            <a:pPr>
              <a:defRPr sz="1800"/>
            </a:pPr>
            <a:r>
              <a:t>              "Region": "Caribbean",</a:t>
            </a:r>
          </a:p>
          <a:p>
            <a:pPr>
              <a:defRPr sz="1800"/>
            </a:pPr>
            <a:r>
              <a:t>              "SurfaceArea": 193</a:t>
            </a:r>
          </a:p>
          <a:p>
            <a:pPr>
              <a:defRPr sz="1800"/>
            </a:pPr>
            <a:r>
              <a:t>          },</a:t>
            </a:r>
          </a:p>
          <a:p>
            <a:pPr>
              <a:defRPr sz="1800"/>
            </a:pPr>
            <a:r>
              <a:t>          "government": {</a:t>
            </a:r>
          </a:p>
          <a:p>
            <a:pPr>
              <a:defRPr sz="1800"/>
            </a:pPr>
            <a:r>
              <a:t>              "GovernmentForm": "Nonmetropolitan Territory of The Netherlands",</a:t>
            </a:r>
          </a:p>
          <a:p>
            <a:pPr>
              <a:defRPr sz="1800"/>
            </a:pPr>
            <a:r>
              <a:t>              "HeadOfState": "Beatrix"</a:t>
            </a:r>
          </a:p>
          <a:p>
            <a:pPr>
              <a:defRPr sz="1800"/>
            </a:pPr>
            <a:r>
              <a:t>          }</a:t>
            </a:r>
          </a:p>
          <a:p>
            <a:pPr>
              <a:defRPr sz="1800"/>
            </a:pPr>
            <a:r>
              <a:t>          ...</a:t>
            </a:r>
          </a:p>
          <a:p>
            <a:pPr>
              <a:defRPr sz="1800"/>
            </a:pPr>
            <a:r>
              <a:t>      }</a:t>
            </a:r>
          </a:p>
          <a:p>
            <a:pPr>
              <a:defRPr sz="1800"/>
            </a:pPr>
            <a:r>
              <a:t> ]</a:t>
            </a:r>
          </a:p>
          <a:p>
            <a:pPr>
              <a:defRPr sz="1800"/>
            </a:pPr>
            <a:r>
              <a:t>240 documents in set (0.00 sec)</a:t>
            </a:r>
          </a:p>
          <a:p>
            <a:pPr>
              <a:defRPr sz="1800"/>
            </a:pPr>
            <a:r>
              <a:t>The method produces results that contain operational information in addition to all documents in the collection.</a:t>
            </a:r>
          </a:p>
          <a:p>
            <a:pPr>
              <a:defRPr sz="1800"/>
            </a:pPr>
          </a:p>
          <a:p>
            <a:pPr>
              <a:defRPr sz="1800"/>
            </a:pPr>
            <a:r>
              <a:t>An empty set (no matching documents) returns the following information:</a:t>
            </a:r>
          </a:p>
          <a:p>
            <a:pPr>
              <a:defRPr sz="1800"/>
            </a:pPr>
          </a:p>
          <a:p>
            <a:pPr>
              <a:defRPr sz="1800"/>
            </a:pPr>
            <a:r>
              <a:t>Empty set (0.00 sec) </a:t>
            </a:r>
          </a:p>
          <a:p>
            <a:pPr>
              <a:defRPr sz="1800"/>
            </a:pPr>
            <a:r>
              <a:t>Filter Searches</a:t>
            </a:r>
          </a:p>
          <a:p>
            <a:pPr>
              <a:defRPr sz="1800"/>
            </a:pPr>
            <a:r>
              <a:t>You can include search conditions with the find() method. The syntax for expressions that form a search condition is the same as that of traditional MySQL Chapter 12, Functions and Operators. You must enclose all expressions in quotes. For the sake of brevity, some of the examples do not display output.</a:t>
            </a:r>
          </a:p>
          <a:p>
            <a:pPr>
              <a:defRPr sz="1800"/>
            </a:pPr>
          </a:p>
          <a:p>
            <a:pPr>
              <a:defRPr sz="1800"/>
            </a:pPr>
            <a:r>
              <a:t>A simple search condition could consist of the Name field and a value we know is in a document. The following example returns a single document:</a:t>
            </a:r>
          </a:p>
          <a:p>
            <a:pPr>
              <a:defRPr sz="1800"/>
            </a:pPr>
          </a:p>
          <a:p>
            <a:pPr>
              <a:defRPr sz="1800"/>
            </a:pPr>
            <a:r>
              <a:t>mysql-js&gt; db.countryinfo.find("Name = 'Australia'")</a:t>
            </a:r>
          </a:p>
          <a:p>
            <a:pPr>
              <a:defRPr sz="1800"/>
            </a:pPr>
            <a:r>
              <a:t>[</a:t>
            </a:r>
          </a:p>
          <a:p>
            <a:pPr>
              <a:defRPr sz="1800"/>
            </a:pPr>
            <a:r>
              <a:t>    {</a:t>
            </a:r>
          </a:p>
          <a:p>
            <a:pPr>
              <a:defRPr sz="1800"/>
            </a:pPr>
            <a:r>
              <a:t>        "GNP": 351182,</a:t>
            </a:r>
          </a:p>
          <a:p>
            <a:pPr>
              <a:defRPr sz="1800"/>
            </a:pPr>
            <a:r>
              <a:t>        "Year": 1901,</a:t>
            </a:r>
          </a:p>
          <a:p>
            <a:pPr>
              <a:defRPr sz="1800"/>
            </a:pPr>
            <a:r>
              <a:t>        "Name": "Australia",</a:t>
            </a:r>
          </a:p>
          <a:p>
            <a:pPr>
              <a:defRPr sz="1800"/>
            </a:pPr>
            <a:r>
              <a:t>        "_id": "AUS",</a:t>
            </a:r>
          </a:p>
          <a:p>
            <a:pPr>
              <a:defRPr sz="1800"/>
            </a:pPr>
            <a:r>
              <a:t>        "demographics": {</a:t>
            </a:r>
          </a:p>
          <a:p>
            <a:pPr>
              <a:defRPr sz="1800"/>
            </a:pPr>
            <a:r>
              <a:t>            "LifeExpectancy": 79.80000305175781,</a:t>
            </a:r>
          </a:p>
          <a:p>
            <a:pPr>
              <a:defRPr sz="1800"/>
            </a:pPr>
            <a:r>
              <a:t>            "Population": 18886000</a:t>
            </a:r>
          </a:p>
          <a:p>
            <a:pPr>
              <a:defRPr sz="1800"/>
            </a:pPr>
            <a:r>
              <a:t>        },</a:t>
            </a:r>
          </a:p>
          <a:p>
            <a:pPr>
              <a:defRPr sz="1800"/>
            </a:pPr>
            <a:r>
              <a:t>        "geography": {</a:t>
            </a:r>
          </a:p>
          <a:p>
            <a:pPr>
              <a:defRPr sz="1800"/>
            </a:pPr>
            <a:r>
              <a:t>            "Continent": "Oceania",</a:t>
            </a:r>
          </a:p>
          <a:p>
            <a:pPr>
              <a:defRPr sz="1800"/>
            </a:pPr>
            <a:r>
              <a:t>            "Region": "Australia and New Zealand",</a:t>
            </a:r>
          </a:p>
          <a:p>
            <a:pPr>
              <a:defRPr sz="1800"/>
            </a:pPr>
            <a:r>
              <a:t>            "SurfaceArea": 7741220</a:t>
            </a:r>
          </a:p>
          <a:p>
            <a:pPr>
              <a:defRPr sz="1800"/>
            </a:pPr>
            <a:r>
              <a:t>        },</a:t>
            </a:r>
          </a:p>
          <a:p>
            <a:pPr>
              <a:defRPr sz="1800"/>
            </a:pPr>
            <a:r>
              <a:t>        "government": {</a:t>
            </a:r>
          </a:p>
          <a:p>
            <a:pPr>
              <a:defRPr sz="1800"/>
            </a:pPr>
            <a:r>
              <a:t>            "GovernmentForm": "Constitutional Monarchy, Federation",</a:t>
            </a:r>
          </a:p>
          <a:p>
            <a:pPr>
              <a:defRPr sz="1800"/>
            </a:pPr>
            <a:r>
              <a:t>            "HeadOfState": "Elisabeth II"</a:t>
            </a:r>
          </a:p>
          <a:p>
            <a:pPr>
              <a:defRPr sz="1800"/>
            </a:pPr>
            <a:r>
              <a:t>        }</a:t>
            </a:r>
          </a:p>
          <a:p>
            <a:pPr>
              <a:defRPr sz="1800"/>
            </a:pPr>
            <a:r>
              <a:t>    }</a:t>
            </a:r>
          </a:p>
          <a:p>
            <a:pPr>
              <a:defRPr sz="1800"/>
            </a:pPr>
            <a:r>
              <a:t>]</a:t>
            </a:r>
          </a:p>
          <a:p>
            <a:pPr>
              <a:defRPr sz="1800"/>
            </a:pPr>
            <a:r>
              <a:t>The following example searches for all countries that have a GNP higher than $500 billion. The countryinfo collection measures GNP in units of million.</a:t>
            </a:r>
          </a:p>
          <a:p>
            <a:pPr>
              <a:defRPr sz="1800"/>
            </a:pPr>
          </a:p>
          <a:p>
            <a:pPr>
              <a:defRPr sz="1800"/>
            </a:pPr>
            <a:r>
              <a:t>mysql-js&gt; db.countryinfo.find("GNP &gt; 500000")</a:t>
            </a:r>
          </a:p>
          <a:p>
            <a:pPr>
              <a:defRPr sz="1800"/>
            </a:pPr>
            <a:r>
              <a:t>...[output removed]</a:t>
            </a:r>
          </a:p>
          <a:p>
            <a:pPr>
              <a:defRPr sz="1800"/>
            </a:pPr>
            <a:r>
              <a:t>10 documents in set (0.00 sec)</a:t>
            </a:r>
          </a:p>
          <a:p>
            <a:pPr>
              <a:defRPr sz="1800"/>
            </a:pPr>
            <a:r>
              <a:t>The Population field in the following query is embedded within the demographics object. To access the embedded field, use a period between demographics and Population to identify the relationship. Document and field names are case-sensitive.</a:t>
            </a:r>
          </a:p>
          <a:p>
            <a:pPr>
              <a:defRPr sz="1800"/>
            </a:pPr>
          </a:p>
          <a:p>
            <a:pPr>
              <a:defRPr sz="1800"/>
            </a:pPr>
            <a:r>
              <a:t>mysql-js&gt; db.countryinfo.find("GNP &gt; 500000 and demographics.Population &lt; 100000000")</a:t>
            </a:r>
          </a:p>
          <a:p>
            <a:pPr>
              <a:defRPr sz="1800"/>
            </a:pPr>
            <a:r>
              <a:t>...[output removed]</a:t>
            </a:r>
          </a:p>
          <a:p>
            <a:pPr>
              <a:defRPr sz="1800"/>
            </a:pPr>
            <a:r>
              <a:t>6 documents in set (0.00 sec)</a:t>
            </a:r>
          </a:p>
          <a:p>
            <a:pPr>
              <a:defRPr sz="1800"/>
            </a:pPr>
            <a:r>
              <a:t>Arithmetic operators in the following expression are used to query for countries with a GNP per capita higher than $30000. Search conditions can include arithmetic operators and most MySQL functions.</a:t>
            </a:r>
          </a:p>
          <a:p>
            <a:pPr>
              <a:defRPr sz="1800"/>
            </a:pPr>
          </a:p>
          <a:p>
            <a:pPr>
              <a:defRPr sz="1800"/>
            </a:pPr>
            <a:r>
              <a:t>Note</a:t>
            </a:r>
          </a:p>
          <a:p>
            <a:pPr>
              <a:defRPr sz="1800"/>
            </a:pPr>
            <a:r>
              <a:t>Seven documents in the countryinfo collection have a population value of zero. Therefore warning messages appear at the end of the output.</a:t>
            </a:r>
          </a:p>
          <a:p>
            <a:pPr>
              <a:defRPr sz="1800"/>
            </a:pPr>
          </a:p>
          <a:p>
            <a:pPr>
              <a:defRPr sz="1800"/>
            </a:pPr>
            <a:r>
              <a:t>mysql-js&gt; db.countryinfo.find("GNP*1000000/demographics.Population &gt; 30000")</a:t>
            </a:r>
          </a:p>
          <a:p>
            <a:pPr>
              <a:defRPr sz="1800"/>
            </a:pPr>
            <a:r>
              <a:t>...[output removed]</a:t>
            </a:r>
          </a:p>
          <a:p>
            <a:pPr>
              <a:defRPr sz="1800"/>
            </a:pPr>
            <a:r>
              <a:t>9 documents in set, 7 warnings (0.00 sec)</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Warning (Code 1365): Division by 0</a:t>
            </a:r>
          </a:p>
          <a:p>
            <a:pPr>
              <a:defRPr sz="1800"/>
            </a:pPr>
            <a:r>
              <a:t>You can separate a value from the search condition by using the bind() method. For example, instead of specifying a hard-coded country name as the condition, substitute a named placeholder consisting of a colon followed by a name that begins with a letter, such as country. Then use the bind(placeholder, value) method as follows:</a:t>
            </a:r>
          </a:p>
          <a:p>
            <a:pPr>
              <a:defRPr sz="1800"/>
            </a:pPr>
          </a:p>
          <a:p>
            <a:pPr>
              <a:defRPr sz="1800"/>
            </a:pPr>
            <a:r>
              <a:t>mysql-js&gt; db.countryinfo.find("Name = :country").bind("country", "Italy")</a:t>
            </a:r>
          </a:p>
          <a:p>
            <a:pPr>
              <a:defRPr sz="1800"/>
            </a:pPr>
            <a:r>
              <a:t>[</a:t>
            </a:r>
          </a:p>
          <a:p>
            <a:pPr>
              <a:defRPr sz="1800"/>
            </a:pPr>
            <a:r>
              <a:t>    {</a:t>
            </a:r>
          </a:p>
          <a:p>
            <a:pPr>
              <a:defRPr sz="1800"/>
            </a:pPr>
            <a:r>
              <a:t>        "GNP": 1161755,</a:t>
            </a:r>
          </a:p>
          <a:p>
            <a:pPr>
              <a:defRPr sz="1800"/>
            </a:pPr>
            <a:r>
              <a:t>        "Year": 1861,</a:t>
            </a:r>
          </a:p>
          <a:p>
            <a:pPr>
              <a:defRPr sz="1800"/>
            </a:pPr>
            <a:r>
              <a:t>        "Name": "Italy",</a:t>
            </a:r>
          </a:p>
          <a:p>
            <a:pPr>
              <a:defRPr sz="1800"/>
            </a:pPr>
            <a:r>
              <a:t>        "_id": "ITA",</a:t>
            </a:r>
          </a:p>
          <a:p>
            <a:pPr>
              <a:defRPr sz="1800"/>
            </a:pPr>
            <a:r>
              <a:t>        "demographics": {</a:t>
            </a:r>
          </a:p>
          <a:p>
            <a:pPr>
              <a:defRPr sz="1800"/>
            </a:pPr>
            <a:r>
              <a:t>            "LifeExpectancy": 79,</a:t>
            </a:r>
          </a:p>
          <a:p>
            <a:pPr>
              <a:defRPr sz="1800"/>
            </a:pPr>
            <a:r>
              <a:t>            "Population": 57680000</a:t>
            </a:r>
          </a:p>
          <a:p>
            <a:pPr>
              <a:defRPr sz="1800"/>
            </a:pPr>
            <a:r>
              <a:t>        },</a:t>
            </a:r>
          </a:p>
          <a:p>
            <a:pPr>
              <a:defRPr sz="1800"/>
            </a:pPr>
            <a:r>
              <a:t>        "geography": {</a:t>
            </a:r>
          </a:p>
          <a:p>
            <a:pPr>
              <a:defRPr sz="1800"/>
            </a:pPr>
            <a:r>
              <a:t>            "Continent": "Europe",</a:t>
            </a:r>
          </a:p>
          <a:p>
            <a:pPr>
              <a:defRPr sz="1800"/>
            </a:pPr>
            <a:r>
              <a:t>            "Region": "Southern Europe",</a:t>
            </a:r>
          </a:p>
          <a:p>
            <a:pPr>
              <a:defRPr sz="1800"/>
            </a:pPr>
            <a:r>
              <a:t>            "SurfaceArea": 301316</a:t>
            </a:r>
          </a:p>
          <a:p>
            <a:pPr>
              <a:defRPr sz="1800"/>
            </a:pPr>
            <a:r>
              <a:t>        },</a:t>
            </a:r>
          </a:p>
          <a:p>
            <a:pPr>
              <a:defRPr sz="1800"/>
            </a:pPr>
            <a:r>
              <a:t>        "government": {</a:t>
            </a:r>
          </a:p>
          <a:p>
            <a:pPr>
              <a:defRPr sz="1800"/>
            </a:pPr>
            <a:r>
              <a:t>            "GovernmentForm": "Republic",</a:t>
            </a:r>
          </a:p>
          <a:p>
            <a:pPr>
              <a:defRPr sz="1800"/>
            </a:pPr>
            <a:r>
              <a:t>            "HeadOfState": "Carlo Azeglio Ciampi"</a:t>
            </a:r>
          </a:p>
          <a:p>
            <a:pPr>
              <a:defRPr sz="1800"/>
            </a:pPr>
            <a:r>
              <a:t>        }</a:t>
            </a:r>
          </a:p>
          <a:p>
            <a:pPr>
              <a:defRPr sz="1800"/>
            </a:pPr>
            <a:r>
              <a:t>    }</a:t>
            </a:r>
          </a:p>
          <a:p>
            <a:pPr>
              <a:defRPr sz="1800"/>
            </a:pPr>
            <a:r>
              <a:t>]</a:t>
            </a:r>
          </a:p>
          <a:p>
            <a:pPr>
              <a:defRPr sz="1800"/>
            </a:pPr>
            <a:r>
              <a:t>1 document in set (0.01 sec)</a:t>
            </a:r>
          </a:p>
          <a:p>
            <a:pPr>
              <a:defRPr sz="1800"/>
            </a:pPr>
            <a:r>
              <a:t>Tip</a:t>
            </a:r>
          </a:p>
          <a:p>
            <a:pPr>
              <a:defRPr sz="1800"/>
            </a:pPr>
            <a:r>
              <a:t>Within a program, binding enables you to specify placeholders in your expressions, which are filled in with values before execution and can benefit from automatic escaping, as appropriate.</a:t>
            </a:r>
          </a:p>
          <a:p>
            <a:pPr>
              <a:defRPr sz="1800"/>
            </a:pPr>
          </a:p>
          <a:p>
            <a:pPr>
              <a:defRPr sz="1800"/>
            </a:pPr>
            <a:r>
              <a:t>Always use binding to sanitize input. Avoid introducing values in queries using string concatenation, which can produce invalid input and, in some cases, can cause security issues.</a:t>
            </a:r>
          </a:p>
          <a:p>
            <a:pPr>
              <a:defRPr sz="1800"/>
            </a:pPr>
          </a:p>
          <a:p>
            <a:pPr>
              <a:defRPr sz="1800"/>
            </a:pPr>
            <a:r>
              <a:t>You can use placeholders and the bind() method to create saved searches which you can then call with different values. For example to create a saved search for a country:</a:t>
            </a:r>
          </a:p>
          <a:p>
            <a:pPr>
              <a:defRPr sz="1800"/>
            </a:pPr>
          </a:p>
          <a:p>
            <a:pPr>
              <a:defRPr sz="1800"/>
            </a:pPr>
            <a:r>
              <a:t>mysql-js&gt; var myFind = db.countryinfo.find("Name = :country")</a:t>
            </a:r>
          </a:p>
          <a:p>
            <a:pPr>
              <a:defRPr sz="1800"/>
            </a:pPr>
            <a:r>
              <a:t>mysql-js&gt; myFind.bind('country', 'France')</a:t>
            </a:r>
          </a:p>
          <a:p>
            <a:pPr>
              <a:defRPr sz="1800"/>
            </a:pPr>
            <a:r>
              <a:t>[</a:t>
            </a:r>
          </a:p>
          <a:p>
            <a:pPr>
              <a:defRPr sz="1800"/>
            </a:pPr>
            <a:r>
              <a:t>    {</a:t>
            </a:r>
          </a:p>
          <a:p>
            <a:pPr>
              <a:defRPr sz="1800"/>
            </a:pPr>
            <a:r>
              <a:t>        "GNP": 1424285,</a:t>
            </a:r>
          </a:p>
          <a:p>
            <a:pPr>
              <a:defRPr sz="1800"/>
            </a:pPr>
            <a:r>
              <a:t>        "Year": 843,</a:t>
            </a:r>
          </a:p>
          <a:p>
            <a:pPr>
              <a:defRPr sz="1800"/>
            </a:pPr>
            <a:r>
              <a:t>        "Name": "France",</a:t>
            </a:r>
          </a:p>
          <a:p>
            <a:pPr>
              <a:defRPr sz="1800"/>
            </a:pPr>
            <a:r>
              <a:t>        "_id": "FRA",</a:t>
            </a:r>
          </a:p>
          <a:p>
            <a:pPr>
              <a:defRPr sz="1800"/>
            </a:pPr>
            <a:r>
              <a:t>        "demographics": {</a:t>
            </a:r>
          </a:p>
          <a:p>
            <a:pPr>
              <a:defRPr sz="1800"/>
            </a:pPr>
            <a:r>
              <a:t>            "LifeExpectancy": 78.80000305175781,</a:t>
            </a:r>
          </a:p>
          <a:p>
            <a:pPr>
              <a:defRPr sz="1800"/>
            </a:pPr>
            <a:r>
              <a:t>            "Population": 59225700</a:t>
            </a:r>
          </a:p>
          <a:p>
            <a:pPr>
              <a:defRPr sz="1800"/>
            </a:pPr>
            <a:r>
              <a:t>        },</a:t>
            </a:r>
          </a:p>
          <a:p>
            <a:pPr>
              <a:defRPr sz="1800"/>
            </a:pPr>
            <a:r>
              <a:t>        "geography": {</a:t>
            </a:r>
          </a:p>
          <a:p>
            <a:pPr>
              <a:defRPr sz="1800"/>
            </a:pPr>
            <a:r>
              <a:t>            "Continent": "Europe",</a:t>
            </a:r>
          </a:p>
          <a:p>
            <a:pPr>
              <a:defRPr sz="1800"/>
            </a:pPr>
            <a:r>
              <a:t>            "Region": "Western Europe",</a:t>
            </a:r>
          </a:p>
          <a:p>
            <a:pPr>
              <a:defRPr sz="1800"/>
            </a:pPr>
            <a:r>
              <a:t>            "SurfaceArea": 551500</a:t>
            </a:r>
          </a:p>
          <a:p>
            <a:pPr>
              <a:defRPr sz="1800"/>
            </a:pPr>
            <a:r>
              <a:t>        },</a:t>
            </a:r>
          </a:p>
          <a:p>
            <a:pPr>
              <a:defRPr sz="1800"/>
            </a:pPr>
            <a:r>
              <a:t>        "government": {</a:t>
            </a:r>
          </a:p>
          <a:p>
            <a:pPr>
              <a:defRPr sz="1800"/>
            </a:pPr>
            <a:r>
              <a:t>            "GovernmentForm": "Republic",</a:t>
            </a:r>
          </a:p>
          <a:p>
            <a:pPr>
              <a:defRPr sz="1800"/>
            </a:pPr>
            <a:r>
              <a:t>            "HeadOfState": "Jacques Chirac"</a:t>
            </a:r>
          </a:p>
          <a:p>
            <a:pPr>
              <a:defRPr sz="1800"/>
            </a:pPr>
            <a:r>
              <a:t>        }</a:t>
            </a:r>
          </a:p>
          <a:p>
            <a:pPr>
              <a:defRPr sz="1800"/>
            </a:pPr>
            <a:r>
              <a:t>    }</a:t>
            </a:r>
          </a:p>
          <a:p>
            <a:pPr>
              <a:defRPr sz="1800"/>
            </a:pPr>
            <a:r>
              <a:t>]</a:t>
            </a:r>
          </a:p>
          <a:p>
            <a:pPr>
              <a:defRPr sz="1800"/>
            </a:pPr>
            <a:r>
              <a:t>1 document in set (0.0028 sec)</a:t>
            </a:r>
          </a:p>
          <a:p>
            <a:pPr>
              <a:defRPr sz="1800"/>
            </a:pPr>
          </a:p>
          <a:p>
            <a:pPr>
              <a:defRPr sz="1800"/>
            </a:pPr>
            <a:r>
              <a:t>mysql-js&gt; myFind.bind('country', 'Germany')</a:t>
            </a:r>
          </a:p>
          <a:p>
            <a:pPr>
              <a:defRPr sz="1800"/>
            </a:pPr>
            <a:r>
              <a:t>[</a:t>
            </a:r>
          </a:p>
          <a:p>
            <a:pPr>
              <a:defRPr sz="1800"/>
            </a:pPr>
            <a:r>
              <a:t>    {</a:t>
            </a:r>
          </a:p>
          <a:p>
            <a:pPr>
              <a:defRPr sz="1800"/>
            </a:pPr>
            <a:r>
              <a:t>        "GNP": 2133367, </a:t>
            </a:r>
          </a:p>
          <a:p>
            <a:pPr>
              <a:defRPr sz="1800"/>
            </a:pPr>
            <a:r>
              <a:t>        "Year": 1955, </a:t>
            </a:r>
          </a:p>
          <a:p>
            <a:pPr>
              <a:defRPr sz="1800"/>
            </a:pPr>
            <a:r>
              <a:t>        "Name": "Germany", </a:t>
            </a:r>
          </a:p>
          <a:p>
            <a:pPr>
              <a:defRPr sz="1800"/>
            </a:pPr>
            <a:r>
              <a:t>        "_id": "DEU", </a:t>
            </a:r>
          </a:p>
          <a:p>
            <a:pPr>
              <a:defRPr sz="1800"/>
            </a:pPr>
            <a:r>
              <a:t>        "demographics": {</a:t>
            </a:r>
          </a:p>
          <a:p>
            <a:pPr>
              <a:defRPr sz="1800"/>
            </a:pPr>
            <a:r>
              <a:t>            "LifeExpectancy": 77.4000015258789, </a:t>
            </a:r>
          </a:p>
          <a:p>
            <a:pPr>
              <a:defRPr sz="1800"/>
            </a:pPr>
            <a:r>
              <a:t>            "Population": 82164700</a:t>
            </a:r>
          </a:p>
          <a:p>
            <a:pPr>
              <a:defRPr sz="1800"/>
            </a:pPr>
            <a:r>
              <a:t>        }, </a:t>
            </a:r>
          </a:p>
          <a:p>
            <a:pPr>
              <a:defRPr sz="1800"/>
            </a:pPr>
            <a:r>
              <a:t>        "geography": {</a:t>
            </a:r>
          </a:p>
          <a:p>
            <a:pPr>
              <a:defRPr sz="1800"/>
            </a:pPr>
            <a:r>
              <a:t>            "Continent": "Europe", </a:t>
            </a:r>
          </a:p>
          <a:p>
            <a:pPr>
              <a:defRPr sz="1800"/>
            </a:pPr>
            <a:r>
              <a:t>            "Region": "Western Europe", </a:t>
            </a:r>
          </a:p>
          <a:p>
            <a:pPr>
              <a:defRPr sz="1800"/>
            </a:pPr>
            <a:r>
              <a:t>            "SurfaceArea": 357022</a:t>
            </a:r>
          </a:p>
          <a:p>
            <a:pPr>
              <a:defRPr sz="1800"/>
            </a:pPr>
            <a:r>
              <a:t>        }, </a:t>
            </a:r>
          </a:p>
          <a:p>
            <a:pPr>
              <a:defRPr sz="1800"/>
            </a:pPr>
            <a:r>
              <a:t>        "government": {</a:t>
            </a:r>
          </a:p>
          <a:p>
            <a:pPr>
              <a:defRPr sz="1800"/>
            </a:pPr>
            <a:r>
              <a:t>            "GovernmentForm": "Federal Republic", </a:t>
            </a:r>
          </a:p>
          <a:p>
            <a:pPr>
              <a:defRPr sz="1800"/>
            </a:pPr>
            <a:r>
              <a:t>            "HeadOfState": "Johannes Rau"</a:t>
            </a:r>
          </a:p>
          <a:p>
            <a:pPr>
              <a:defRPr sz="1800"/>
            </a:pPr>
            <a:r>
              <a:t>        }</a:t>
            </a:r>
          </a:p>
          <a:p>
            <a:pPr>
              <a:defRPr sz="1800"/>
            </a:pPr>
            <a:r>
              <a:t>    }</a:t>
            </a:r>
          </a:p>
          <a:p>
            <a:pPr>
              <a:defRPr sz="1800"/>
            </a:pPr>
            <a:r>
              <a:t>]</a:t>
            </a:r>
          </a:p>
          <a:p>
            <a:pPr>
              <a:defRPr sz="1800"/>
            </a:pPr>
            <a:r>
              <a:t>1 document in set (0.0026 sec)</a:t>
            </a:r>
          </a:p>
          <a:p>
            <a:pPr>
              <a:defRPr sz="1800"/>
            </a:pPr>
            <a:r>
              <a:t>Project Results</a:t>
            </a:r>
          </a:p>
          <a:p>
            <a:pPr>
              <a:defRPr sz="1800"/>
            </a:pPr>
            <a:r>
              <a:t>You can return specific fields of a document, instead of returning all the fields. The following example returns the GNP and Name fields of all documents in the countryinfo collection matching the search conditions.</a:t>
            </a:r>
          </a:p>
          <a:p>
            <a:pPr>
              <a:defRPr sz="1800"/>
            </a:pPr>
          </a:p>
          <a:p>
            <a:pPr>
              <a:defRPr sz="1800"/>
            </a:pPr>
            <a:r>
              <a:t>Use the fields() method to pass the list of fields to return.</a:t>
            </a:r>
          </a:p>
          <a:p>
            <a:pPr>
              <a:defRPr sz="1800"/>
            </a:pPr>
          </a:p>
          <a:p>
            <a:pPr>
              <a:defRPr sz="1800"/>
            </a:pPr>
            <a:r>
              <a:t>mysql-js&gt; db.countryinfo.find("GNP &gt; 5000000").fields(["GNP", "Name"])</a:t>
            </a:r>
          </a:p>
          <a:p>
            <a:pPr>
              <a:defRPr sz="1800"/>
            </a:pPr>
            <a:r>
              <a:t>[</a:t>
            </a:r>
          </a:p>
          <a:p>
            <a:pPr>
              <a:defRPr sz="1800"/>
            </a:pPr>
            <a:r>
              <a:t>    {</a:t>
            </a:r>
          </a:p>
          <a:p>
            <a:pPr>
              <a:defRPr sz="1800"/>
            </a:pPr>
            <a:r>
              <a:t>        "GNP": 8510700,</a:t>
            </a:r>
          </a:p>
          <a:p>
            <a:pPr>
              <a:defRPr sz="1800"/>
            </a:pPr>
            <a:r>
              <a:t>        "Name": "United States"</a:t>
            </a:r>
          </a:p>
          <a:p>
            <a:pPr>
              <a:defRPr sz="1800"/>
            </a:pPr>
            <a:r>
              <a:t>    }</a:t>
            </a:r>
          </a:p>
          <a:p>
            <a:pPr>
              <a:defRPr sz="1800"/>
            </a:pPr>
            <a:r>
              <a:t>]</a:t>
            </a:r>
          </a:p>
          <a:p>
            <a:pPr>
              <a:defRPr sz="1800"/>
            </a:pPr>
            <a:r>
              <a:t>1 document in set (0.00 sec)</a:t>
            </a:r>
          </a:p>
          <a:p>
            <a:pPr>
              <a:defRPr sz="1800"/>
            </a:pPr>
            <a:r>
              <a:t>In addition, you can alter the returned documents—adding, renaming, nesting and even computing new field values—with an expression that describes the document to return. For example, alter the names of the fields with the following expression to return only two documents.</a:t>
            </a:r>
          </a:p>
          <a:p>
            <a:pPr>
              <a:defRPr sz="1800"/>
            </a:pPr>
          </a:p>
          <a:p>
            <a:pPr>
              <a:defRPr sz="1800"/>
            </a:pPr>
            <a:r>
              <a:t>mysql-js&gt; db.countryinfo.find().</a:t>
            </a:r>
          </a:p>
          <a:p>
            <a:pPr>
              <a:defRPr sz="1800"/>
            </a:pPr>
            <a:r>
              <a:t>fields(mysqlx.expr('{"Name": upper(Name), "GNPPerCapita": GNP*1000000/demographics.Population}')).</a:t>
            </a:r>
          </a:p>
          <a:p>
            <a:pPr>
              <a:defRPr sz="1800"/>
            </a:pPr>
            <a:r>
              <a:t>limit(2)</a:t>
            </a:r>
          </a:p>
          <a:p>
            <a:pPr>
              <a:defRPr sz="1800"/>
            </a:pPr>
            <a:r>
              <a:t>[</a:t>
            </a:r>
          </a:p>
          <a:p>
            <a:pPr>
              <a:defRPr sz="1800"/>
            </a:pPr>
            <a:r>
              <a:t>    {</a:t>
            </a:r>
          </a:p>
          <a:p>
            <a:pPr>
              <a:defRPr sz="1800"/>
            </a:pPr>
            <a:r>
              <a:t>        "GNPPerCapita": 8038.834951456311,</a:t>
            </a:r>
          </a:p>
          <a:p>
            <a:pPr>
              <a:defRPr sz="1800"/>
            </a:pPr>
            <a:r>
              <a:t>        "Name": "ARUBA"</a:t>
            </a:r>
          </a:p>
          <a:p>
            <a:pPr>
              <a:defRPr sz="1800"/>
            </a:pPr>
            <a:r>
              <a:t>    },</a:t>
            </a:r>
          </a:p>
          <a:p>
            <a:pPr>
              <a:defRPr sz="1800"/>
            </a:pPr>
            <a:r>
              <a:t>    {</a:t>
            </a:r>
          </a:p>
          <a:p>
            <a:pPr>
              <a:defRPr sz="1800"/>
            </a:pPr>
            <a:r>
              <a:t>        "GNPPerCapita": 263.0281690140845,</a:t>
            </a:r>
          </a:p>
          <a:p>
            <a:pPr>
              <a:defRPr sz="1800"/>
            </a:pPr>
            <a:r>
              <a:t>        "Name": "AFGHANISTAN"</a:t>
            </a:r>
          </a:p>
          <a:p>
            <a:pPr>
              <a:defRPr sz="1800"/>
            </a:pPr>
            <a:r>
              <a:t>    }</a:t>
            </a:r>
          </a:p>
          <a:p>
            <a:pPr>
              <a:defRPr sz="1800"/>
            </a:pPr>
            <a:r>
              <a:t>]</a:t>
            </a:r>
          </a:p>
          <a:p>
            <a:pPr>
              <a:defRPr sz="1800"/>
            </a:pPr>
            <a:r>
              <a:t>2 documents in set (0.00 sec)</a:t>
            </a:r>
          </a:p>
          <a:p>
            <a:pPr>
              <a:defRPr sz="1800"/>
            </a:pPr>
            <a:r>
              <a:t>Limit, Sort, and Skip Results</a:t>
            </a:r>
          </a:p>
          <a:p>
            <a:pPr>
              <a:defRPr sz="1800"/>
            </a:pPr>
            <a:r>
              <a:t>You can apply the limit(), sort(), and skip() methods to manage the number and order of documents returned by the find() method.</a:t>
            </a:r>
          </a:p>
          <a:p>
            <a:pPr>
              <a:defRPr sz="1800"/>
            </a:pPr>
          </a:p>
          <a:p>
            <a:pPr>
              <a:defRPr sz="1800"/>
            </a:pPr>
            <a:r>
              <a:t>To specify the number of documents included in a result set, append the limit() method with a value to the find() method. The following query returns the first five documents in the countryinfo collection.</a:t>
            </a:r>
          </a:p>
          <a:p>
            <a:pPr>
              <a:defRPr sz="1800"/>
            </a:pPr>
          </a:p>
          <a:p>
            <a:pPr>
              <a:defRPr sz="1800"/>
            </a:pPr>
            <a:r>
              <a:t>mysql-js&gt; db.countryinfo.find().limit(5)</a:t>
            </a:r>
          </a:p>
          <a:p>
            <a:pPr>
              <a:defRPr sz="1800"/>
            </a:pPr>
            <a:r>
              <a:t>... [output removed]</a:t>
            </a:r>
          </a:p>
          <a:p>
            <a:pPr>
              <a:defRPr sz="1800"/>
            </a:pPr>
            <a:r>
              <a:t>5 documents in set (0.00 sec)</a:t>
            </a:r>
          </a:p>
          <a:p>
            <a:pPr>
              <a:defRPr sz="1800"/>
            </a:pPr>
            <a:r>
              <a:t>To specify an order for the results, append the sort() method to the find() method. Pass to the sort() method a list of one or more fields to sort by and, optionally, the descending (desc) or ascending (asc) attribute as appropriate. Ascending order is the default order type.</a:t>
            </a:r>
          </a:p>
          <a:p>
            <a:pPr>
              <a:defRPr sz="1800"/>
            </a:pPr>
          </a:p>
          <a:p>
            <a:pPr>
              <a:defRPr sz="1800"/>
            </a:pPr>
            <a:r>
              <a:t>For example, the following query sorts all documents by the Year field and then returns the first eight documents in descending order.</a:t>
            </a:r>
          </a:p>
          <a:p>
            <a:pPr>
              <a:defRPr sz="1800"/>
            </a:pPr>
          </a:p>
          <a:p>
            <a:pPr>
              <a:defRPr sz="1800"/>
            </a:pPr>
            <a:r>
              <a:t>mysql-js&gt; db.countryinfo.find().sort(["Year desc"]).limit(8)</a:t>
            </a:r>
          </a:p>
          <a:p>
            <a:pPr>
              <a:defRPr sz="1800"/>
            </a:pPr>
            <a:r>
              <a:t>... [output removed]</a:t>
            </a:r>
          </a:p>
          <a:p>
            <a:pPr>
              <a:defRPr sz="1800"/>
            </a:pPr>
            <a:r>
              <a:t>8 documents in set (0.00 sec)</a:t>
            </a:r>
          </a:p>
          <a:p>
            <a:pPr>
              <a:defRPr sz="1800"/>
            </a:pPr>
            <a:r>
              <a:t>By default, the limit() method starts from the first document in the collection. You can use the skip() method to change the starting document. For example, to ignore the first document and return the next eight documents matching the condition, pass to the skip() method a value of 1.</a:t>
            </a:r>
          </a:p>
          <a:p>
            <a:pPr>
              <a:defRPr sz="1800"/>
            </a:pPr>
          </a:p>
          <a:p>
            <a:pPr>
              <a:defRPr sz="1800"/>
            </a:pPr>
          </a:p>
          <a:p>
            <a:pPr>
              <a:defRPr sz="1800"/>
            </a:pPr>
            <a:r>
              <a:t>mysql-js&gt; db.countryinfo.find().sort(["Year desc"]).limit(8).skip(1)</a:t>
            </a:r>
          </a:p>
          <a:p>
            <a:pPr>
              <a:defRPr sz="1800"/>
            </a:pPr>
            <a:r>
              <a:t>... [output removed]</a:t>
            </a:r>
          </a:p>
          <a:p>
            <a:pPr>
              <a:defRPr sz="1800"/>
            </a:pPr>
            <a:r>
              <a:t>8 documents in set (0.00 sec)</a:t>
            </a:r>
          </a:p>
          <a:p>
            <a:pPr>
              <a:defRPr sz="1800"/>
            </a:pPr>
            <a:r>
              <a:t>Related Information</a:t>
            </a:r>
          </a:p>
          <a:p>
            <a:pPr>
              <a:defRPr sz="1800"/>
            </a:pPr>
            <a:r>
              <a:t>The MySQL Reference Manual provides detailed documentation on functions and operators.</a:t>
            </a:r>
          </a:p>
          <a:p>
            <a:pPr>
              <a:defRPr sz="1800"/>
            </a:pPr>
          </a:p>
          <a:p>
            <a:pPr>
              <a:defRPr sz="1800"/>
            </a:pPr>
            <a:r>
              <a:t>See CollectionFindFunction for the full syntax definition.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Shape 613"/>
          <p:cNvSpPr/>
          <p:nvPr>
            <p:ph type="sldImg"/>
          </p:nvPr>
        </p:nvSpPr>
        <p:spPr>
          <a:prstGeom prst="rect">
            <a:avLst/>
          </a:prstGeom>
        </p:spPr>
        <p:txBody>
          <a:bodyPr/>
          <a:lstStyle/>
          <a:p>
            <a:pPr/>
          </a:p>
        </p:txBody>
      </p:sp>
      <p:sp>
        <p:nvSpPr>
          <p:cNvPr id="614" name="Shape 614"/>
          <p:cNvSpPr/>
          <p:nvPr>
            <p:ph type="body" sz="quarter" idx="1"/>
          </p:nvPr>
        </p:nvSpPr>
        <p:spPr>
          <a:prstGeom prst="rect">
            <a:avLst/>
          </a:prstGeom>
        </p:spPr>
        <p:txBody>
          <a:bodyPr/>
          <a:lstStyle>
            <a:lvl1pPr>
              <a:defRPr sz="1800"/>
            </a:lvl1pPr>
          </a:lstStyle>
          <a:p>
            <a:pPr/>
            <a:r>
              <a:t>Then, you get some sample data for your database, and you realize you don't have as many fields as you need, so you decide to add a few more fields.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1" name="Shape 1251"/>
          <p:cNvSpPr/>
          <p:nvPr>
            <p:ph type="sldImg"/>
          </p:nvPr>
        </p:nvSpPr>
        <p:spPr>
          <a:prstGeom prst="rect">
            <a:avLst/>
          </a:prstGeom>
        </p:spPr>
        <p:txBody>
          <a:bodyPr/>
          <a:lstStyle/>
          <a:p>
            <a:pPr/>
          </a:p>
        </p:txBody>
      </p:sp>
      <p:sp>
        <p:nvSpPr>
          <p:cNvPr id="1252" name="Shape 1252"/>
          <p:cNvSpPr/>
          <p:nvPr>
            <p:ph type="body" sz="quarter" idx="1"/>
          </p:nvPr>
        </p:nvSpPr>
        <p:spPr>
          <a:prstGeom prst="rect">
            <a:avLst/>
          </a:prstGeom>
        </p:spPr>
        <p:txBody>
          <a:bodyPr/>
          <a:lstStyle/>
          <a:p>
            <a:pPr>
              <a:defRPr sz="1800"/>
            </a:pPr>
            <a:r>
              <a:t>Instead of pulling up the entire record, let's just search for the favorite food key. (#9)</a:t>
            </a:r>
          </a:p>
          <a:p>
            <a:pPr>
              <a:defRPr sz="1800"/>
            </a:pPr>
          </a:p>
          <a:p>
            <a:pPr>
              <a:defRPr sz="1800"/>
            </a:pPr>
            <a:r>
              <a:t>And let's search for a record by the favorite food key and the Name_Last key (#10)</a:t>
            </a:r>
          </a:p>
          <a:p>
            <a:pPr>
              <a:defRPr sz="1800"/>
            </a:pPr>
          </a:p>
          <a:p>
            <a:pPr>
              <a:defRPr sz="1800"/>
            </a:pPr>
            <a:r>
              <a:t>Notice how we put the favorite food key first and then the Name_Last key, but Name_Last result appears first in the search results.  This is important because if you pull back this data and put it into an array, you can't always be guaranteed that the first member of that array will match the first criteria of your search fields.</a:t>
            </a:r>
          </a:p>
          <a:p>
            <a:pPr>
              <a:defRPr sz="1800"/>
            </a:pPr>
          </a:p>
          <a:p>
            <a:pPr>
              <a:defRPr sz="1800"/>
            </a:pPr>
            <a:r>
              <a:t>#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9" name="Shape 1259"/>
          <p:cNvSpPr/>
          <p:nvPr>
            <p:ph type="sldImg"/>
          </p:nvPr>
        </p:nvSpPr>
        <p:spPr>
          <a:prstGeom prst="rect">
            <a:avLst/>
          </a:prstGeom>
        </p:spPr>
        <p:txBody>
          <a:bodyPr/>
          <a:lstStyle/>
          <a:p>
            <a:pPr/>
          </a:p>
        </p:txBody>
      </p:sp>
      <p:sp>
        <p:nvSpPr>
          <p:cNvPr id="1260" name="Shape 1260"/>
          <p:cNvSpPr/>
          <p:nvPr>
            <p:ph type="body" sz="quarter" idx="1"/>
          </p:nvPr>
        </p:nvSpPr>
        <p:spPr>
          <a:prstGeom prst="rect">
            <a:avLst/>
          </a:prstGeom>
        </p:spPr>
        <p:txBody>
          <a:bodyPr/>
          <a:lstStyle/>
          <a:p>
            <a:pPr>
              <a:defRPr sz="1800"/>
            </a:pPr>
            <a:r>
              <a:t>Let's add another document to our collection - this is one for Selena's favorite food. (#11)</a:t>
            </a:r>
          </a:p>
          <a:p>
            <a:pPr>
              <a:defRPr sz="1800"/>
            </a:pPr>
            <a:r>
              <a:t>And then let's do a search for a sub-key, let's find out Selena's favorite breakfast. (#12)</a:t>
            </a:r>
          </a:p>
          <a:p>
            <a:pPr>
              <a:defRPr sz="1800"/>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Shape 1273"/>
          <p:cNvSpPr/>
          <p:nvPr>
            <p:ph type="sldImg"/>
          </p:nvPr>
        </p:nvSpPr>
        <p:spPr>
          <a:prstGeom prst="rect">
            <a:avLst/>
          </a:prstGeom>
        </p:spPr>
        <p:txBody>
          <a:bodyPr/>
          <a:lstStyle/>
          <a:p>
            <a:pPr/>
          </a:p>
        </p:txBody>
      </p:sp>
      <p:sp>
        <p:nvSpPr>
          <p:cNvPr id="1274" name="Shape 1274"/>
          <p:cNvSpPr/>
          <p:nvPr>
            <p:ph type="body" sz="quarter" idx="1"/>
          </p:nvPr>
        </p:nvSpPr>
        <p:spPr>
          <a:prstGeom prst="rect">
            <a:avLst/>
          </a:prstGeom>
        </p:spPr>
        <p:txBody>
          <a:bodyPr/>
          <a:lstStyle/>
          <a:p>
            <a:pPr>
              <a:defRPr sz="1800"/>
            </a:pPr>
            <a:r>
              <a:t>Let's change Fox's favorite food key to lunch being "soup in a bread bowl" and dinner to "steak and broccoli". (#13) This is how you modify a list.</a:t>
            </a:r>
          </a:p>
          <a:p>
            <a:pPr>
              <a:defRPr sz="1800"/>
            </a:pPr>
            <a:r>
              <a:t>After we add these two entries, you can look at the original entry on the right, and since we are updating the favorite_food key, we are actually replacing all of the values within that key.  And we lose the value for breakfast.</a:t>
            </a:r>
          </a:p>
          <a:p>
            <a:pPr>
              <a:defRPr sz="1800"/>
            </a:pPr>
          </a:p>
          <a:p>
            <a:pPr>
              <a:defRPr sz="1800"/>
            </a:pPr>
            <a:r>
              <a:t>And again - we are replacing all of the values for the entire list within a key.</a:t>
            </a:r>
          </a:p>
          <a:p>
            <a:pPr>
              <a:defRPr sz="1800"/>
            </a:pPr>
          </a:p>
          <a:p>
            <a:pPr>
              <a:defRPr sz="1800"/>
            </a:pPr>
            <a:r>
              <a:t># --------------------------------------------------------------------------------------------------------------------------------</a:t>
            </a:r>
          </a:p>
          <a:p>
            <a:pPr>
              <a:defRPr sz="1800"/>
            </a:pPr>
          </a:p>
          <a:p>
            <a:pPr>
              <a:defRPr sz="1800"/>
            </a:pPr>
            <a:r>
              <a:t>https://dev.mysql.com/doc/refman/8.0/en/mysql-shell-tutorial-javascript-documents-modify.html</a:t>
            </a:r>
          </a:p>
          <a:p>
            <a:pPr>
              <a:defRPr sz="1800"/>
            </a:pPr>
            <a:r>
              <a:t>You can use the modify() method to update one or more documents in a collection. The X DevAPI provides additional methods for use with the modify() method to:</a:t>
            </a:r>
          </a:p>
          <a:p>
            <a:pPr>
              <a:defRPr b="1" sz="1800"/>
            </a:pPr>
            <a:r>
              <a:t>Because we modified a nested object - an object with more than one value - we replace the entire nested object</a:t>
            </a:r>
          </a:p>
          <a:p>
            <a:pPr>
              <a:defRPr sz="1800"/>
            </a:pPr>
            <a:r>
              <a:t>Set and unset fields within documents.</a:t>
            </a:r>
          </a:p>
          <a:p>
            <a:pPr>
              <a:defRPr sz="1800"/>
            </a:pPr>
          </a:p>
          <a:p>
            <a:pPr>
              <a:defRPr sz="1800"/>
            </a:pPr>
            <a:r>
              <a:t>Append, insert, and delete arrays.</a:t>
            </a:r>
          </a:p>
          <a:p>
            <a:pPr>
              <a:defRPr sz="1800"/>
            </a:pPr>
          </a:p>
          <a:p>
            <a:pPr>
              <a:defRPr sz="1800"/>
            </a:pPr>
            <a:r>
              <a:t>Bind, limit, and sort the documents to be modified.</a:t>
            </a:r>
          </a:p>
          <a:p>
            <a:pPr>
              <a:defRPr sz="1800"/>
            </a:pPr>
          </a:p>
          <a:p>
            <a:pPr>
              <a:defRPr sz="1800"/>
            </a:pPr>
            <a:r>
              <a:t>Set and Unset Fields</a:t>
            </a:r>
          </a:p>
          <a:p>
            <a:pPr>
              <a:defRPr sz="1800"/>
            </a:pPr>
            <a:r>
              <a:t>The modify() method works by filtering a collection to include only the documents to be modified and then applying the operations that you specify to those documents.</a:t>
            </a:r>
          </a:p>
          <a:p>
            <a:pPr>
              <a:defRPr sz="1800"/>
            </a:pPr>
          </a:p>
          <a:p>
            <a:pPr>
              <a:defRPr sz="1800"/>
            </a:pPr>
            <a:r>
              <a:t>In the following example, the modify() method uses the search condition to identify the document to change and then the set() method replaces two values within the nested demographics object.</a:t>
            </a:r>
          </a:p>
          <a:p>
            <a:pPr>
              <a:defRPr sz="1800"/>
            </a:pPr>
          </a:p>
          <a:p>
            <a:pPr>
              <a:defRPr sz="1800"/>
            </a:pPr>
            <a:r>
              <a:t>mysql-js&gt; db.countryinfo.modify("_id = 'SEA'").\</a:t>
            </a:r>
          </a:p>
          <a:p>
            <a:pPr>
              <a:defRPr sz="1800"/>
            </a:pPr>
            <a:r>
              <a:t>set("demographics", {LifeExpectancy: 78, Population: 28})</a:t>
            </a:r>
          </a:p>
          <a:p>
            <a:pPr>
              <a:defRPr sz="1800"/>
            </a:pPr>
            <a:r>
              <a:t>Query OK, 1 item affected (0.04 sec)</a:t>
            </a:r>
          </a:p>
          <a:p>
            <a:pPr>
              <a:defRPr sz="1800"/>
            </a:pPr>
            <a:r>
              <a:t>After you modify a document, use the find() method to verify the change.</a:t>
            </a:r>
          </a:p>
          <a:p>
            <a:pPr>
              <a:defRPr sz="1800"/>
            </a:pPr>
          </a:p>
          <a:p>
            <a:pPr>
              <a:defRPr sz="1800"/>
            </a:pPr>
            <a:r>
              <a:t>To remove content from a document, use the modify() and unset() methods. For example, the following query removes the GNP from a document that matches the search condition.</a:t>
            </a:r>
          </a:p>
          <a:p>
            <a:pPr>
              <a:defRPr sz="1800"/>
            </a:pPr>
          </a:p>
          <a:p>
            <a:pPr>
              <a:defRPr sz="1800"/>
            </a:pPr>
            <a:r>
              <a:t>mysql-js&gt; db.countryinfo.modify("Name = 'Sealand'").unset("GNP")</a:t>
            </a:r>
          </a:p>
          <a:p>
            <a:pPr>
              <a:defRPr sz="1800"/>
            </a:pPr>
            <a:r>
              <a:t>Query OK, 1 item affected (0.01 sec)</a:t>
            </a:r>
          </a:p>
          <a:p>
            <a:pPr>
              <a:defRPr sz="1800"/>
            </a:pPr>
            <a:r>
              <a:t>Use the find() method to verify the change.</a:t>
            </a:r>
          </a:p>
          <a:p>
            <a:pPr>
              <a:defRPr sz="1800"/>
            </a:pPr>
          </a:p>
          <a:p>
            <a:pPr>
              <a:defRPr sz="1800"/>
            </a:pPr>
            <a:r>
              <a:t>mysql-js&gt; db.countryinfo.find("Name = 'Sealand'")</a:t>
            </a:r>
          </a:p>
          <a:p>
            <a:pPr>
              <a:defRPr sz="1800"/>
            </a:pPr>
            <a:r>
              <a:t>[</a:t>
            </a:r>
          </a:p>
          <a:p>
            <a:pPr>
              <a:defRPr sz="1800"/>
            </a:pPr>
            <a:r>
              <a:t>    {</a:t>
            </a:r>
          </a:p>
          <a:p>
            <a:pPr>
              <a:defRPr sz="1800"/>
            </a:pPr>
            <a:r>
              <a:t>        "Year": 1967,</a:t>
            </a:r>
          </a:p>
          <a:p>
            <a:pPr>
              <a:defRPr sz="1800"/>
            </a:pPr>
            <a:r>
              <a:t>        "Name": "Sealand",</a:t>
            </a:r>
          </a:p>
          <a:p>
            <a:pPr>
              <a:defRPr sz="1800"/>
            </a:pPr>
            <a:r>
              <a:t>        "_id": "SEA",</a:t>
            </a:r>
          </a:p>
          <a:p>
            <a:pPr>
              <a:defRPr sz="1800"/>
            </a:pPr>
            <a:r>
              <a:t>        "demographics": {</a:t>
            </a:r>
          </a:p>
          <a:p>
            <a:pPr>
              <a:defRPr sz="1800"/>
            </a:pPr>
            <a:r>
              <a:t>            "LifeExpectancy": 78,</a:t>
            </a:r>
          </a:p>
          <a:p>
            <a:pPr>
              <a:defRPr sz="1800"/>
            </a:pPr>
            <a:r>
              <a:t>            "Population": 28</a:t>
            </a:r>
          </a:p>
          <a:p>
            <a:pPr>
              <a:defRPr sz="1800"/>
            </a:pPr>
            <a:r>
              <a:t>        },</a:t>
            </a:r>
          </a:p>
          <a:p>
            <a:pPr>
              <a:defRPr sz="1800"/>
            </a:pPr>
            <a:r>
              <a:t>        "geography": {</a:t>
            </a:r>
          </a:p>
          <a:p>
            <a:pPr>
              <a:defRPr sz="1800"/>
            </a:pPr>
            <a:r>
              <a:t>            "Continent": "Europe",</a:t>
            </a:r>
          </a:p>
          <a:p>
            <a:pPr>
              <a:defRPr sz="1800"/>
            </a:pPr>
            <a:r>
              <a:t>            "Region": "British Islands",</a:t>
            </a:r>
          </a:p>
          <a:p>
            <a:pPr>
              <a:defRPr sz="1800"/>
            </a:pPr>
            <a:r>
              <a:t>            "SurfaceArea": 193</a:t>
            </a:r>
          </a:p>
          <a:p>
            <a:pPr>
              <a:defRPr sz="1800"/>
            </a:pPr>
            <a:r>
              <a:t>        },</a:t>
            </a:r>
          </a:p>
          <a:p>
            <a:pPr>
              <a:defRPr sz="1800"/>
            </a:pPr>
            <a:r>
              <a:t>        "government": {</a:t>
            </a:r>
          </a:p>
          <a:p>
            <a:pPr>
              <a:defRPr sz="1800"/>
            </a:pPr>
            <a:r>
              <a:t>            "GovernmentForm": "Monarchy",</a:t>
            </a:r>
          </a:p>
          <a:p>
            <a:pPr>
              <a:defRPr sz="1800"/>
            </a:pPr>
            <a:r>
              <a:t>            "HeadOfState": "Michael Bates"</a:t>
            </a:r>
          </a:p>
          <a:p>
            <a:pPr>
              <a:defRPr sz="1800"/>
            </a:pPr>
            <a:r>
              <a:t>        }</a:t>
            </a:r>
          </a:p>
          <a:p>
            <a:pPr>
              <a:defRPr sz="1800"/>
            </a:pPr>
            <a:r>
              <a:t>    }</a:t>
            </a:r>
          </a:p>
          <a:p>
            <a:pPr>
              <a:defRPr sz="1800"/>
            </a:pPr>
            <a:r>
              <a:t>]</a:t>
            </a:r>
          </a:p>
          <a:p>
            <a:pPr>
              <a:defRPr sz="1800"/>
            </a:pPr>
            <a:r>
              <a:t>1 document in set (0.00 sec)</a:t>
            </a:r>
          </a:p>
          <a:p>
            <a:pPr>
              <a:defRPr sz="1800"/>
            </a:pPr>
            <a:r>
              <a:t>Append, Insert, and Delete Arrays</a:t>
            </a:r>
          </a:p>
          <a:p>
            <a:pPr>
              <a:defRPr sz="1800"/>
            </a:pPr>
            <a:r>
              <a:t>To append an element to an array field, or insert, or delete elements in an array, use the arrayAppend(), arrayInsert(), or arrayDelete() methods. The following examples modify the countryinfo collection to enable tracking of international airports.</a:t>
            </a:r>
          </a:p>
          <a:p>
            <a:pPr>
              <a:defRPr sz="1800"/>
            </a:pPr>
          </a:p>
          <a:p>
            <a:pPr>
              <a:defRPr sz="1800"/>
            </a:pPr>
            <a:r>
              <a:t>The first example uses the modify() and set() methods to create a new Airports field in all documents.</a:t>
            </a:r>
          </a:p>
          <a:p>
            <a:pPr>
              <a:defRPr sz="1800"/>
            </a:pPr>
          </a:p>
          <a:p>
            <a:pPr>
              <a:defRPr sz="1800"/>
            </a:pPr>
            <a:r>
              <a:t>Caution</a:t>
            </a:r>
          </a:p>
          <a:p>
            <a:pPr>
              <a:defRPr sz="1800"/>
            </a:pPr>
            <a:r>
              <a:t>Use care when you modify documents without specifying a search condition. This action will modify all documents in the collection.</a:t>
            </a:r>
          </a:p>
          <a:p>
            <a:pPr>
              <a:defRPr sz="1800"/>
            </a:pPr>
          </a:p>
          <a:p>
            <a:pPr>
              <a:defRPr sz="1800"/>
            </a:pPr>
            <a:r>
              <a:t>mysql-js&gt; db.countryinfo.modify("true").set("Airports", [])</a:t>
            </a:r>
          </a:p>
          <a:p>
            <a:pPr>
              <a:defRPr sz="1800"/>
            </a:pPr>
            <a:r>
              <a:t>Query OK, 240 items affected (0.07 sec)</a:t>
            </a:r>
          </a:p>
          <a:p>
            <a:pPr>
              <a:defRPr sz="1800"/>
            </a:pPr>
            <a:r>
              <a:t>With the Airports field added, the next example uses the arrayAppend() method to add a new airport to one of the documents. $.Airports in the following example represents the Airports field of the current document.</a:t>
            </a:r>
          </a:p>
          <a:p>
            <a:pPr>
              <a:defRPr sz="1800"/>
            </a:pPr>
          </a:p>
          <a:p>
            <a:pPr>
              <a:defRPr sz="1800"/>
            </a:pPr>
            <a:r>
              <a:t>mysql-js&gt; db.countryinfo.modify("Name = 'France'").arrayAppend("$.Airports", "ORY")</a:t>
            </a:r>
          </a:p>
          <a:p>
            <a:pPr>
              <a:defRPr sz="1800"/>
            </a:pPr>
            <a:r>
              <a:t>Query OK, 1 item affected (0.02 sec)</a:t>
            </a:r>
          </a:p>
          <a:p>
            <a:pPr>
              <a:defRPr sz="1800"/>
            </a:pPr>
            <a:r>
              <a:t>Use db.countryinfo.find("Name = 'France'") to see the change.</a:t>
            </a:r>
          </a:p>
          <a:p>
            <a:pPr>
              <a:defRPr sz="1800"/>
            </a:pPr>
          </a:p>
          <a:p>
            <a:pPr>
              <a:defRPr sz="1800"/>
            </a:pPr>
            <a:r>
              <a:t>To insert an element at a different position in the array, use the arrayInsert() method to specify which index to insert in the path expression. In this case, the index is 0, or the first element in the array.</a:t>
            </a:r>
          </a:p>
          <a:p>
            <a:pPr>
              <a:defRPr sz="1800"/>
            </a:pPr>
          </a:p>
          <a:p>
            <a:pPr>
              <a:defRPr sz="1800"/>
            </a:pPr>
            <a:r>
              <a:t>mysql-js&gt; db.countryinfo.modify("Name = 'France'").arrayInsert("$.Airports[0]", "CDG")</a:t>
            </a:r>
          </a:p>
          <a:p>
            <a:pPr>
              <a:defRPr sz="1800"/>
            </a:pPr>
            <a:r>
              <a:t>Query OK, 1 item affected (0.04 sec)</a:t>
            </a:r>
          </a:p>
          <a:p>
            <a:pPr>
              <a:defRPr sz="1800"/>
            </a:pPr>
            <a:r>
              <a:t>To delete an element from the array, you must pass to the arrayDelete() method the index of the element to be deleted.</a:t>
            </a:r>
          </a:p>
          <a:p>
            <a:pPr>
              <a:defRPr sz="1800"/>
            </a:pPr>
          </a:p>
          <a:p>
            <a:pPr>
              <a:defRPr sz="1800"/>
            </a:pPr>
            <a:r>
              <a:t>mysql-js&gt; db.countryinfo.modify("Name = 'France'").arrayDelete("$.Airports[1]")</a:t>
            </a:r>
          </a:p>
          <a:p>
            <a:pPr>
              <a:defRPr sz="1800"/>
            </a:pPr>
            <a:r>
              <a:t>Query OK, 1 item affected (0.03 sec)</a:t>
            </a:r>
          </a:p>
          <a:p>
            <a:pPr>
              <a:defRPr sz="1800"/>
            </a:pPr>
            <a:r>
              <a:t>Related Information</a:t>
            </a:r>
          </a:p>
          <a:p>
            <a:pPr>
              <a:defRPr sz="1800"/>
            </a:pPr>
            <a:r>
              <a:t>The MySQL Reference Manual provides instructions to help you search for and modify JSON values.</a:t>
            </a:r>
          </a:p>
          <a:p>
            <a:pPr>
              <a:defRPr sz="1800"/>
            </a:pPr>
          </a:p>
          <a:p>
            <a:pPr>
              <a:defRPr sz="1800"/>
            </a:pPr>
            <a:r>
              <a:t>See CollectionModifyFunction for the full syntax definition.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Shape 1281"/>
          <p:cNvSpPr/>
          <p:nvPr>
            <p:ph type="sldImg"/>
          </p:nvPr>
        </p:nvSpPr>
        <p:spPr>
          <a:prstGeom prst="rect">
            <a:avLst/>
          </a:prstGeom>
        </p:spPr>
        <p:txBody>
          <a:bodyPr/>
          <a:lstStyle/>
          <a:p>
            <a:pPr/>
          </a:p>
        </p:txBody>
      </p:sp>
      <p:sp>
        <p:nvSpPr>
          <p:cNvPr id="1282" name="Shape 1282"/>
          <p:cNvSpPr/>
          <p:nvPr>
            <p:ph type="body" sz="quarter" idx="1"/>
          </p:nvPr>
        </p:nvSpPr>
        <p:spPr>
          <a:prstGeom prst="rect">
            <a:avLst/>
          </a:prstGeom>
        </p:spPr>
        <p:txBody>
          <a:bodyPr/>
          <a:lstStyle/>
          <a:p>
            <a:pPr>
              <a:defRPr sz="1800"/>
            </a:pPr>
            <a:r>
              <a:t>To change just one sub-key in a list, we can do that with the set command.  First, let's pull up Selena's favorite foods. (#15)</a:t>
            </a:r>
          </a:p>
          <a:p>
            <a:pPr>
              <a:defRPr sz="1800"/>
            </a:pPr>
          </a:p>
          <a:p>
            <a:pPr>
              <a:defRPr sz="1800"/>
            </a:pPr>
            <a:r>
              <a:t>Then, let's replace her favorite dinner and change it to "Salmon nigiri sushi". (#16)</a:t>
            </a:r>
          </a:p>
          <a:p>
            <a:pPr>
              <a:defRPr sz="1800"/>
            </a:pPr>
          </a:p>
          <a:p>
            <a:pPr>
              <a:defRPr sz="1800"/>
            </a:pPr>
            <a:r>
              <a:t>And we can see the change by doing a find command on her first name. (#17)</a:t>
            </a:r>
          </a:p>
          <a:p>
            <a:pPr>
              <a:defRPr sz="1800"/>
            </a:pPr>
          </a:p>
          <a:p>
            <a:pPr>
              <a:defRPr sz="1800"/>
            </a:pPr>
            <a:r>
              <a:t>#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Shape 1293"/>
          <p:cNvSpPr/>
          <p:nvPr>
            <p:ph type="sldImg"/>
          </p:nvPr>
        </p:nvSpPr>
        <p:spPr>
          <a:prstGeom prst="rect">
            <a:avLst/>
          </a:prstGeom>
        </p:spPr>
        <p:txBody>
          <a:bodyPr/>
          <a:lstStyle/>
          <a:p>
            <a:pPr/>
          </a:p>
        </p:txBody>
      </p:sp>
      <p:sp>
        <p:nvSpPr>
          <p:cNvPr id="1294" name="Shape 1294"/>
          <p:cNvSpPr/>
          <p:nvPr>
            <p:ph type="body" sz="quarter" idx="1"/>
          </p:nvPr>
        </p:nvSpPr>
        <p:spPr>
          <a:prstGeom prst="rect">
            <a:avLst/>
          </a:prstGeom>
        </p:spPr>
        <p:txBody>
          <a:bodyPr/>
          <a:lstStyle/>
          <a:p>
            <a:pPr>
              <a:defRPr sz="1800"/>
            </a:pPr>
            <a:r>
              <a:t>Now let's add another key and value to Selena's document.  First we need to set the collection variable (#18), and then we can use the modify and "patch" her document with her middle name. (#19)</a:t>
            </a:r>
          </a:p>
          <a:p>
            <a:pPr>
              <a:defRPr sz="1800"/>
            </a:pPr>
            <a:r>
              <a:t>And we can now see the change made to the original document - her middle name has been added. (#20)</a:t>
            </a:r>
          </a:p>
          <a:p>
            <a:pPr>
              <a:defRPr sz="1800"/>
            </a:pPr>
          </a:p>
          <a:p>
            <a:pPr>
              <a:defRPr sz="1800"/>
            </a:pPr>
            <a:r>
              <a:t>#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Shape 1299"/>
          <p:cNvSpPr/>
          <p:nvPr>
            <p:ph type="sldImg"/>
          </p:nvPr>
        </p:nvSpPr>
        <p:spPr>
          <a:prstGeom prst="rect">
            <a:avLst/>
          </a:prstGeom>
        </p:spPr>
        <p:txBody>
          <a:bodyPr/>
          <a:lstStyle/>
          <a:p>
            <a:pPr/>
          </a:p>
        </p:txBody>
      </p:sp>
      <p:sp>
        <p:nvSpPr>
          <p:cNvPr id="1300" name="Shape 1300"/>
          <p:cNvSpPr/>
          <p:nvPr>
            <p:ph type="body" sz="quarter" idx="1"/>
          </p:nvPr>
        </p:nvSpPr>
        <p:spPr>
          <a:prstGeom prst="rect">
            <a:avLst/>
          </a:prstGeom>
        </p:spPr>
        <p:txBody>
          <a:bodyPr/>
          <a:lstStyle>
            <a:lvl1pPr>
              <a:defRPr sz="1800"/>
            </a:lvl1pPr>
          </a:lstStyle>
          <a:p>
            <a:pPr/>
            <a:r>
              <a: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6" name="Shape 1306"/>
          <p:cNvSpPr/>
          <p:nvPr>
            <p:ph type="sldImg"/>
          </p:nvPr>
        </p:nvSpPr>
        <p:spPr>
          <a:prstGeom prst="rect">
            <a:avLst/>
          </a:prstGeom>
        </p:spPr>
        <p:txBody>
          <a:bodyPr/>
          <a:lstStyle/>
          <a:p>
            <a:pPr/>
          </a:p>
        </p:txBody>
      </p:sp>
      <p:sp>
        <p:nvSpPr>
          <p:cNvPr id="1307" name="Shape 1307"/>
          <p:cNvSpPr/>
          <p:nvPr>
            <p:ph type="body" sz="quarter" idx="1"/>
          </p:nvPr>
        </p:nvSpPr>
        <p:spPr>
          <a:prstGeom prst="rect">
            <a:avLst/>
          </a:prstGeom>
        </p:spPr>
        <p:txBody>
          <a:bodyPr/>
          <a:lstStyle/>
          <a:p>
            <a:pPr>
              <a:defRPr b="1" sz="1800">
                <a:solidFill>
                  <a:schemeClr val="accent1">
                    <a:lumOff val="-8784"/>
                  </a:schemeClr>
                </a:solidFill>
              </a:defRPr>
            </a:pPr>
            <a:r>
              <a:t>Note: Optional</a:t>
            </a:r>
          </a:p>
          <a:p>
            <a:pPr>
              <a:defRPr sz="1800"/>
            </a:pPr>
          </a:p>
          <a:p>
            <a:pPr>
              <a:defRPr sz="1800"/>
            </a:pPr>
            <a:r>
              <a:t>Since the MySQL Document Store utilizes the MySQL database server and since the documents are stored in InnoDB, you can also use MySQL SQL JSON functions as well to manipulate the data stored in either a JSON document or in a JSON data type.  Here is a list of the JSON functions available, and while these functions were introduced in 5.7, not all of these will be in 5.7 - but they are all in version 8.0</a:t>
            </a:r>
          </a:p>
          <a:p>
            <a:pPr>
              <a:defRPr sz="1800"/>
            </a:pPr>
          </a:p>
          <a:p>
            <a:pPr>
              <a:defRPr sz="1800"/>
            </a:pPr>
            <a:r>
              <a:t># --------------------------------------------------------------------------------------------------------------------------------</a:t>
            </a:r>
          </a:p>
          <a:p>
            <a:pPr>
              <a:defRPr sz="1800"/>
            </a:pPr>
          </a:p>
          <a:p>
            <a:pPr>
              <a:defRPr sz="1800"/>
            </a:pPr>
            <a:r>
              <a:rPr u="sng">
                <a:solidFill>
                  <a:schemeClr val="accent5"/>
                </a:solidFill>
                <a:uFill>
                  <a:solidFill>
                    <a:schemeClr val="accent5"/>
                  </a:solidFill>
                </a:uFill>
                <a:hlinkClick r:id="rId3" invalidUrl="" action="" tgtFrame="" tooltip="" history="1" highlightClick="0" endSnd="0"/>
              </a:rPr>
              <a:t>https://dev.mysql.com/doc/refman/8.0/en/json-function-reference.html</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Shape 1312"/>
          <p:cNvSpPr/>
          <p:nvPr>
            <p:ph type="sldImg"/>
          </p:nvPr>
        </p:nvSpPr>
        <p:spPr>
          <a:prstGeom prst="rect">
            <a:avLst/>
          </a:prstGeom>
        </p:spPr>
        <p:txBody>
          <a:bodyPr/>
          <a:lstStyle/>
          <a:p>
            <a:pPr/>
          </a:p>
        </p:txBody>
      </p:sp>
      <p:sp>
        <p:nvSpPr>
          <p:cNvPr id="1313" name="Shape 1313"/>
          <p:cNvSpPr/>
          <p:nvPr>
            <p:ph type="body" sz="quarter" idx="1"/>
          </p:nvPr>
        </p:nvSpPr>
        <p:spPr>
          <a:prstGeom prst="rect">
            <a:avLst/>
          </a:prstGeom>
        </p:spPr>
        <p:txBody>
          <a:bodyPr/>
          <a:lstStyle/>
          <a:p>
            <a:pPr>
              <a:defRPr sz="1800"/>
            </a:pPr>
            <a:r>
              <a:t>Because the MySQL Document Store stores the data in the InnoDB storage engine, all of the NoSQL transactions are written to the MySQL Binary Log.  This means that you can use MySQL features like replication, group replication, or if you need to restore a backup and play back the binlog files for a point-in-time recovery, you can do that as well.</a:t>
            </a:r>
          </a:p>
          <a:p>
            <a:pPr>
              <a:defRPr sz="1800"/>
            </a:pPr>
          </a:p>
          <a:p>
            <a:pPr>
              <a:defRPr sz="1800"/>
            </a:pPr>
            <a:r>
              <a:t>The top line in gold text shows you the NoSQL command you just used to add the middle name for Selena, and the bottom part shows you the corresponding MySQL binlog entry.  You can see that the NoSQL command is translated to SQL and it utilizes the JSON functions from the previous slide.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9" name="Shape 1319"/>
          <p:cNvSpPr/>
          <p:nvPr>
            <p:ph type="sldImg"/>
          </p:nvPr>
        </p:nvSpPr>
        <p:spPr>
          <a:prstGeom prst="rect">
            <a:avLst/>
          </a:prstGeom>
        </p:spPr>
        <p:txBody>
          <a:bodyPr/>
          <a:lstStyle/>
          <a:p>
            <a:pPr/>
          </a:p>
        </p:txBody>
      </p:sp>
      <p:sp>
        <p:nvSpPr>
          <p:cNvPr id="1320" name="Shape 1320"/>
          <p:cNvSpPr/>
          <p:nvPr>
            <p:ph type="body" sz="quarter" idx="1"/>
          </p:nvPr>
        </p:nvSpPr>
        <p:spPr>
          <a:prstGeom prst="rect">
            <a:avLst/>
          </a:prstGeom>
        </p:spPr>
        <p:txBody>
          <a:bodyPr/>
          <a:lstStyle/>
          <a:p>
            <a:pPr>
              <a:defRPr b="1" sz="1800">
                <a:solidFill>
                  <a:schemeClr val="accent1">
                    <a:lumOff val="-8784"/>
                  </a:schemeClr>
                </a:solidFill>
              </a:defRPr>
            </a:pPr>
            <a:r>
              <a:t>Note: Optional</a:t>
            </a:r>
          </a:p>
          <a:p>
            <a:pPr>
              <a:defRPr b="1" sz="1800">
                <a:solidFill>
                  <a:schemeClr val="accent1">
                    <a:lumOff val="-8784"/>
                  </a:schemeClr>
                </a:solidFill>
              </a:defRPr>
            </a:pPr>
          </a:p>
          <a:p>
            <a:pPr>
              <a:defRPr sz="1800"/>
            </a:pPr>
            <a:r>
              <a:t>I am not going to go over all of the JSON functions - but one of the JSON functions that I like allows you to map JSON fields to SQL columns to make a JSON document appear like a table.</a:t>
            </a:r>
          </a:p>
          <a:p>
            <a:pPr>
              <a:defRPr sz="1800"/>
            </a:pPr>
          </a:p>
          <a:p>
            <a:pPr>
              <a:defRPr sz="1800"/>
            </a:pPr>
            <a:r>
              <a:t>And again, these are SQL functions, so you can use these when you are using the regular MySQL client or even in Workbench.</a:t>
            </a:r>
          </a:p>
          <a:p>
            <a:pPr>
              <a:defRPr sz="1800"/>
            </a:pPr>
          </a:p>
          <a:p>
            <a:pPr>
              <a:defRPr sz="1800"/>
            </a:pPr>
            <a:r>
              <a:t>#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6" name="Shape 1326"/>
          <p:cNvSpPr/>
          <p:nvPr>
            <p:ph type="sldImg"/>
          </p:nvPr>
        </p:nvSpPr>
        <p:spPr>
          <a:prstGeom prst="rect">
            <a:avLst/>
          </a:prstGeom>
        </p:spPr>
        <p:txBody>
          <a:bodyPr/>
          <a:lstStyle/>
          <a:p>
            <a:pPr/>
          </a:p>
        </p:txBody>
      </p:sp>
      <p:sp>
        <p:nvSpPr>
          <p:cNvPr id="1327" name="Shape 1327"/>
          <p:cNvSpPr/>
          <p:nvPr>
            <p:ph type="body" sz="quarter" idx="1"/>
          </p:nvPr>
        </p:nvSpPr>
        <p:spPr>
          <a:prstGeom prst="rect">
            <a:avLst/>
          </a:prstGeom>
        </p:spPr>
        <p:txBody>
          <a:bodyPr/>
          <a:lstStyle/>
          <a:p>
            <a:pPr>
              <a:defRPr b="1" sz="1800">
                <a:solidFill>
                  <a:schemeClr val="accent1">
                    <a:lumOff val="-8784"/>
                  </a:schemeClr>
                </a:solidFill>
              </a:defRPr>
            </a:pPr>
            <a:r>
              <a:t>Note: Optional</a:t>
            </a:r>
          </a:p>
          <a:p>
            <a:pPr>
              <a:defRPr b="1" sz="1800">
                <a:solidFill>
                  <a:schemeClr val="accent1">
                    <a:lumOff val="-8784"/>
                  </a:schemeClr>
                </a:solidFill>
              </a:defRPr>
            </a:pPr>
          </a:p>
          <a:p>
            <a:pPr>
              <a:defRPr sz="1800"/>
            </a:pPr>
            <a:r>
              <a:t>Also, since you are using MySQL, you can use features like common table expressions along with the JSON functions.  And here is an example of using CTE.</a:t>
            </a:r>
          </a:p>
          <a:p>
            <a:pPr>
              <a:defRPr sz="1800"/>
            </a:pPr>
          </a:p>
          <a:p>
            <a:pPr>
              <a:defRPr sz="1800"/>
            </a:pPr>
            <a:r>
              <a:t># --------------------------------------------------------------------------------------------------------------------------------</a:t>
            </a:r>
          </a:p>
          <a:p>
            <a:pPr>
              <a:defRPr sz="1800"/>
            </a:pPr>
          </a:p>
          <a:p>
            <a:pPr>
              <a:defRPr sz="1800"/>
            </a:pPr>
            <a:r>
              <a:t>A common table expression (CTE) is a named temporary result set that exists within the scope of a single statement and that can be referred to later within that statement, possibly multiple times.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Shape 621"/>
          <p:cNvSpPr/>
          <p:nvPr>
            <p:ph type="sldImg"/>
          </p:nvPr>
        </p:nvSpPr>
        <p:spPr>
          <a:prstGeom prst="rect">
            <a:avLst/>
          </a:prstGeom>
        </p:spPr>
        <p:txBody>
          <a:bodyPr/>
          <a:lstStyle/>
          <a:p>
            <a:pPr/>
          </a:p>
        </p:txBody>
      </p:sp>
      <p:sp>
        <p:nvSpPr>
          <p:cNvPr id="622" name="Shape 622"/>
          <p:cNvSpPr/>
          <p:nvPr>
            <p:ph type="body" sz="quarter" idx="1"/>
          </p:nvPr>
        </p:nvSpPr>
        <p:spPr>
          <a:prstGeom prst="rect">
            <a:avLst/>
          </a:prstGeom>
        </p:spPr>
        <p:txBody>
          <a:bodyPr/>
          <a:lstStyle>
            <a:lvl1pPr>
              <a:defRPr sz="1800"/>
            </a:lvl1pPr>
          </a:lstStyle>
          <a:p>
            <a:pPr/>
            <a:r>
              <a:t>So - your database which looked like this,   (next slide)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hape 1333"/>
          <p:cNvSpPr/>
          <p:nvPr>
            <p:ph type="sldImg"/>
          </p:nvPr>
        </p:nvSpPr>
        <p:spPr>
          <a:prstGeom prst="rect">
            <a:avLst/>
          </a:prstGeom>
        </p:spPr>
        <p:txBody>
          <a:bodyPr/>
          <a:lstStyle/>
          <a:p>
            <a:pPr/>
          </a:p>
        </p:txBody>
      </p:sp>
      <p:sp>
        <p:nvSpPr>
          <p:cNvPr id="1334" name="Shape 1334"/>
          <p:cNvSpPr/>
          <p:nvPr>
            <p:ph type="body" sz="quarter" idx="1"/>
          </p:nvPr>
        </p:nvSpPr>
        <p:spPr>
          <a:prstGeom prst="rect">
            <a:avLst/>
          </a:prstGeom>
        </p:spPr>
        <p:txBody>
          <a:bodyPr/>
          <a:lstStyle/>
          <a:p>
            <a:pPr marL="228600" indent="-228600">
              <a:buSzPct val="100000"/>
              <a:buChar char="•"/>
              <a:defRPr sz="1800"/>
            </a:pPr>
            <a:r>
              <a:t>If you are already using Mongo, and you want to switch to MySQL, or if your DBA's already know Mongo, then moving to MySQL or using the MySQL doc store is pretty easy. </a:t>
            </a:r>
          </a:p>
          <a:p>
            <a:pPr marL="228600" indent="-228600">
              <a:buSzPct val="100000"/>
              <a:buChar char="•"/>
              <a:defRPr sz="1800"/>
            </a:pPr>
            <a:r>
              <a:t>The commands used in Mongo are very similar to the ones used in the MySQL Document Store</a:t>
            </a:r>
          </a:p>
          <a:p>
            <a:pPr marL="228600" indent="-228600">
              <a:buSzPct val="100000"/>
              <a:buChar char="•"/>
              <a:defRPr sz="1800"/>
            </a:pPr>
            <a:r>
              <a:t>The login command is similar to the MySQL "regular" client command in that you specify the user and password with the -u and -p.  In MySQL Shell, you put the username followed by the @ and the IP address. And you can specify which database or schema you want to connect to upon login.</a:t>
            </a:r>
          </a:p>
          <a:p>
            <a:pPr marL="228600" indent="-228600">
              <a:buSzPct val="100000"/>
              <a:buChar char="•"/>
              <a:defRPr sz="1800"/>
            </a:pPr>
            <a:r>
              <a:t>Mongo does have a few shortcuts with the show command, as in show dbs, show schemas or show collections. You can do almost the same in MySQL Shell by setting variables to equal certain functions or commands (like we did earlier.)</a:t>
            </a:r>
          </a:p>
          <a:p>
            <a:pPr marL="228600" indent="-228600">
              <a:buSzPct val="100000"/>
              <a:buChar char="•"/>
              <a:defRPr sz="1800"/>
            </a:pPr>
            <a:r>
              <a:t>To create a database in Mongo, you simply use the "use database name" command - and it creates the database if it doesn't exist.</a:t>
            </a:r>
          </a:p>
          <a:p>
            <a:pPr marL="228600" indent="-228600">
              <a:buSzPct val="100000"/>
              <a:buChar char="•"/>
              <a:defRPr sz="1800"/>
            </a:pPr>
            <a:r>
              <a:t>The other commands having to do with collections are almost the same.</a:t>
            </a:r>
          </a:p>
          <a:p>
            <a:pPr marL="228600" indent="-228600">
              <a:buSzPct val="100000"/>
              <a:buChar char="•"/>
              <a:defRPr sz="1800"/>
            </a:pPr>
            <a:r>
              <a:t>When there are differences, they are relatively small. Mongo uses the command "insert" and MySQL uses "add" when inserting documents.</a:t>
            </a:r>
          </a:p>
          <a:p>
            <a:pPr marL="228600" indent="-228600">
              <a:buSzPct val="100000"/>
              <a:buChar char="•"/>
              <a:defRPr sz="1800"/>
            </a:pPr>
            <a:r>
              <a:t>But then, other commands such as the remove document command are the same.</a:t>
            </a:r>
          </a:p>
          <a:p>
            <a:pPr marL="228600" indent="-228600">
              <a:buSzPct val="100000"/>
              <a:buChar char="•"/>
              <a:defRPr sz="1800"/>
            </a:pPr>
            <a:r>
              <a:t>As for the last item, Mongo can't run any SQL commands - so again, if you have MySQL DBA's on staff, the learning curve can be lower because they can use SQL commands if they don't remember the NoSQL commands.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Shape 1341"/>
          <p:cNvSpPr/>
          <p:nvPr>
            <p:ph type="sldImg"/>
          </p:nvPr>
        </p:nvSpPr>
        <p:spPr>
          <a:prstGeom prst="rect">
            <a:avLst/>
          </a:prstGeom>
        </p:spPr>
        <p:txBody>
          <a:bodyPr/>
          <a:lstStyle/>
          <a:p>
            <a:pPr/>
          </a:p>
        </p:txBody>
      </p:sp>
      <p:sp>
        <p:nvSpPr>
          <p:cNvPr id="1342" name="Shape 1342"/>
          <p:cNvSpPr/>
          <p:nvPr>
            <p:ph type="body" sz="quarter" idx="1"/>
          </p:nvPr>
        </p:nvSpPr>
        <p:spPr>
          <a:prstGeom prst="rect">
            <a:avLst/>
          </a:prstGeom>
        </p:spPr>
        <p:txBody>
          <a:bodyPr/>
          <a:lstStyle>
            <a:lvl1pPr>
              <a:defRPr sz="1800"/>
            </a:lvl1pPr>
          </a:lstStyle>
          <a:p>
            <a:pPr/>
            <a:r>
              <a:t>Finally, you can store GIS data in a JSON document and take advantage of the spatial indexes in InnoDB.</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7" name="Shape 1347"/>
          <p:cNvSpPr/>
          <p:nvPr>
            <p:ph type="sldImg"/>
          </p:nvPr>
        </p:nvSpPr>
        <p:spPr>
          <a:prstGeom prst="rect">
            <a:avLst/>
          </a:prstGeom>
        </p:spPr>
        <p:txBody>
          <a:bodyPr/>
          <a:lstStyle/>
          <a:p>
            <a:pPr/>
          </a:p>
        </p:txBody>
      </p:sp>
      <p:sp>
        <p:nvSpPr>
          <p:cNvPr id="1348" name="Shape 1348"/>
          <p:cNvSpPr/>
          <p:nvPr>
            <p:ph type="body" sz="quarter" idx="1"/>
          </p:nvPr>
        </p:nvSpPr>
        <p:spPr>
          <a:prstGeom prst="rect">
            <a:avLst/>
          </a:prstGeom>
        </p:spPr>
        <p:txBody>
          <a:bodyPr/>
          <a:lstStyle/>
          <a:p>
            <a:pPr>
              <a:defRPr sz="1800"/>
            </a:pPr>
            <a:r>
              <a:t>So, with MySQL, you have a hybrid solution where you can use both SQL and NoSQL at the same time.  And, since you are storing the JSON documents inside MySQL, you an also use the MySQL JSON commands to search, update and delete the same records.  But with MySQL's document store, you can use JavaScript or Python to connect to the document store and get really creative with your applications.</a:t>
            </a:r>
          </a:p>
          <a:p>
            <a:pPr>
              <a:defRPr sz="1800"/>
            </a:pPr>
          </a:p>
          <a:p>
            <a:pPr>
              <a:defRPr sz="1800"/>
            </a:pPr>
            <a:r>
              <a:t>And, since the documents are stored in MySQL with the InnoDB storage engine, you get all of the benefits of MySQL and InnoDB - your transactions are ACID-compliant, you can use the built-in security features as well as the some of the Enterprise Edition features - you can use MySQL Enterprise Backup, transparent data encryption, etc.</a:t>
            </a:r>
          </a:p>
          <a:p>
            <a:pPr>
              <a:defRPr sz="1800"/>
            </a:pPr>
            <a:r>
              <a:t>Finally, you can use MySQL replication or even InnoDB Cluster with group replication.</a:t>
            </a:r>
          </a:p>
          <a:p>
            <a:pPr>
              <a:defRPr sz="1800"/>
            </a:pPr>
          </a:p>
          <a:p>
            <a:pPr>
              <a:defRPr sz="1800"/>
            </a:pPr>
            <a: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p>
            <a:pPr>
              <a:defRPr sz="1800"/>
            </a:pPr>
            <a:r>
              <a:t>...now looks like this.</a:t>
            </a:r>
          </a:p>
          <a:p>
            <a:pPr>
              <a:defRPr sz="1800"/>
            </a:pPr>
            <a:r>
              <a:t>  </a:t>
            </a:r>
          </a:p>
          <a:p>
            <a:pPr>
              <a:defRPr sz="1800"/>
            </a:pPr>
            <a:r>
              <a:t>But then, your boss sends you an email, and says "oh yeah, I forgot to tell you, you need to probably make this thing relational and normalize all of the data".</a:t>
            </a:r>
          </a:p>
          <a:p>
            <a:pPr>
              <a:defRPr sz="1800"/>
            </a:pPr>
          </a:p>
          <a:p>
            <a:pPr>
              <a:defRPr sz="1800"/>
            </a:pPr>
            <a:r>
              <a:t>Ok, so you work for an hour and change the schema a bit, and you get this. (Next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lvl1pPr>
              <a:defRPr sz="1800"/>
            </a:lvl1pPr>
          </a:lstStyle>
          <a:p>
            <a:pPr/>
            <a:r>
              <a:t>Now you have separate tables for each of the columns that could have different or repeating values.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jpe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jpeg"/><Relationship Id="rId4"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jpeg"/><Relationship Id="rId4"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jpeg"/><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Light Title Only ">
    <p:spTree>
      <p:nvGrpSpPr>
        <p:cNvPr id="1" name=""/>
        <p:cNvGrpSpPr/>
        <p:nvPr/>
      </p:nvGrpSpPr>
      <p:grpSpPr>
        <a:xfrm>
          <a:off x="0" y="0"/>
          <a:ext cx="0" cy="0"/>
          <a:chOff x="0" y="0"/>
          <a:chExt cx="0" cy="0"/>
        </a:xfrm>
      </p:grpSpPr>
      <p:sp>
        <p:nvSpPr>
          <p:cNvPr id="13" name="Title Text"/>
          <p:cNvSpPr txBox="1"/>
          <p:nvPr>
            <p:ph type="title"/>
          </p:nvPr>
        </p:nvSpPr>
        <p:spPr>
          <a:prstGeom prst="rect">
            <a:avLst/>
          </a:prstGeom>
        </p:spPr>
        <p:txBody>
          <a:bodyPr/>
          <a:lstStyle/>
          <a:p>
            <a:pPr/>
            <a:r>
              <a:t>Title Text</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Quote with logo">
    <p:spTree>
      <p:nvGrpSpPr>
        <p:cNvPr id="1" name=""/>
        <p:cNvGrpSpPr/>
        <p:nvPr/>
      </p:nvGrpSpPr>
      <p:grpSpPr>
        <a:xfrm>
          <a:off x="0" y="0"/>
          <a:ext cx="0" cy="0"/>
          <a:chOff x="0" y="0"/>
          <a:chExt cx="0" cy="0"/>
        </a:xfrm>
      </p:grpSpPr>
      <p:sp>
        <p:nvSpPr>
          <p:cNvPr id="140" name="Rectangle 5"/>
          <p:cNvSpPr/>
          <p:nvPr/>
        </p:nvSpPr>
        <p:spPr>
          <a:xfrm>
            <a:off x="0" y="0"/>
            <a:ext cx="12192000" cy="6858000"/>
          </a:xfrm>
          <a:prstGeom prst="rect">
            <a:avLst/>
          </a:prstGeom>
          <a:blipFill>
            <a:blip r:embed="rId2"/>
            <a:stretch>
              <a:fillRect/>
            </a:stretch>
          </a:blipFill>
          <a:ln w="12700">
            <a:miter lim="400000"/>
          </a:ln>
        </p:spPr>
        <p:txBody>
          <a:bodyPr lIns="45719" rIns="45719" anchor="ctr"/>
          <a:lstStyle/>
          <a:p>
            <a:pPr algn="ctr">
              <a:defRPr>
                <a:solidFill>
                  <a:srgbClr val="FFFFFF"/>
                </a:solidFill>
              </a:defRPr>
            </a:pPr>
          </a:p>
        </p:txBody>
      </p:sp>
      <p:pic>
        <p:nvPicPr>
          <p:cNvPr id="141" name="Picture 17" descr="Picture 1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142" name="Body Level One…"/>
          <p:cNvSpPr txBox="1"/>
          <p:nvPr>
            <p:ph type="body" sz="half" idx="1"/>
          </p:nvPr>
        </p:nvSpPr>
        <p:spPr>
          <a:xfrm>
            <a:off x="768095" y="2346182"/>
            <a:ext cx="9983787" cy="2242891"/>
          </a:xfrm>
          <a:prstGeom prst="rect">
            <a:avLst/>
          </a:prstGeom>
        </p:spPr>
        <p:txBody>
          <a:bodyPr lIns="0" tIns="0" rIns="0" bIns="0">
            <a:normAutofit fontScale="100000" lnSpcReduction="0"/>
          </a:bodyPr>
          <a:lstStyle>
            <a:lvl1pPr>
              <a:lnSpc>
                <a:spcPct val="100000"/>
              </a:lnSpc>
              <a:spcBef>
                <a:spcPts val="0"/>
              </a:spcBef>
              <a:defRPr b="1" sz="3200">
                <a:latin typeface="Oracle Sans"/>
                <a:ea typeface="Oracle Sans"/>
                <a:cs typeface="Oracle Sans"/>
                <a:sym typeface="Oracle Sans"/>
              </a:defRPr>
            </a:lvl1pPr>
            <a:lvl2pPr>
              <a:lnSpc>
                <a:spcPct val="100000"/>
              </a:lnSpc>
              <a:spcBef>
                <a:spcPts val="0"/>
              </a:spcBef>
              <a:defRPr b="1" sz="3200">
                <a:latin typeface="Oracle Sans"/>
                <a:ea typeface="Oracle Sans"/>
                <a:cs typeface="Oracle Sans"/>
                <a:sym typeface="Oracle Sans"/>
              </a:defRPr>
            </a:lvl2pPr>
            <a:lvl3pPr>
              <a:lnSpc>
                <a:spcPct val="100000"/>
              </a:lnSpc>
              <a:spcBef>
                <a:spcPts val="0"/>
              </a:spcBef>
              <a:defRPr b="1" sz="3200">
                <a:latin typeface="Oracle Sans"/>
                <a:ea typeface="Oracle Sans"/>
                <a:cs typeface="Oracle Sans"/>
                <a:sym typeface="Oracle Sans"/>
              </a:defRPr>
            </a:lvl3pPr>
            <a:lvl4pPr>
              <a:lnSpc>
                <a:spcPct val="100000"/>
              </a:lnSpc>
              <a:spcBef>
                <a:spcPts val="0"/>
              </a:spcBef>
              <a:defRPr b="1" sz="3200">
                <a:latin typeface="Oracle Sans"/>
                <a:ea typeface="Oracle Sans"/>
                <a:cs typeface="Oracle Sans"/>
                <a:sym typeface="Oracle Sans"/>
              </a:defRPr>
            </a:lvl4pPr>
            <a:lvl5pPr>
              <a:lnSpc>
                <a:spcPct val="100000"/>
              </a:lnSpc>
              <a:spcBef>
                <a:spcPts val="0"/>
              </a:spcBef>
              <a:defRPr b="1" sz="32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143" name="Text Placeholder 26"/>
          <p:cNvSpPr/>
          <p:nvPr>
            <p:ph type="body" sz="quarter" idx="13"/>
          </p:nvPr>
        </p:nvSpPr>
        <p:spPr>
          <a:xfrm>
            <a:off x="768096" y="5239646"/>
            <a:ext cx="9983786" cy="249347"/>
          </a:xfrm>
          <a:prstGeom prst="rect">
            <a:avLst/>
          </a:prstGeom>
        </p:spPr>
        <p:txBody>
          <a:bodyPr lIns="0" tIns="0" rIns="0" bIns="0">
            <a:normAutofit fontScale="100000" lnSpcReduction="0"/>
          </a:bodyPr>
          <a:lstStyle/>
          <a:p>
            <a:pPr>
              <a:lnSpc>
                <a:spcPct val="100000"/>
              </a:lnSpc>
              <a:spcBef>
                <a:spcPts val="0"/>
              </a:spcBef>
              <a:defRPr b="1" sz="1400">
                <a:latin typeface="Oracle Sans"/>
                <a:ea typeface="Oracle Sans"/>
                <a:cs typeface="Oracle Sans"/>
                <a:sym typeface="Oracle Sans"/>
              </a:defRPr>
            </a:pPr>
          </a:p>
        </p:txBody>
      </p:sp>
      <p:sp>
        <p:nvSpPr>
          <p:cNvPr id="144" name="Text Placeholder 26"/>
          <p:cNvSpPr/>
          <p:nvPr>
            <p:ph type="body" sz="quarter" idx="14"/>
          </p:nvPr>
        </p:nvSpPr>
        <p:spPr>
          <a:xfrm>
            <a:off x="768096" y="5564668"/>
            <a:ext cx="9983786" cy="528568"/>
          </a:xfrm>
          <a:prstGeom prst="rect">
            <a:avLst/>
          </a:prstGeom>
        </p:spPr>
        <p:txBody>
          <a:bodyPr lIns="0" tIns="0" rIns="0" bIns="0">
            <a:normAutofit fontScale="100000" lnSpcReduction="0"/>
          </a:bodyPr>
          <a:lstStyle/>
          <a:p>
            <a:pPr>
              <a:lnSpc>
                <a:spcPct val="100000"/>
              </a:lnSpc>
              <a:spcBef>
                <a:spcPts val="0"/>
              </a:spcBef>
              <a:defRPr sz="1300"/>
            </a:pPr>
          </a:p>
        </p:txBody>
      </p:sp>
      <p:sp>
        <p:nvSpPr>
          <p:cNvPr id="145" name="Picture Placeholder 19"/>
          <p:cNvSpPr/>
          <p:nvPr>
            <p:ph type="pic" sz="quarter" idx="15"/>
          </p:nvPr>
        </p:nvSpPr>
        <p:spPr>
          <a:xfrm>
            <a:off x="768095" y="955256"/>
            <a:ext cx="2589213" cy="1106908"/>
          </a:xfrm>
          <a:prstGeom prst="rect">
            <a:avLst/>
          </a:prstGeom>
        </p:spPr>
        <p:txBody>
          <a:bodyPr lIns="91439" rIns="91439"/>
          <a:lstStyle/>
          <a:p>
            <a:pPr/>
          </a:p>
        </p:txBody>
      </p:sp>
      <p:sp>
        <p:nvSpPr>
          <p:cNvPr id="146" name="Rectangle 34"/>
          <p:cNvSpPr/>
          <p:nvPr/>
        </p:nvSpPr>
        <p:spPr>
          <a:xfrm>
            <a:off x="768097"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147" name="Picture 15" descr="Picture 15"/>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Quote with picture">
    <p:spTree>
      <p:nvGrpSpPr>
        <p:cNvPr id="1" name=""/>
        <p:cNvGrpSpPr/>
        <p:nvPr/>
      </p:nvGrpSpPr>
      <p:grpSpPr>
        <a:xfrm>
          <a:off x="0" y="0"/>
          <a:ext cx="0" cy="0"/>
          <a:chOff x="0" y="0"/>
          <a:chExt cx="0" cy="0"/>
        </a:xfrm>
      </p:grpSpPr>
      <p:pic>
        <p:nvPicPr>
          <p:cNvPr id="155" name="Picture 8" descr="Picture 8"/>
          <p:cNvPicPr>
            <a:picLocks noChangeAspect="1"/>
          </p:cNvPicPr>
          <p:nvPr/>
        </p:nvPicPr>
        <p:blipFill>
          <a:blip r:embed="rId2">
            <a:extLst/>
          </a:blip>
          <a:srcRect l="12447" t="0" r="0" b="0"/>
          <a:stretch>
            <a:fillRect/>
          </a:stretch>
        </p:blipFill>
        <p:spPr>
          <a:xfrm>
            <a:off x="0" y="254000"/>
            <a:ext cx="5133848" cy="6626102"/>
          </a:xfrm>
          <a:prstGeom prst="rect">
            <a:avLst/>
          </a:prstGeom>
          <a:ln w="12700">
            <a:miter lim="400000"/>
          </a:ln>
        </p:spPr>
      </p:pic>
      <p:sp>
        <p:nvSpPr>
          <p:cNvPr id="156" name="Picture Placeholder 5"/>
          <p:cNvSpPr/>
          <p:nvPr>
            <p:ph type="pic" idx="13"/>
          </p:nvPr>
        </p:nvSpPr>
        <p:spPr>
          <a:xfrm>
            <a:off x="0" y="254000"/>
            <a:ext cx="5133848" cy="6626102"/>
          </a:xfrm>
          <a:prstGeom prst="rect">
            <a:avLst/>
          </a:prstGeom>
        </p:spPr>
        <p:txBody>
          <a:bodyPr lIns="91439" rIns="91439"/>
          <a:lstStyle/>
          <a:p>
            <a:pPr/>
          </a:p>
        </p:txBody>
      </p:sp>
      <p:pic>
        <p:nvPicPr>
          <p:cNvPr id="157" name="Picture 15" descr="Picture 1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158" name="Body Level One…"/>
          <p:cNvSpPr txBox="1"/>
          <p:nvPr>
            <p:ph type="body" sz="quarter" idx="1"/>
          </p:nvPr>
        </p:nvSpPr>
        <p:spPr>
          <a:xfrm>
            <a:off x="5430544" y="4661230"/>
            <a:ext cx="6315979" cy="218095"/>
          </a:xfrm>
          <a:prstGeom prst="rect">
            <a:avLst/>
          </a:prstGeom>
        </p:spPr>
        <p:txBody>
          <a:bodyPr lIns="0" tIns="0" rIns="0" bIns="0">
            <a:normAutofit fontScale="100000" lnSpcReduction="0"/>
          </a:bodyPr>
          <a:lstStyle>
            <a:lvl1pPr>
              <a:lnSpc>
                <a:spcPct val="100000"/>
              </a:lnSpc>
              <a:spcBef>
                <a:spcPts val="0"/>
              </a:spcBef>
              <a:defRPr b="1" sz="1400">
                <a:latin typeface="Oracle Sans"/>
                <a:ea typeface="Oracle Sans"/>
                <a:cs typeface="Oracle Sans"/>
                <a:sym typeface="Oracle Sans"/>
              </a:defRPr>
            </a:lvl1pPr>
            <a:lvl2pPr>
              <a:lnSpc>
                <a:spcPct val="100000"/>
              </a:lnSpc>
              <a:spcBef>
                <a:spcPts val="0"/>
              </a:spcBef>
              <a:defRPr b="1" sz="1400">
                <a:latin typeface="Oracle Sans"/>
                <a:ea typeface="Oracle Sans"/>
                <a:cs typeface="Oracle Sans"/>
                <a:sym typeface="Oracle Sans"/>
              </a:defRPr>
            </a:lvl2pPr>
            <a:lvl3pPr>
              <a:lnSpc>
                <a:spcPct val="100000"/>
              </a:lnSpc>
              <a:spcBef>
                <a:spcPts val="0"/>
              </a:spcBef>
              <a:defRPr b="1" sz="1400">
                <a:latin typeface="Oracle Sans"/>
                <a:ea typeface="Oracle Sans"/>
                <a:cs typeface="Oracle Sans"/>
                <a:sym typeface="Oracle Sans"/>
              </a:defRPr>
            </a:lvl3pPr>
            <a:lvl4pPr>
              <a:lnSpc>
                <a:spcPct val="100000"/>
              </a:lnSpc>
              <a:spcBef>
                <a:spcPts val="0"/>
              </a:spcBef>
              <a:defRPr b="1" sz="1400">
                <a:latin typeface="Oracle Sans"/>
                <a:ea typeface="Oracle Sans"/>
                <a:cs typeface="Oracle Sans"/>
                <a:sym typeface="Oracle Sans"/>
              </a:defRPr>
            </a:lvl4pPr>
            <a:lvl5pPr>
              <a:lnSpc>
                <a:spcPct val="100000"/>
              </a:lnSpc>
              <a:spcBef>
                <a:spcPts val="0"/>
              </a:spcBef>
              <a:defRPr b="1" sz="14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159" name="Text Placeholder 26"/>
          <p:cNvSpPr/>
          <p:nvPr>
            <p:ph type="body" sz="quarter" idx="14"/>
          </p:nvPr>
        </p:nvSpPr>
        <p:spPr>
          <a:xfrm>
            <a:off x="5430544" y="4952091"/>
            <a:ext cx="6315979" cy="528568"/>
          </a:xfrm>
          <a:prstGeom prst="rect">
            <a:avLst/>
          </a:prstGeom>
        </p:spPr>
        <p:txBody>
          <a:bodyPr lIns="0" tIns="0" rIns="0" bIns="0">
            <a:normAutofit fontScale="100000" lnSpcReduction="0"/>
          </a:bodyPr>
          <a:lstStyle/>
          <a:p>
            <a:pPr>
              <a:lnSpc>
                <a:spcPct val="100000"/>
              </a:lnSpc>
              <a:spcBef>
                <a:spcPts val="0"/>
              </a:spcBef>
              <a:defRPr sz="1300"/>
            </a:pPr>
          </a:p>
        </p:txBody>
      </p:sp>
      <p:sp>
        <p:nvSpPr>
          <p:cNvPr id="160" name="Text Placeholder 26"/>
          <p:cNvSpPr/>
          <p:nvPr>
            <p:ph type="body" sz="quarter" idx="15"/>
          </p:nvPr>
        </p:nvSpPr>
        <p:spPr>
          <a:xfrm>
            <a:off x="5430544" y="1850639"/>
            <a:ext cx="6315979" cy="2251538"/>
          </a:xfrm>
          <a:prstGeom prst="rect">
            <a:avLst/>
          </a:prstGeom>
        </p:spPr>
        <p:txBody>
          <a:bodyPr lIns="0" tIns="0" rIns="0" bIns="0">
            <a:normAutofit fontScale="100000" lnSpcReduction="0"/>
          </a:bodyPr>
          <a:lstStyle/>
          <a:p>
            <a:pPr>
              <a:lnSpc>
                <a:spcPct val="100000"/>
              </a:lnSpc>
              <a:spcBef>
                <a:spcPts val="0"/>
              </a:spcBef>
              <a:defRPr b="1" sz="3200">
                <a:latin typeface="Oracle Sans"/>
                <a:ea typeface="Oracle Sans"/>
                <a:cs typeface="Oracle Sans"/>
                <a:sym typeface="Oracle Sans"/>
              </a:defRPr>
            </a:pPr>
          </a:p>
        </p:txBody>
      </p:sp>
      <p:sp>
        <p:nvSpPr>
          <p:cNvPr id="161" name="Rectangle 25"/>
          <p:cNvSpPr/>
          <p:nvPr/>
        </p:nvSpPr>
        <p:spPr>
          <a:xfrm>
            <a:off x="5430546" y="4342634"/>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62" name="Slide Number"/>
          <p:cNvSpPr txBox="1"/>
          <p:nvPr>
            <p:ph type="sldNum" sz="quarter" idx="2"/>
          </p:nvPr>
        </p:nvSpPr>
        <p:spPr>
          <a:xfrm>
            <a:off x="633621" y="6410360"/>
            <a:ext cx="245403" cy="243841"/>
          </a:xfrm>
          <a:prstGeom prst="rect">
            <a:avLst/>
          </a:prstGeom>
        </p:spPr>
        <p:txBody>
          <a:bodyPr/>
          <a:lstStyle/>
          <a:p>
            <a:pPr/>
            <a:fld id="{86CB4B4D-7CA3-9044-876B-883B54F8677D}" type="slidenum"/>
          </a:p>
        </p:txBody>
      </p:sp>
      <p:sp>
        <p:nvSpPr>
          <p:cNvPr id="163" name="TextBox 14"/>
          <p:cNvSpPr txBox="1"/>
          <p:nvPr/>
        </p:nvSpPr>
        <p:spPr>
          <a:xfrm>
            <a:off x="944516" y="6416991"/>
            <a:ext cx="5984423"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
                <a:solidFill>
                  <a:srgbClr val="8B8078"/>
                </a:solidFill>
              </a:defRPr>
            </a:lvl1pPr>
          </a:lstStyle>
          <a:p>
            <a:pPr/>
            <a:r>
              <a:t>Confidential – Oracle Internal/Restricted/Highly Restricted</a:t>
            </a:r>
          </a:p>
        </p:txBody>
      </p:sp>
      <p:pic>
        <p:nvPicPr>
          <p:cNvPr id="164" name="Picture 11" descr="Picture 11"/>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Quote with picture border">
    <p:spTree>
      <p:nvGrpSpPr>
        <p:cNvPr id="1" name=""/>
        <p:cNvGrpSpPr/>
        <p:nvPr/>
      </p:nvGrpSpPr>
      <p:grpSpPr>
        <a:xfrm>
          <a:off x="0" y="0"/>
          <a:ext cx="0" cy="0"/>
          <a:chOff x="0" y="0"/>
          <a:chExt cx="0" cy="0"/>
        </a:xfrm>
      </p:grpSpPr>
      <p:pic>
        <p:nvPicPr>
          <p:cNvPr id="171" name="Picture 27" descr="Picture 27"/>
          <p:cNvPicPr>
            <a:picLocks noChangeAspect="1"/>
          </p:cNvPicPr>
          <p:nvPr/>
        </p:nvPicPr>
        <p:blipFill>
          <a:blip r:embed="rId2">
            <a:extLst/>
          </a:blip>
          <a:stretch>
            <a:fillRect/>
          </a:stretch>
        </p:blipFill>
        <p:spPr>
          <a:xfrm>
            <a:off x="-2" y="0"/>
            <a:ext cx="12192001" cy="6858000"/>
          </a:xfrm>
          <a:prstGeom prst="rect">
            <a:avLst/>
          </a:prstGeom>
          <a:ln w="12700">
            <a:miter lim="400000"/>
          </a:ln>
        </p:spPr>
      </p:pic>
      <p:sp>
        <p:nvSpPr>
          <p:cNvPr id="172"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73" name="Rectangle 28"/>
          <p:cNvSpPr/>
          <p:nvPr/>
        </p:nvSpPr>
        <p:spPr>
          <a:xfrm>
            <a:off x="722371" y="587873"/>
            <a:ext cx="10747258" cy="5682255"/>
          </a:xfrm>
          <a:prstGeom prst="rect">
            <a:avLst/>
          </a:prstGeom>
          <a:solidFill>
            <a:srgbClr val="E0E2E1"/>
          </a:solidFill>
          <a:ln w="12700">
            <a:miter lim="400000"/>
          </a:ln>
        </p:spPr>
        <p:txBody>
          <a:bodyPr lIns="45719" rIns="45719" anchor="ctr"/>
          <a:lstStyle/>
          <a:p>
            <a:pPr algn="ctr">
              <a:defRPr>
                <a:solidFill>
                  <a:srgbClr val="FFFFFF"/>
                </a:solidFill>
              </a:defRPr>
            </a:pPr>
          </a:p>
        </p:txBody>
      </p:sp>
      <p:sp>
        <p:nvSpPr>
          <p:cNvPr id="174" name="Body Level One…"/>
          <p:cNvSpPr txBox="1"/>
          <p:nvPr>
            <p:ph type="body" sz="half" idx="1"/>
          </p:nvPr>
        </p:nvSpPr>
        <p:spPr>
          <a:xfrm>
            <a:off x="1530213" y="1101968"/>
            <a:ext cx="9165495" cy="2975338"/>
          </a:xfrm>
          <a:prstGeom prst="rect">
            <a:avLst/>
          </a:prstGeom>
        </p:spPr>
        <p:txBody>
          <a:bodyPr lIns="0" tIns="0" rIns="0" bIns="0" anchor="b">
            <a:normAutofit fontScale="100000" lnSpcReduction="0"/>
          </a:bodyPr>
          <a:lstStyle>
            <a:lvl1pPr>
              <a:lnSpc>
                <a:spcPct val="100000"/>
              </a:lnSpc>
              <a:spcBef>
                <a:spcPts val="0"/>
              </a:spcBef>
              <a:defRPr b="1" sz="3200">
                <a:latin typeface="Oracle Sans"/>
                <a:ea typeface="Oracle Sans"/>
                <a:cs typeface="Oracle Sans"/>
                <a:sym typeface="Oracle Sans"/>
              </a:defRPr>
            </a:lvl1pPr>
            <a:lvl2pPr>
              <a:lnSpc>
                <a:spcPct val="100000"/>
              </a:lnSpc>
              <a:spcBef>
                <a:spcPts val="0"/>
              </a:spcBef>
              <a:defRPr b="1" sz="3200">
                <a:latin typeface="Oracle Sans"/>
                <a:ea typeface="Oracle Sans"/>
                <a:cs typeface="Oracle Sans"/>
                <a:sym typeface="Oracle Sans"/>
              </a:defRPr>
            </a:lvl2pPr>
            <a:lvl3pPr>
              <a:lnSpc>
                <a:spcPct val="100000"/>
              </a:lnSpc>
              <a:spcBef>
                <a:spcPts val="0"/>
              </a:spcBef>
              <a:defRPr b="1" sz="3200">
                <a:latin typeface="Oracle Sans"/>
                <a:ea typeface="Oracle Sans"/>
                <a:cs typeface="Oracle Sans"/>
                <a:sym typeface="Oracle Sans"/>
              </a:defRPr>
            </a:lvl3pPr>
            <a:lvl4pPr>
              <a:lnSpc>
                <a:spcPct val="100000"/>
              </a:lnSpc>
              <a:spcBef>
                <a:spcPts val="0"/>
              </a:spcBef>
              <a:defRPr b="1" sz="3200">
                <a:latin typeface="Oracle Sans"/>
                <a:ea typeface="Oracle Sans"/>
                <a:cs typeface="Oracle Sans"/>
                <a:sym typeface="Oracle Sans"/>
              </a:defRPr>
            </a:lvl4pPr>
            <a:lvl5pPr>
              <a:lnSpc>
                <a:spcPct val="100000"/>
              </a:lnSpc>
              <a:spcBef>
                <a:spcPts val="0"/>
              </a:spcBef>
              <a:defRPr b="1" sz="32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175" name="Text Placeholder 26"/>
          <p:cNvSpPr/>
          <p:nvPr>
            <p:ph type="body" sz="quarter" idx="13"/>
          </p:nvPr>
        </p:nvSpPr>
        <p:spPr>
          <a:xfrm>
            <a:off x="1530213" y="4637490"/>
            <a:ext cx="9165495" cy="249347"/>
          </a:xfrm>
          <a:prstGeom prst="rect">
            <a:avLst/>
          </a:prstGeom>
        </p:spPr>
        <p:txBody>
          <a:bodyPr lIns="0" tIns="0" rIns="0" bIns="0">
            <a:normAutofit fontScale="100000" lnSpcReduction="0"/>
          </a:bodyPr>
          <a:lstStyle/>
          <a:p>
            <a:pPr>
              <a:lnSpc>
                <a:spcPct val="100000"/>
              </a:lnSpc>
              <a:spcBef>
                <a:spcPts val="0"/>
              </a:spcBef>
              <a:defRPr b="1" sz="1400">
                <a:latin typeface="Oracle Sans"/>
                <a:ea typeface="Oracle Sans"/>
                <a:cs typeface="Oracle Sans"/>
                <a:sym typeface="Oracle Sans"/>
              </a:defRPr>
            </a:pPr>
          </a:p>
        </p:txBody>
      </p:sp>
      <p:sp>
        <p:nvSpPr>
          <p:cNvPr id="176" name="Text Placeholder 26"/>
          <p:cNvSpPr/>
          <p:nvPr>
            <p:ph type="body" sz="quarter" idx="14"/>
          </p:nvPr>
        </p:nvSpPr>
        <p:spPr>
          <a:xfrm>
            <a:off x="1530213" y="4962512"/>
            <a:ext cx="9165495" cy="528568"/>
          </a:xfrm>
          <a:prstGeom prst="rect">
            <a:avLst/>
          </a:prstGeom>
        </p:spPr>
        <p:txBody>
          <a:bodyPr lIns="0" tIns="0" rIns="0" bIns="0">
            <a:normAutofit fontScale="100000" lnSpcReduction="0"/>
          </a:bodyPr>
          <a:lstStyle/>
          <a:p>
            <a:pPr>
              <a:lnSpc>
                <a:spcPct val="100000"/>
              </a:lnSpc>
              <a:spcBef>
                <a:spcPts val="0"/>
              </a:spcBef>
              <a:defRPr sz="1300"/>
            </a:pPr>
          </a:p>
        </p:txBody>
      </p:sp>
      <p:sp>
        <p:nvSpPr>
          <p:cNvPr id="177" name="Rectangle 32"/>
          <p:cNvSpPr/>
          <p:nvPr/>
        </p:nvSpPr>
        <p:spPr>
          <a:xfrm>
            <a:off x="1530215" y="4303693"/>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78" name="Slide Number"/>
          <p:cNvSpPr txBox="1"/>
          <p:nvPr>
            <p:ph type="sldNum" sz="quarter" idx="2"/>
          </p:nvPr>
        </p:nvSpPr>
        <p:spPr>
          <a:xfrm>
            <a:off x="633621" y="6410360"/>
            <a:ext cx="245403" cy="243841"/>
          </a:xfrm>
          <a:prstGeom prst="rect">
            <a:avLst/>
          </a:prstGeom>
        </p:spPr>
        <p:txBody>
          <a:bodyPr/>
          <a:lstStyle>
            <a:lvl1pPr>
              <a:defRPr>
                <a:solidFill>
                  <a:srgbClr val="FFFFFF"/>
                </a:solidFill>
              </a:defRPr>
            </a:lvl1pPr>
          </a:lstStyle>
          <a:p>
            <a:pPr/>
            <a:fld id="{86CB4B4D-7CA3-9044-876B-883B54F8677D}" type="slidenum"/>
          </a:p>
        </p:txBody>
      </p:sp>
      <p:sp>
        <p:nvSpPr>
          <p:cNvPr id="179" name="TextBox 12"/>
          <p:cNvSpPr txBox="1"/>
          <p:nvPr/>
        </p:nvSpPr>
        <p:spPr>
          <a:xfrm>
            <a:off x="944516" y="6416991"/>
            <a:ext cx="5984423"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
                <a:solidFill>
                  <a:srgbClr val="FFFFFF"/>
                </a:solidFill>
              </a:defRPr>
            </a:lvl1pPr>
          </a:lstStyle>
          <a:p>
            <a:pPr/>
            <a:r>
              <a:t>Confidential – Oracle Internal/Restricted/Highly Restricted</a:t>
            </a:r>
          </a:p>
        </p:txBody>
      </p:sp>
      <p:pic>
        <p:nvPicPr>
          <p:cNvPr id="180" name="Picture 13" descr="Picture 13"/>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only ">
    <p:spTree>
      <p:nvGrpSpPr>
        <p:cNvPr id="1" name=""/>
        <p:cNvGrpSpPr/>
        <p:nvPr/>
      </p:nvGrpSpPr>
      <p:grpSpPr>
        <a:xfrm>
          <a:off x="0" y="0"/>
          <a:ext cx="0" cy="0"/>
          <a:chOff x="0" y="0"/>
          <a:chExt cx="0" cy="0"/>
        </a:xfrm>
      </p:grpSpPr>
      <p:pic>
        <p:nvPicPr>
          <p:cNvPr id="187" name="Picture 4" descr="Picture 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pic>
        <p:nvPicPr>
          <p:cNvPr id="188"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189" name="Title Text"/>
          <p:cNvSpPr txBox="1"/>
          <p:nvPr>
            <p:ph type="title"/>
          </p:nvPr>
        </p:nvSpPr>
        <p:spPr>
          <a:xfrm>
            <a:off x="768095" y="783025"/>
            <a:ext cx="9887835"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sp>
        <p:nvSpPr>
          <p:cNvPr id="190"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191" name="Picture 13" descr="Picture 13"/>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1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and single column">
    <p:spTree>
      <p:nvGrpSpPr>
        <p:cNvPr id="1" name=""/>
        <p:cNvGrpSpPr/>
        <p:nvPr/>
      </p:nvGrpSpPr>
      <p:grpSpPr>
        <a:xfrm>
          <a:off x="0" y="0"/>
          <a:ext cx="0" cy="0"/>
          <a:chOff x="0" y="0"/>
          <a:chExt cx="0" cy="0"/>
        </a:xfrm>
      </p:grpSpPr>
      <p:pic>
        <p:nvPicPr>
          <p:cNvPr id="199" name="Picture 4" descr="Picture 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pic>
        <p:nvPicPr>
          <p:cNvPr id="200"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201" name="Title Text"/>
          <p:cNvSpPr txBox="1"/>
          <p:nvPr>
            <p:ph type="title"/>
          </p:nvPr>
        </p:nvSpPr>
        <p:spPr>
          <a:xfrm>
            <a:off x="768095" y="783025"/>
            <a:ext cx="9887835"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sp>
        <p:nvSpPr>
          <p:cNvPr id="202" name="Body Level One…"/>
          <p:cNvSpPr txBox="1"/>
          <p:nvPr>
            <p:ph type="body" sz="half" idx="1"/>
          </p:nvPr>
        </p:nvSpPr>
        <p:spPr>
          <a:xfrm>
            <a:off x="768094" y="2288558"/>
            <a:ext cx="9887837" cy="3360373"/>
          </a:xfrm>
          <a:prstGeom prst="rect">
            <a:avLst/>
          </a:prstGeom>
        </p:spPr>
        <p:txBody>
          <a:bodyPr lIns="0" tIns="0" rIns="0" bIns="0">
            <a:normAutofit fontScale="100000" lnSpcReduction="0"/>
          </a:bodyPr>
          <a:lstStyle>
            <a:lvl1pPr>
              <a:lnSpc>
                <a:spcPct val="100000"/>
              </a:lnSpc>
              <a:spcBef>
                <a:spcPts val="0"/>
              </a:spcBef>
              <a:defRPr sz="1800">
                <a:solidFill>
                  <a:srgbClr val="4A362B"/>
                </a:solidFill>
                <a:latin typeface="Oracle Sans"/>
                <a:ea typeface="Oracle Sans"/>
                <a:cs typeface="Oracle Sans"/>
                <a:sym typeface="Oracle Sans"/>
              </a:defRPr>
            </a:lvl1pPr>
            <a:lvl2pPr>
              <a:lnSpc>
                <a:spcPct val="100000"/>
              </a:lnSpc>
              <a:spcBef>
                <a:spcPts val="0"/>
              </a:spcBef>
              <a:defRPr sz="1800">
                <a:solidFill>
                  <a:srgbClr val="4A362B"/>
                </a:solidFill>
                <a:latin typeface="Oracle Sans"/>
                <a:ea typeface="Oracle Sans"/>
                <a:cs typeface="Oracle Sans"/>
                <a:sym typeface="Oracle Sans"/>
              </a:defRPr>
            </a:lvl2pPr>
            <a:lvl3pPr>
              <a:lnSpc>
                <a:spcPct val="100000"/>
              </a:lnSpc>
              <a:spcBef>
                <a:spcPts val="0"/>
              </a:spcBef>
              <a:defRPr sz="1800">
                <a:solidFill>
                  <a:srgbClr val="4A362B"/>
                </a:solidFill>
                <a:latin typeface="Oracle Sans"/>
                <a:ea typeface="Oracle Sans"/>
                <a:cs typeface="Oracle Sans"/>
                <a:sym typeface="Oracle Sans"/>
              </a:defRPr>
            </a:lvl3pPr>
            <a:lvl4pPr>
              <a:lnSpc>
                <a:spcPct val="100000"/>
              </a:lnSpc>
              <a:spcBef>
                <a:spcPts val="0"/>
              </a:spcBef>
              <a:defRPr sz="1800">
                <a:solidFill>
                  <a:srgbClr val="4A362B"/>
                </a:solidFill>
                <a:latin typeface="Oracle Sans"/>
                <a:ea typeface="Oracle Sans"/>
                <a:cs typeface="Oracle Sans"/>
                <a:sym typeface="Oracle Sans"/>
              </a:defRPr>
            </a:lvl4pPr>
            <a:lvl5pPr>
              <a:lnSpc>
                <a:spcPct val="100000"/>
              </a:lnSpc>
              <a:spcBef>
                <a:spcPts val="0"/>
              </a:spcBef>
              <a:defRPr sz="1800">
                <a:solidFill>
                  <a:srgbClr val="4A362B"/>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203"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204"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with two column ">
    <p:spTree>
      <p:nvGrpSpPr>
        <p:cNvPr id="1" name=""/>
        <p:cNvGrpSpPr/>
        <p:nvPr/>
      </p:nvGrpSpPr>
      <p:grpSpPr>
        <a:xfrm>
          <a:off x="0" y="0"/>
          <a:ext cx="0" cy="0"/>
          <a:chOff x="0" y="0"/>
          <a:chExt cx="0" cy="0"/>
        </a:xfrm>
      </p:grpSpPr>
      <p:pic>
        <p:nvPicPr>
          <p:cNvPr id="212" name="Picture 24" descr="Picture 2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sp>
        <p:nvSpPr>
          <p:cNvPr id="213" name="Title Text"/>
          <p:cNvSpPr txBox="1"/>
          <p:nvPr>
            <p:ph type="title"/>
          </p:nvPr>
        </p:nvSpPr>
        <p:spPr>
          <a:xfrm>
            <a:off x="768094" y="783025"/>
            <a:ext cx="10210298"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pic>
        <p:nvPicPr>
          <p:cNvPr id="214"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215"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16" name="Body Level One…"/>
          <p:cNvSpPr txBox="1"/>
          <p:nvPr>
            <p:ph type="body" sz="quarter" idx="1"/>
          </p:nvPr>
        </p:nvSpPr>
        <p:spPr>
          <a:xfrm>
            <a:off x="768094" y="2289175"/>
            <a:ext cx="5029201" cy="3108325"/>
          </a:xfrm>
          <a:prstGeom prst="rect">
            <a:avLst/>
          </a:prstGeom>
        </p:spPr>
        <p:txBody>
          <a:bodyPr>
            <a:normAutofit fontScale="100000" lnSpcReduction="0"/>
          </a:bodyPr>
          <a:lstStyle>
            <a:lvl1pPr marL="282575" indent="-282575">
              <a:lnSpc>
                <a:spcPct val="100000"/>
              </a:lnSpc>
              <a:buSzPct val="100000"/>
              <a:buChar char="▪"/>
              <a:defRPr b="1" sz="1800">
                <a:latin typeface="Oracle Sans"/>
                <a:ea typeface="Oracle Sans"/>
                <a:cs typeface="Oracle Sans"/>
                <a:sym typeface="Oracle Sans"/>
              </a:defRPr>
            </a:lvl1pPr>
            <a:lvl2pPr indent="685800">
              <a:lnSpc>
                <a:spcPct val="100000"/>
              </a:lnSpc>
              <a:buFont typeface="Wingdings"/>
              <a:defRPr b="1" sz="1800">
                <a:latin typeface="Oracle Sans"/>
                <a:ea typeface="Oracle Sans"/>
                <a:cs typeface="Oracle Sans"/>
                <a:sym typeface="Oracle Sans"/>
              </a:defRPr>
            </a:lvl2pPr>
            <a:lvl3pPr>
              <a:lnSpc>
                <a:spcPct val="100000"/>
              </a:lnSpc>
              <a:buFont typeface="Wingdings"/>
              <a:defRPr b="1" sz="1800">
                <a:latin typeface="Oracle Sans"/>
                <a:ea typeface="Oracle Sans"/>
                <a:cs typeface="Oracle Sans"/>
                <a:sym typeface="Oracle Sans"/>
              </a:defRPr>
            </a:lvl3pPr>
            <a:lvl4pPr>
              <a:lnSpc>
                <a:spcPct val="100000"/>
              </a:lnSpc>
              <a:buFont typeface="Wingdings"/>
              <a:defRPr b="1" sz="1800">
                <a:latin typeface="Oracle Sans"/>
                <a:ea typeface="Oracle Sans"/>
                <a:cs typeface="Oracle Sans"/>
                <a:sym typeface="Oracle Sans"/>
              </a:defRPr>
            </a:lvl4pPr>
            <a:lvl5pPr>
              <a:lnSpc>
                <a:spcPct val="100000"/>
              </a:lnSpc>
              <a:buFont typeface="Wingdings"/>
              <a:defRPr b="1" sz="18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217" name="Text Placeholder 33"/>
          <p:cNvSpPr/>
          <p:nvPr>
            <p:ph type="body" sz="quarter" idx="13"/>
          </p:nvPr>
        </p:nvSpPr>
        <p:spPr>
          <a:xfrm>
            <a:off x="5949191" y="2289175"/>
            <a:ext cx="5029201" cy="3108325"/>
          </a:xfrm>
          <a:prstGeom prst="rect">
            <a:avLst/>
          </a:prstGeom>
        </p:spPr>
        <p:txBody>
          <a:bodyPr>
            <a:normAutofit fontScale="100000" lnSpcReduction="0"/>
          </a:bodyPr>
          <a:lstStyle/>
          <a:p>
            <a:pPr marL="282575" indent="-282575">
              <a:lnSpc>
                <a:spcPct val="100000"/>
              </a:lnSpc>
              <a:buSzPct val="100000"/>
              <a:buChar char="▪"/>
              <a:defRPr b="1" sz="1800">
                <a:latin typeface="Oracle Sans"/>
                <a:ea typeface="Oracle Sans"/>
                <a:cs typeface="Oracle Sans"/>
                <a:sym typeface="Oracle Sans"/>
              </a:defRPr>
            </a:pPr>
          </a:p>
        </p:txBody>
      </p:sp>
      <p:pic>
        <p:nvPicPr>
          <p:cNvPr id="218"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2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with three column">
    <p:spTree>
      <p:nvGrpSpPr>
        <p:cNvPr id="1" name=""/>
        <p:cNvGrpSpPr/>
        <p:nvPr/>
      </p:nvGrpSpPr>
      <p:grpSpPr>
        <a:xfrm>
          <a:off x="0" y="0"/>
          <a:ext cx="0" cy="0"/>
          <a:chOff x="0" y="0"/>
          <a:chExt cx="0" cy="0"/>
        </a:xfrm>
      </p:grpSpPr>
      <p:pic>
        <p:nvPicPr>
          <p:cNvPr id="226" name="Picture 24" descr="Picture 2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sp>
        <p:nvSpPr>
          <p:cNvPr id="227" name="Title Text"/>
          <p:cNvSpPr txBox="1"/>
          <p:nvPr>
            <p:ph type="title"/>
          </p:nvPr>
        </p:nvSpPr>
        <p:spPr>
          <a:xfrm>
            <a:off x="768094" y="783025"/>
            <a:ext cx="10210298"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pic>
        <p:nvPicPr>
          <p:cNvPr id="228"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229"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30" name="Body Level One…"/>
          <p:cNvSpPr txBox="1"/>
          <p:nvPr>
            <p:ph type="body" sz="quarter" idx="1"/>
          </p:nvPr>
        </p:nvSpPr>
        <p:spPr>
          <a:xfrm>
            <a:off x="768094" y="2289175"/>
            <a:ext cx="3271472" cy="3108325"/>
          </a:xfrm>
          <a:prstGeom prst="rect">
            <a:avLst/>
          </a:prstGeom>
        </p:spPr>
        <p:txBody>
          <a:bodyPr>
            <a:normAutofit fontScale="100000" lnSpcReduction="0"/>
          </a:bodyPr>
          <a:lstStyle>
            <a:lvl1pPr marL="282575" indent="-282575">
              <a:lnSpc>
                <a:spcPct val="100000"/>
              </a:lnSpc>
              <a:buSzPct val="100000"/>
              <a:buChar char="▪"/>
              <a:defRPr b="1" sz="1800">
                <a:latin typeface="Oracle Sans"/>
                <a:ea typeface="Oracle Sans"/>
                <a:cs typeface="Oracle Sans"/>
                <a:sym typeface="Oracle Sans"/>
              </a:defRPr>
            </a:lvl1pPr>
            <a:lvl2pPr indent="685800">
              <a:lnSpc>
                <a:spcPct val="100000"/>
              </a:lnSpc>
              <a:buFont typeface="Wingdings"/>
              <a:defRPr b="1" sz="1800">
                <a:latin typeface="Oracle Sans"/>
                <a:ea typeface="Oracle Sans"/>
                <a:cs typeface="Oracle Sans"/>
                <a:sym typeface="Oracle Sans"/>
              </a:defRPr>
            </a:lvl2pPr>
            <a:lvl3pPr>
              <a:lnSpc>
                <a:spcPct val="100000"/>
              </a:lnSpc>
              <a:buFont typeface="Wingdings"/>
              <a:defRPr b="1" sz="1800">
                <a:latin typeface="Oracle Sans"/>
                <a:ea typeface="Oracle Sans"/>
                <a:cs typeface="Oracle Sans"/>
                <a:sym typeface="Oracle Sans"/>
              </a:defRPr>
            </a:lvl3pPr>
            <a:lvl4pPr>
              <a:lnSpc>
                <a:spcPct val="100000"/>
              </a:lnSpc>
              <a:buFont typeface="Wingdings"/>
              <a:defRPr b="1" sz="1800">
                <a:latin typeface="Oracle Sans"/>
                <a:ea typeface="Oracle Sans"/>
                <a:cs typeface="Oracle Sans"/>
                <a:sym typeface="Oracle Sans"/>
              </a:defRPr>
            </a:lvl4pPr>
            <a:lvl5pPr>
              <a:lnSpc>
                <a:spcPct val="100000"/>
              </a:lnSpc>
              <a:buFont typeface="Wingdings"/>
              <a:defRPr b="1" sz="18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231" name="Text Placeholder 33"/>
          <p:cNvSpPr/>
          <p:nvPr>
            <p:ph type="body" sz="quarter" idx="13"/>
          </p:nvPr>
        </p:nvSpPr>
        <p:spPr>
          <a:xfrm>
            <a:off x="4237508" y="2289175"/>
            <a:ext cx="3271471" cy="3108325"/>
          </a:xfrm>
          <a:prstGeom prst="rect">
            <a:avLst/>
          </a:prstGeom>
        </p:spPr>
        <p:txBody>
          <a:bodyPr>
            <a:normAutofit fontScale="100000" lnSpcReduction="0"/>
          </a:bodyPr>
          <a:lstStyle/>
          <a:p>
            <a:pPr marL="282575" indent="-282575">
              <a:lnSpc>
                <a:spcPct val="100000"/>
              </a:lnSpc>
              <a:buSzPct val="100000"/>
              <a:buChar char="▪"/>
              <a:defRPr b="1" sz="1800">
                <a:latin typeface="Oracle Sans"/>
                <a:ea typeface="Oracle Sans"/>
                <a:cs typeface="Oracle Sans"/>
                <a:sym typeface="Oracle Sans"/>
              </a:defRPr>
            </a:pPr>
          </a:p>
        </p:txBody>
      </p:sp>
      <p:sp>
        <p:nvSpPr>
          <p:cNvPr id="232" name="Text Placeholder 33"/>
          <p:cNvSpPr/>
          <p:nvPr>
            <p:ph type="body" sz="quarter" idx="14"/>
          </p:nvPr>
        </p:nvSpPr>
        <p:spPr>
          <a:xfrm>
            <a:off x="7706921" y="2289175"/>
            <a:ext cx="3271471" cy="3108325"/>
          </a:xfrm>
          <a:prstGeom prst="rect">
            <a:avLst/>
          </a:prstGeom>
        </p:spPr>
        <p:txBody>
          <a:bodyPr>
            <a:normAutofit fontScale="100000" lnSpcReduction="0"/>
          </a:bodyPr>
          <a:lstStyle/>
          <a:p>
            <a:pPr marL="282575" indent="-282575">
              <a:lnSpc>
                <a:spcPct val="100000"/>
              </a:lnSpc>
              <a:buSzPct val="100000"/>
              <a:buChar char="▪"/>
              <a:defRPr b="1" sz="1800">
                <a:latin typeface="Oracle Sans"/>
                <a:ea typeface="Oracle Sans"/>
                <a:cs typeface="Oracle Sans"/>
                <a:sym typeface="Oracle Sans"/>
              </a:defRPr>
            </a:pPr>
          </a:p>
        </p:txBody>
      </p:sp>
      <p:pic>
        <p:nvPicPr>
          <p:cNvPr id="233"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Quadrant for infographic">
    <p:spTree>
      <p:nvGrpSpPr>
        <p:cNvPr id="1" name=""/>
        <p:cNvGrpSpPr/>
        <p:nvPr/>
      </p:nvGrpSpPr>
      <p:grpSpPr>
        <a:xfrm>
          <a:off x="0" y="0"/>
          <a:ext cx="0" cy="0"/>
          <a:chOff x="0" y="0"/>
          <a:chExt cx="0" cy="0"/>
        </a:xfrm>
      </p:grpSpPr>
      <p:pic>
        <p:nvPicPr>
          <p:cNvPr id="241" name="Picture 24" descr="Picture 2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sp>
        <p:nvSpPr>
          <p:cNvPr id="242" name="Title Text"/>
          <p:cNvSpPr txBox="1"/>
          <p:nvPr>
            <p:ph type="title"/>
          </p:nvPr>
        </p:nvSpPr>
        <p:spPr>
          <a:xfrm>
            <a:off x="768094" y="783025"/>
            <a:ext cx="10210298"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pic>
        <p:nvPicPr>
          <p:cNvPr id="243"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244"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45" name="Body Level One…"/>
          <p:cNvSpPr txBox="1"/>
          <p:nvPr>
            <p:ph type="body" sz="quarter" idx="1"/>
          </p:nvPr>
        </p:nvSpPr>
        <p:spPr>
          <a:xfrm>
            <a:off x="2204246" y="4162023"/>
            <a:ext cx="3574123" cy="1167666"/>
          </a:xfrm>
          <a:prstGeom prst="rect">
            <a:avLst/>
          </a:prstGeom>
        </p:spPr>
        <p:txBody>
          <a:bodyPr>
            <a:normAutofit fontScale="100000" lnSpcReduction="0"/>
          </a:bodyPr>
          <a:lstStyle>
            <a:lvl1pPr>
              <a:lnSpc>
                <a:spcPct val="100000"/>
              </a:lnSpc>
              <a:defRPr sz="1800">
                <a:latin typeface="Oracle Sans"/>
                <a:ea typeface="Oracle Sans"/>
                <a:cs typeface="Oracle Sans"/>
                <a:sym typeface="Oracle Sans"/>
              </a:defRPr>
            </a:lvl1pPr>
            <a:lvl2pPr indent="685800">
              <a:lnSpc>
                <a:spcPct val="100000"/>
              </a:lnSpc>
              <a:defRPr sz="1800">
                <a:latin typeface="Oracle Sans"/>
                <a:ea typeface="Oracle Sans"/>
                <a:cs typeface="Oracle Sans"/>
                <a:sym typeface="Oracle Sans"/>
              </a:defRPr>
            </a:lvl2pPr>
            <a:lvl3pPr>
              <a:lnSpc>
                <a:spcPct val="100000"/>
              </a:lnSpc>
              <a:defRPr sz="1800">
                <a:latin typeface="Oracle Sans"/>
                <a:ea typeface="Oracle Sans"/>
                <a:cs typeface="Oracle Sans"/>
                <a:sym typeface="Oracle Sans"/>
              </a:defRPr>
            </a:lvl3pPr>
            <a:lvl4pPr>
              <a:lnSpc>
                <a:spcPct val="100000"/>
              </a:lnSpc>
              <a:defRPr sz="1800">
                <a:latin typeface="Oracle Sans"/>
                <a:ea typeface="Oracle Sans"/>
                <a:cs typeface="Oracle Sans"/>
                <a:sym typeface="Oracle Sans"/>
              </a:defRPr>
            </a:lvl4pPr>
            <a:lvl5pPr>
              <a:lnSpc>
                <a:spcPct val="100000"/>
              </a:lnSpc>
              <a:defRPr sz="18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246" name="Text Placeholder 33"/>
          <p:cNvSpPr/>
          <p:nvPr>
            <p:ph type="body" sz="quarter" idx="13"/>
          </p:nvPr>
        </p:nvSpPr>
        <p:spPr>
          <a:xfrm>
            <a:off x="7404269" y="2271142"/>
            <a:ext cx="3574123" cy="1167667"/>
          </a:xfrm>
          <a:prstGeom prst="rect">
            <a:avLst/>
          </a:prstGeom>
        </p:spPr>
        <p:txBody>
          <a:bodyPr>
            <a:normAutofit fontScale="100000" lnSpcReduction="0"/>
          </a:bodyPr>
          <a:lstStyle/>
          <a:p>
            <a:pPr>
              <a:lnSpc>
                <a:spcPct val="100000"/>
              </a:lnSpc>
              <a:defRPr sz="1800">
                <a:latin typeface="Oracle Sans"/>
                <a:ea typeface="Oracle Sans"/>
                <a:cs typeface="Oracle Sans"/>
                <a:sym typeface="Oracle Sans"/>
              </a:defRPr>
            </a:pPr>
          </a:p>
        </p:txBody>
      </p:sp>
      <p:sp>
        <p:nvSpPr>
          <p:cNvPr id="247" name="Text Placeholder 33"/>
          <p:cNvSpPr/>
          <p:nvPr>
            <p:ph type="body" sz="quarter" idx="14"/>
          </p:nvPr>
        </p:nvSpPr>
        <p:spPr>
          <a:xfrm>
            <a:off x="7404269" y="4162023"/>
            <a:ext cx="3574123" cy="1167666"/>
          </a:xfrm>
          <a:prstGeom prst="rect">
            <a:avLst/>
          </a:prstGeom>
        </p:spPr>
        <p:txBody>
          <a:bodyPr>
            <a:normAutofit fontScale="100000" lnSpcReduction="0"/>
          </a:bodyPr>
          <a:lstStyle/>
          <a:p>
            <a:pPr>
              <a:lnSpc>
                <a:spcPct val="100000"/>
              </a:lnSpc>
              <a:defRPr sz="1800">
                <a:latin typeface="Oracle Sans"/>
                <a:ea typeface="Oracle Sans"/>
                <a:cs typeface="Oracle Sans"/>
                <a:sym typeface="Oracle Sans"/>
              </a:defRPr>
            </a:pPr>
          </a:p>
        </p:txBody>
      </p:sp>
      <p:sp>
        <p:nvSpPr>
          <p:cNvPr id="248" name="Text Placeholder 33"/>
          <p:cNvSpPr/>
          <p:nvPr>
            <p:ph type="body" sz="quarter" idx="15"/>
          </p:nvPr>
        </p:nvSpPr>
        <p:spPr>
          <a:xfrm>
            <a:off x="2204246" y="2278496"/>
            <a:ext cx="3574123" cy="1167667"/>
          </a:xfrm>
          <a:prstGeom prst="rect">
            <a:avLst/>
          </a:prstGeom>
        </p:spPr>
        <p:txBody>
          <a:bodyPr>
            <a:normAutofit fontScale="100000" lnSpcReduction="0"/>
          </a:bodyPr>
          <a:lstStyle/>
          <a:p>
            <a:pPr>
              <a:lnSpc>
                <a:spcPct val="100000"/>
              </a:lnSpc>
              <a:defRPr sz="1800">
                <a:latin typeface="Oracle Sans"/>
                <a:ea typeface="Oracle Sans"/>
                <a:cs typeface="Oracle Sans"/>
                <a:sym typeface="Oracle Sans"/>
              </a:defRPr>
            </a:pPr>
          </a:p>
        </p:txBody>
      </p:sp>
      <p:pic>
        <p:nvPicPr>
          <p:cNvPr id="249"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2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Metric">
    <p:spTree>
      <p:nvGrpSpPr>
        <p:cNvPr id="1" name=""/>
        <p:cNvGrpSpPr/>
        <p:nvPr/>
      </p:nvGrpSpPr>
      <p:grpSpPr>
        <a:xfrm>
          <a:off x="0" y="0"/>
          <a:ext cx="0" cy="0"/>
          <a:chOff x="0" y="0"/>
          <a:chExt cx="0" cy="0"/>
        </a:xfrm>
      </p:grpSpPr>
      <p:sp>
        <p:nvSpPr>
          <p:cNvPr id="257" name="Body Level One…"/>
          <p:cNvSpPr txBox="1"/>
          <p:nvPr>
            <p:ph type="body" sz="quarter" idx="1"/>
          </p:nvPr>
        </p:nvSpPr>
        <p:spPr>
          <a:xfrm>
            <a:off x="761285" y="2275166"/>
            <a:ext cx="1906501" cy="914401"/>
          </a:xfrm>
          <a:prstGeom prst="rect">
            <a:avLst/>
          </a:prstGeom>
        </p:spPr>
        <p:txBody>
          <a:bodyPr lIns="0" tIns="0" rIns="0" bIns="0">
            <a:normAutofit fontScale="100000" lnSpcReduction="0"/>
          </a:bodyPr>
          <a:lstStyle>
            <a:lvl1pPr>
              <a:defRPr sz="6000">
                <a:solidFill>
                  <a:srgbClr val="8A5A15"/>
                </a:solidFill>
                <a:latin typeface="Georgia"/>
                <a:ea typeface="Georgia"/>
                <a:cs typeface="Georgia"/>
                <a:sym typeface="Georgia"/>
              </a:defRPr>
            </a:lvl1pPr>
            <a:lvl2pPr>
              <a:defRPr sz="6000">
                <a:solidFill>
                  <a:srgbClr val="8A5A15"/>
                </a:solidFill>
                <a:latin typeface="Georgia"/>
                <a:ea typeface="Georgia"/>
                <a:cs typeface="Georgia"/>
                <a:sym typeface="Georgia"/>
              </a:defRPr>
            </a:lvl2pPr>
            <a:lvl3pPr>
              <a:defRPr sz="6000">
                <a:solidFill>
                  <a:srgbClr val="8A5A15"/>
                </a:solidFill>
                <a:latin typeface="Georgia"/>
                <a:ea typeface="Georgia"/>
                <a:cs typeface="Georgia"/>
                <a:sym typeface="Georgia"/>
              </a:defRPr>
            </a:lvl3pPr>
            <a:lvl4pPr>
              <a:defRPr sz="6000">
                <a:solidFill>
                  <a:srgbClr val="8A5A15"/>
                </a:solidFill>
                <a:latin typeface="Georgia"/>
                <a:ea typeface="Georgia"/>
                <a:cs typeface="Georgia"/>
                <a:sym typeface="Georgia"/>
              </a:defRPr>
            </a:lvl4pPr>
            <a:lvl5pPr>
              <a:defRPr sz="6000">
                <a:solidFill>
                  <a:srgbClr val="8A5A15"/>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258" name="Text Placeholder 15"/>
          <p:cNvSpPr/>
          <p:nvPr>
            <p:ph type="body" sz="quarter" idx="13"/>
          </p:nvPr>
        </p:nvSpPr>
        <p:spPr>
          <a:xfrm>
            <a:off x="761285" y="3231645"/>
            <a:ext cx="4371154" cy="914401"/>
          </a:xfrm>
          <a:prstGeom prst="rect">
            <a:avLst/>
          </a:prstGeom>
        </p:spPr>
        <p:txBody>
          <a:bodyPr lIns="0" tIns="0" rIns="0" bIns="0">
            <a:normAutofit fontScale="100000" lnSpcReduction="0"/>
          </a:bodyPr>
          <a:lstStyle/>
          <a:p>
            <a:pPr>
              <a:lnSpc>
                <a:spcPct val="100000"/>
              </a:lnSpc>
              <a:defRPr sz="1800">
                <a:solidFill>
                  <a:srgbClr val="4A362B"/>
                </a:solidFill>
                <a:latin typeface="Oracle Sans"/>
                <a:ea typeface="Oracle Sans"/>
                <a:cs typeface="Oracle Sans"/>
                <a:sym typeface="Oracle Sans"/>
              </a:defRPr>
            </a:pPr>
          </a:p>
        </p:txBody>
      </p:sp>
      <p:sp>
        <p:nvSpPr>
          <p:cNvPr id="259" name="Slide Number"/>
          <p:cNvSpPr txBox="1"/>
          <p:nvPr>
            <p:ph type="sldNum" sz="quarter" idx="2"/>
          </p:nvPr>
        </p:nvSpPr>
        <p:spPr>
          <a:prstGeom prst="rect">
            <a:avLst/>
          </a:prstGeom>
        </p:spPr>
        <p:txBody>
          <a:bodyPr/>
          <a:lstStyle/>
          <a:p>
            <a:pPr/>
            <a:fld id="{86CB4B4D-7CA3-9044-876B-883B54F8677D}" type="slidenum"/>
          </a:p>
        </p:txBody>
      </p:sp>
      <p:pic>
        <p:nvPicPr>
          <p:cNvPr id="260" name="Picture 9" descr="Picture 9"/>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pic>
        <p:nvPicPr>
          <p:cNvPr id="261" name="Picture 13" descr="Picture 13"/>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hank you ">
    <p:spTree>
      <p:nvGrpSpPr>
        <p:cNvPr id="1" name=""/>
        <p:cNvGrpSpPr/>
        <p:nvPr/>
      </p:nvGrpSpPr>
      <p:grpSpPr>
        <a:xfrm>
          <a:off x="0" y="0"/>
          <a:ext cx="0" cy="0"/>
          <a:chOff x="0" y="0"/>
          <a:chExt cx="0" cy="0"/>
        </a:xfrm>
      </p:grpSpPr>
      <p:pic>
        <p:nvPicPr>
          <p:cNvPr id="268" name="Picture 16" descr="Picture 16"/>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sp>
        <p:nvSpPr>
          <p:cNvPr id="269" name="Picture Placeholder 4"/>
          <p:cNvSpPr/>
          <p:nvPr>
            <p:ph type="pic" idx="13"/>
          </p:nvPr>
        </p:nvSpPr>
        <p:spPr>
          <a:xfrm>
            <a:off x="6096000" y="0"/>
            <a:ext cx="6096000" cy="6858000"/>
          </a:xfrm>
          <a:prstGeom prst="rect">
            <a:avLst/>
          </a:prstGeom>
        </p:spPr>
        <p:txBody>
          <a:bodyPr lIns="91439" rIns="91439"/>
          <a:lstStyle/>
          <a:p>
            <a:pPr/>
          </a:p>
        </p:txBody>
      </p:sp>
      <p:sp>
        <p:nvSpPr>
          <p:cNvPr id="270" name="Body Level One…"/>
          <p:cNvSpPr txBox="1"/>
          <p:nvPr>
            <p:ph type="body" sz="quarter" idx="1"/>
          </p:nvPr>
        </p:nvSpPr>
        <p:spPr>
          <a:xfrm>
            <a:off x="768094" y="2346182"/>
            <a:ext cx="4257728" cy="2242891"/>
          </a:xfrm>
          <a:prstGeom prst="rect">
            <a:avLst/>
          </a:prstGeom>
        </p:spPr>
        <p:txBody>
          <a:bodyPr lIns="0" tIns="0" rIns="0" bIns="0" anchor="ctr">
            <a:normAutofit fontScale="100000" lnSpcReduction="0"/>
          </a:bodyPr>
          <a:lstStyle>
            <a:lvl1pPr>
              <a:lnSpc>
                <a:spcPct val="100000"/>
              </a:lnSpc>
              <a:spcBef>
                <a:spcPts val="0"/>
              </a:spcBef>
              <a:defRPr sz="4000">
                <a:latin typeface="Georgia"/>
                <a:ea typeface="Georgia"/>
                <a:cs typeface="Georgia"/>
                <a:sym typeface="Georgia"/>
              </a:defRPr>
            </a:lvl1pPr>
            <a:lvl2pPr>
              <a:lnSpc>
                <a:spcPct val="100000"/>
              </a:lnSpc>
              <a:spcBef>
                <a:spcPts val="0"/>
              </a:spcBef>
              <a:defRPr sz="4000">
                <a:latin typeface="Georgia"/>
                <a:ea typeface="Georgia"/>
                <a:cs typeface="Georgia"/>
                <a:sym typeface="Georgia"/>
              </a:defRPr>
            </a:lvl2pPr>
            <a:lvl3pPr>
              <a:lnSpc>
                <a:spcPct val="100000"/>
              </a:lnSpc>
              <a:spcBef>
                <a:spcPts val="0"/>
              </a:spcBef>
              <a:defRPr sz="4000">
                <a:latin typeface="Georgia"/>
                <a:ea typeface="Georgia"/>
                <a:cs typeface="Georgia"/>
                <a:sym typeface="Georgia"/>
              </a:defRPr>
            </a:lvl3pPr>
            <a:lvl4pPr>
              <a:lnSpc>
                <a:spcPct val="100000"/>
              </a:lnSpc>
              <a:spcBef>
                <a:spcPts val="0"/>
              </a:spcBef>
              <a:defRPr sz="4000">
                <a:latin typeface="Georgia"/>
                <a:ea typeface="Georgia"/>
                <a:cs typeface="Georgia"/>
                <a:sym typeface="Georgia"/>
              </a:defRPr>
            </a:lvl4pPr>
            <a:lvl5pPr>
              <a:lnSpc>
                <a:spcPct val="100000"/>
              </a:lnSpc>
              <a:spcBef>
                <a:spcPts val="0"/>
              </a:spcBef>
              <a:defRPr sz="4000">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271" name="Text Placeholder 26"/>
          <p:cNvSpPr/>
          <p:nvPr>
            <p:ph type="body" sz="quarter" idx="14"/>
          </p:nvPr>
        </p:nvSpPr>
        <p:spPr>
          <a:xfrm>
            <a:off x="768094" y="5239646"/>
            <a:ext cx="4257728" cy="249347"/>
          </a:xfrm>
          <a:prstGeom prst="rect">
            <a:avLst/>
          </a:prstGeom>
        </p:spPr>
        <p:txBody>
          <a:bodyPr lIns="0" tIns="0" rIns="0" bIns="0">
            <a:normAutofit fontScale="100000" lnSpcReduction="0"/>
          </a:bodyPr>
          <a:lstStyle/>
          <a:p>
            <a:pPr>
              <a:lnSpc>
                <a:spcPct val="100000"/>
              </a:lnSpc>
              <a:spcBef>
                <a:spcPts val="0"/>
              </a:spcBef>
              <a:defRPr b="1" sz="1400">
                <a:latin typeface="Oracle Sans"/>
                <a:ea typeface="Oracle Sans"/>
                <a:cs typeface="Oracle Sans"/>
                <a:sym typeface="Oracle Sans"/>
              </a:defRPr>
            </a:pPr>
          </a:p>
        </p:txBody>
      </p:sp>
      <p:sp>
        <p:nvSpPr>
          <p:cNvPr id="272" name="Text Placeholder 26"/>
          <p:cNvSpPr/>
          <p:nvPr>
            <p:ph type="body" sz="quarter" idx="15"/>
          </p:nvPr>
        </p:nvSpPr>
        <p:spPr>
          <a:xfrm>
            <a:off x="768094" y="5564668"/>
            <a:ext cx="4257728" cy="528568"/>
          </a:xfrm>
          <a:prstGeom prst="rect">
            <a:avLst/>
          </a:prstGeom>
        </p:spPr>
        <p:txBody>
          <a:bodyPr lIns="0" tIns="0" rIns="0" bIns="0">
            <a:normAutofit fontScale="100000" lnSpcReduction="0"/>
          </a:bodyPr>
          <a:lstStyle/>
          <a:p>
            <a:pPr>
              <a:lnSpc>
                <a:spcPct val="100000"/>
              </a:lnSpc>
              <a:spcBef>
                <a:spcPts val="0"/>
              </a:spcBef>
              <a:defRPr sz="1400"/>
            </a:pPr>
          </a:p>
        </p:txBody>
      </p:sp>
      <p:sp>
        <p:nvSpPr>
          <p:cNvPr id="273" name="Rectangle 21"/>
          <p:cNvSpPr/>
          <p:nvPr/>
        </p:nvSpPr>
        <p:spPr>
          <a:xfrm>
            <a:off x="768095"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274" name="Picture 12" descr="Picture 12"/>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2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Cover ">
    <p:spTree>
      <p:nvGrpSpPr>
        <p:cNvPr id="1" name=""/>
        <p:cNvGrpSpPr/>
        <p:nvPr/>
      </p:nvGrpSpPr>
      <p:grpSpPr>
        <a:xfrm>
          <a:off x="0" y="0"/>
          <a:ext cx="0" cy="0"/>
          <a:chOff x="0" y="0"/>
          <a:chExt cx="0" cy="0"/>
        </a:xfrm>
      </p:grpSpPr>
      <p:pic>
        <p:nvPicPr>
          <p:cNvPr id="21" name="Picture 24" descr="Picture 24"/>
          <p:cNvPicPr>
            <a:picLocks noChangeAspect="1"/>
          </p:cNvPicPr>
          <p:nvPr/>
        </p:nvPicPr>
        <p:blipFill>
          <a:blip r:embed="rId2">
            <a:extLst/>
          </a:blip>
          <a:stretch>
            <a:fillRect/>
          </a:stretch>
        </p:blipFill>
        <p:spPr>
          <a:xfrm>
            <a:off x="0" y="0"/>
            <a:ext cx="12192000" cy="254000"/>
          </a:xfrm>
          <a:prstGeom prst="rect">
            <a:avLst/>
          </a:prstGeom>
          <a:ln w="12700">
            <a:miter lim="400000"/>
          </a:ln>
        </p:spPr>
      </p:pic>
      <p:pic>
        <p:nvPicPr>
          <p:cNvPr id="22" name="Graphic 3" descr="Graphic 3"/>
          <p:cNvPicPr>
            <a:picLocks noChangeAspect="1"/>
          </p:cNvPicPr>
          <p:nvPr/>
        </p:nvPicPr>
        <p:blipFill>
          <a:blip r:embed="rId3">
            <a:extLst/>
          </a:blip>
          <a:stretch>
            <a:fillRect/>
          </a:stretch>
        </p:blipFill>
        <p:spPr>
          <a:xfrm>
            <a:off x="3885429" y="3138722"/>
            <a:ext cx="4421145" cy="580555"/>
          </a:xfrm>
          <a:prstGeom prst="rect">
            <a:avLst/>
          </a:prstGeom>
          <a:ln w="12700">
            <a:miter lim="400000"/>
          </a:ln>
        </p:spPr>
      </p:pic>
      <p:sp>
        <p:nvSpPr>
          <p:cNvPr id="23" name="Slide Number"/>
          <p:cNvSpPr txBox="1"/>
          <p:nvPr>
            <p:ph type="sldNum" sz="quarter" idx="2"/>
          </p:nvPr>
        </p:nvSpPr>
        <p:spPr>
          <a:xfrm>
            <a:off x="87376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hank you 2">
    <p:bg>
      <p:bgPr>
        <a:solidFill>
          <a:srgbClr val="723E49"/>
        </a:solidFill>
      </p:bgPr>
    </p:bg>
    <p:spTree>
      <p:nvGrpSpPr>
        <p:cNvPr id="1" name=""/>
        <p:cNvGrpSpPr/>
        <p:nvPr/>
      </p:nvGrpSpPr>
      <p:grpSpPr>
        <a:xfrm>
          <a:off x="0" y="0"/>
          <a:ext cx="0" cy="0"/>
          <a:chOff x="0" y="0"/>
          <a:chExt cx="0" cy="0"/>
        </a:xfrm>
      </p:grpSpPr>
      <p:sp>
        <p:nvSpPr>
          <p:cNvPr id="282" name="Picture Placeholder 4"/>
          <p:cNvSpPr/>
          <p:nvPr>
            <p:ph type="pic" idx="13"/>
          </p:nvPr>
        </p:nvSpPr>
        <p:spPr>
          <a:xfrm>
            <a:off x="6096000" y="0"/>
            <a:ext cx="6096000" cy="6858000"/>
          </a:xfrm>
          <a:prstGeom prst="rect">
            <a:avLst/>
          </a:prstGeom>
        </p:spPr>
        <p:txBody>
          <a:bodyPr lIns="91439" rIns="91439"/>
          <a:lstStyle/>
          <a:p>
            <a:pPr/>
          </a:p>
        </p:txBody>
      </p:sp>
      <p:pic>
        <p:nvPicPr>
          <p:cNvPr id="283" name="Picture 10" descr="Picture 10"/>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sp>
        <p:nvSpPr>
          <p:cNvPr id="284" name="Body Level One…"/>
          <p:cNvSpPr txBox="1"/>
          <p:nvPr>
            <p:ph type="body" sz="quarter" idx="1"/>
          </p:nvPr>
        </p:nvSpPr>
        <p:spPr>
          <a:xfrm>
            <a:off x="768094" y="2346182"/>
            <a:ext cx="4257728" cy="2242891"/>
          </a:xfrm>
          <a:prstGeom prst="rect">
            <a:avLst/>
          </a:prstGeom>
        </p:spPr>
        <p:txBody>
          <a:bodyPr lIns="0" tIns="0" rIns="0" bIns="0" anchor="ctr">
            <a:normAutofit fontScale="100000" lnSpcReduction="0"/>
          </a:bodyPr>
          <a:lstStyle>
            <a:lvl1pPr>
              <a:lnSpc>
                <a:spcPct val="100000"/>
              </a:lnSpc>
              <a:spcBef>
                <a:spcPts val="0"/>
              </a:spcBef>
              <a:defRPr sz="4000">
                <a:solidFill>
                  <a:srgbClr val="FFFFFF"/>
                </a:solidFill>
                <a:latin typeface="Georgia"/>
                <a:ea typeface="Georgia"/>
                <a:cs typeface="Georgia"/>
                <a:sym typeface="Georgia"/>
              </a:defRPr>
            </a:lvl1pPr>
            <a:lvl2pPr>
              <a:lnSpc>
                <a:spcPct val="100000"/>
              </a:lnSpc>
              <a:spcBef>
                <a:spcPts val="0"/>
              </a:spcBef>
              <a:defRPr sz="4000">
                <a:solidFill>
                  <a:srgbClr val="FFFFFF"/>
                </a:solidFill>
                <a:latin typeface="Georgia"/>
                <a:ea typeface="Georgia"/>
                <a:cs typeface="Georgia"/>
                <a:sym typeface="Georgia"/>
              </a:defRPr>
            </a:lvl2pPr>
            <a:lvl3pPr>
              <a:lnSpc>
                <a:spcPct val="100000"/>
              </a:lnSpc>
              <a:spcBef>
                <a:spcPts val="0"/>
              </a:spcBef>
              <a:defRPr sz="4000">
                <a:solidFill>
                  <a:srgbClr val="FFFFFF"/>
                </a:solidFill>
                <a:latin typeface="Georgia"/>
                <a:ea typeface="Georgia"/>
                <a:cs typeface="Georgia"/>
                <a:sym typeface="Georgia"/>
              </a:defRPr>
            </a:lvl3pPr>
            <a:lvl4pPr>
              <a:lnSpc>
                <a:spcPct val="100000"/>
              </a:lnSpc>
              <a:spcBef>
                <a:spcPts val="0"/>
              </a:spcBef>
              <a:defRPr sz="4000">
                <a:solidFill>
                  <a:srgbClr val="FFFFFF"/>
                </a:solidFill>
                <a:latin typeface="Georgia"/>
                <a:ea typeface="Georgia"/>
                <a:cs typeface="Georgia"/>
                <a:sym typeface="Georgia"/>
              </a:defRPr>
            </a:lvl4pPr>
            <a:lvl5pPr>
              <a:lnSpc>
                <a:spcPct val="100000"/>
              </a:lnSpc>
              <a:spcBef>
                <a:spcPts val="0"/>
              </a:spcBef>
              <a:defRPr sz="4000">
                <a:solidFill>
                  <a:srgbClr val="FFFFFF"/>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285" name="Text Placeholder 26"/>
          <p:cNvSpPr/>
          <p:nvPr>
            <p:ph type="body" sz="quarter" idx="14"/>
          </p:nvPr>
        </p:nvSpPr>
        <p:spPr>
          <a:xfrm>
            <a:off x="768094" y="5239646"/>
            <a:ext cx="4257728" cy="249347"/>
          </a:xfrm>
          <a:prstGeom prst="rect">
            <a:avLst/>
          </a:prstGeom>
        </p:spPr>
        <p:txBody>
          <a:bodyPr lIns="0" tIns="0" rIns="0" bIns="0">
            <a:normAutofit fontScale="100000" lnSpcReduction="0"/>
          </a:bodyPr>
          <a:lstStyle/>
          <a:p>
            <a:pPr>
              <a:lnSpc>
                <a:spcPct val="100000"/>
              </a:lnSpc>
              <a:spcBef>
                <a:spcPts val="0"/>
              </a:spcBef>
              <a:defRPr b="1" sz="1400">
                <a:solidFill>
                  <a:srgbClr val="FFFFFF"/>
                </a:solidFill>
                <a:latin typeface="Oracle Sans"/>
                <a:ea typeface="Oracle Sans"/>
                <a:cs typeface="Oracle Sans"/>
                <a:sym typeface="Oracle Sans"/>
              </a:defRPr>
            </a:pPr>
          </a:p>
        </p:txBody>
      </p:sp>
      <p:sp>
        <p:nvSpPr>
          <p:cNvPr id="286" name="Text Placeholder 26"/>
          <p:cNvSpPr/>
          <p:nvPr>
            <p:ph type="body" sz="quarter" idx="15"/>
          </p:nvPr>
        </p:nvSpPr>
        <p:spPr>
          <a:xfrm>
            <a:off x="768094" y="5564668"/>
            <a:ext cx="4257728" cy="528568"/>
          </a:xfrm>
          <a:prstGeom prst="rect">
            <a:avLst/>
          </a:prstGeom>
        </p:spPr>
        <p:txBody>
          <a:bodyPr lIns="0" tIns="0" rIns="0" bIns="0">
            <a:normAutofit fontScale="100000" lnSpcReduction="0"/>
          </a:bodyPr>
          <a:lstStyle/>
          <a:p>
            <a:pPr>
              <a:lnSpc>
                <a:spcPct val="100000"/>
              </a:lnSpc>
              <a:spcBef>
                <a:spcPts val="0"/>
              </a:spcBef>
              <a:defRPr sz="1400">
                <a:solidFill>
                  <a:srgbClr val="FFFFFF"/>
                </a:solidFill>
              </a:defRPr>
            </a:pPr>
          </a:p>
        </p:txBody>
      </p:sp>
      <p:sp>
        <p:nvSpPr>
          <p:cNvPr id="287" name="Rectangle 16"/>
          <p:cNvSpPr/>
          <p:nvPr/>
        </p:nvSpPr>
        <p:spPr>
          <a:xfrm>
            <a:off x="768095"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88" name="Picture Placeholder 4"/>
          <p:cNvSpPr/>
          <p:nvPr>
            <p:ph type="pic" idx="16"/>
          </p:nvPr>
        </p:nvSpPr>
        <p:spPr>
          <a:xfrm>
            <a:off x="6096000" y="-787"/>
            <a:ext cx="6096000" cy="6858001"/>
          </a:xfrm>
          <a:prstGeom prst="rect">
            <a:avLst/>
          </a:prstGeom>
        </p:spPr>
        <p:txBody>
          <a:bodyPr lIns="91439" rIns="91439"/>
          <a:lstStyle/>
          <a:p>
            <a:pPr/>
          </a:p>
        </p:txBody>
      </p:sp>
      <p:pic>
        <p:nvPicPr>
          <p:cNvPr id="289" name="Picture 17" descr="Picture 17"/>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290" name="Slide Number"/>
          <p:cNvSpPr txBox="1"/>
          <p:nvPr>
            <p:ph type="sldNum" sz="quarter" idx="2"/>
          </p:nvPr>
        </p:nvSpPr>
        <p:spPr>
          <a:prstGeom prst="rect">
            <a:avLst/>
          </a:prstGeom>
        </p:spPr>
        <p:txBody>
          <a:bodyPr/>
          <a:lstStyle>
            <a:lvl1pPr>
              <a:defRPr>
                <a:solidFill>
                  <a:srgbClr val="AE7F65"/>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Cover ">
    <p:bg>
      <p:bgPr>
        <a:solidFill>
          <a:srgbClr val="282723"/>
        </a:solidFill>
      </p:bgPr>
    </p:bg>
    <p:spTree>
      <p:nvGrpSpPr>
        <p:cNvPr id="1" name=""/>
        <p:cNvGrpSpPr/>
        <p:nvPr/>
      </p:nvGrpSpPr>
      <p:grpSpPr>
        <a:xfrm>
          <a:off x="0" y="0"/>
          <a:ext cx="0" cy="0"/>
          <a:chOff x="0" y="0"/>
          <a:chExt cx="0" cy="0"/>
        </a:xfrm>
      </p:grpSpPr>
      <p:pic>
        <p:nvPicPr>
          <p:cNvPr id="297" name="Graphic 3" descr="Graphic 3"/>
          <p:cNvPicPr>
            <a:picLocks noChangeAspect="1"/>
          </p:cNvPicPr>
          <p:nvPr/>
        </p:nvPicPr>
        <p:blipFill>
          <a:blip r:embed="rId2">
            <a:extLst/>
          </a:blip>
          <a:stretch>
            <a:fillRect/>
          </a:stretch>
        </p:blipFill>
        <p:spPr>
          <a:xfrm>
            <a:off x="3885429" y="3138722"/>
            <a:ext cx="4421145" cy="580555"/>
          </a:xfrm>
          <a:prstGeom prst="rect">
            <a:avLst/>
          </a:prstGeom>
          <a:ln w="12700">
            <a:miter lim="400000"/>
          </a:ln>
        </p:spPr>
      </p:pic>
      <p:pic>
        <p:nvPicPr>
          <p:cNvPr id="298" name="Picture 24" descr="Picture 24"/>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299" name="Slide Number"/>
          <p:cNvSpPr txBox="1"/>
          <p:nvPr>
            <p:ph type="sldNum" sz="quarter" idx="2"/>
          </p:nvPr>
        </p:nvSpPr>
        <p:spPr>
          <a:xfrm>
            <a:off x="87376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slide with picture border">
    <p:bg>
      <p:bgPr>
        <a:solidFill>
          <a:srgbClr val="282723"/>
        </a:solidFill>
      </p:bgPr>
    </p:bg>
    <p:spTree>
      <p:nvGrpSpPr>
        <p:cNvPr id="1" name=""/>
        <p:cNvGrpSpPr/>
        <p:nvPr/>
      </p:nvGrpSpPr>
      <p:grpSpPr>
        <a:xfrm>
          <a:off x="0" y="0"/>
          <a:ext cx="0" cy="0"/>
          <a:chOff x="0" y="0"/>
          <a:chExt cx="0" cy="0"/>
        </a:xfrm>
      </p:grpSpPr>
      <p:pic>
        <p:nvPicPr>
          <p:cNvPr id="306" name="Graphic 12" descr="Graphic 12"/>
          <p:cNvPicPr>
            <a:picLocks noChangeAspect="1"/>
          </p:cNvPicPr>
          <p:nvPr/>
        </p:nvPicPr>
        <p:blipFill>
          <a:blip r:embed="rId2">
            <a:extLst/>
          </a:blip>
          <a:stretch>
            <a:fillRect/>
          </a:stretch>
        </p:blipFill>
        <p:spPr>
          <a:xfrm>
            <a:off x="1035315" y="834553"/>
            <a:ext cx="1325470" cy="174052"/>
          </a:xfrm>
          <a:prstGeom prst="rect">
            <a:avLst/>
          </a:prstGeom>
          <a:ln w="12700">
            <a:miter lim="400000"/>
          </a:ln>
        </p:spPr>
      </p:pic>
      <p:pic>
        <p:nvPicPr>
          <p:cNvPr id="307" name="Picture 13" descr="Picture 13"/>
          <p:cNvPicPr>
            <a:picLocks noChangeAspect="1"/>
          </p:cNvPicPr>
          <p:nvPr/>
        </p:nvPicPr>
        <p:blipFill>
          <a:blip r:embed="rId3">
            <a:extLst/>
          </a:blip>
          <a:stretch>
            <a:fillRect/>
          </a:stretch>
        </p:blipFill>
        <p:spPr>
          <a:xfrm>
            <a:off x="-2" y="0"/>
            <a:ext cx="121920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280" y="1851"/>
                </a:moveTo>
                <a:lnTo>
                  <a:pt x="20320" y="1851"/>
                </a:lnTo>
                <a:lnTo>
                  <a:pt x="20320" y="19749"/>
                </a:lnTo>
                <a:lnTo>
                  <a:pt x="1280" y="19749"/>
                </a:lnTo>
                <a:lnTo>
                  <a:pt x="1280" y="1851"/>
                </a:lnTo>
                <a:close/>
              </a:path>
            </a:pathLst>
          </a:custGeom>
          <a:ln w="12700">
            <a:miter lim="400000"/>
          </a:ln>
        </p:spPr>
      </p:pic>
      <p:sp>
        <p:nvSpPr>
          <p:cNvPr id="308"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09" name="Body Level One…"/>
          <p:cNvSpPr txBox="1"/>
          <p:nvPr>
            <p:ph type="body" sz="half" idx="1"/>
          </p:nvPr>
        </p:nvSpPr>
        <p:spPr>
          <a:xfrm>
            <a:off x="1053610" y="3892527"/>
            <a:ext cx="10073302" cy="1830181"/>
          </a:xfrm>
          <a:prstGeom prst="rect">
            <a:avLst/>
          </a:prstGeom>
        </p:spPr>
        <p:txBody>
          <a:bodyPr lIns="0" tIns="0" rIns="0" bIns="0">
            <a:normAutofit fontScale="100000" lnSpcReduction="0"/>
          </a:bodyPr>
          <a:lstStyle>
            <a:lvl1pPr>
              <a:lnSpc>
                <a:spcPts val="1400"/>
              </a:lnSpc>
              <a:defRPr sz="1600">
                <a:solidFill>
                  <a:srgbClr val="ECB85A"/>
                </a:solidFill>
                <a:latin typeface="Oracle Sans"/>
                <a:ea typeface="Oracle Sans"/>
                <a:cs typeface="Oracle Sans"/>
                <a:sym typeface="Oracle Sans"/>
              </a:defRPr>
            </a:lvl1pPr>
            <a:lvl2pPr>
              <a:lnSpc>
                <a:spcPts val="1400"/>
              </a:lnSpc>
              <a:defRPr sz="1600">
                <a:solidFill>
                  <a:srgbClr val="ECB85A"/>
                </a:solidFill>
                <a:latin typeface="Oracle Sans"/>
                <a:ea typeface="Oracle Sans"/>
                <a:cs typeface="Oracle Sans"/>
                <a:sym typeface="Oracle Sans"/>
              </a:defRPr>
            </a:lvl2pPr>
            <a:lvl3pPr>
              <a:lnSpc>
                <a:spcPts val="1400"/>
              </a:lnSpc>
              <a:defRPr sz="1600">
                <a:solidFill>
                  <a:srgbClr val="ECB85A"/>
                </a:solidFill>
                <a:latin typeface="Oracle Sans"/>
                <a:ea typeface="Oracle Sans"/>
                <a:cs typeface="Oracle Sans"/>
                <a:sym typeface="Oracle Sans"/>
              </a:defRPr>
            </a:lvl3pPr>
            <a:lvl4pPr>
              <a:lnSpc>
                <a:spcPts val="1400"/>
              </a:lnSpc>
              <a:defRPr sz="1600">
                <a:solidFill>
                  <a:srgbClr val="ECB85A"/>
                </a:solidFill>
                <a:latin typeface="Oracle Sans"/>
                <a:ea typeface="Oracle Sans"/>
                <a:cs typeface="Oracle Sans"/>
                <a:sym typeface="Oracle Sans"/>
              </a:defRPr>
            </a:lvl4pPr>
            <a:lvl5pPr>
              <a:lnSpc>
                <a:spcPts val="1400"/>
              </a:lnSpc>
              <a:defRPr sz="1600">
                <a:solidFill>
                  <a:srgbClr val="ECB85A"/>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10" name="Title Text"/>
          <p:cNvSpPr txBox="1"/>
          <p:nvPr>
            <p:ph type="title"/>
          </p:nvPr>
        </p:nvSpPr>
        <p:spPr>
          <a:xfrm>
            <a:off x="1050568" y="2268193"/>
            <a:ext cx="10076344" cy="909982"/>
          </a:xfrm>
          <a:prstGeom prst="rect">
            <a:avLst/>
          </a:prstGeom>
        </p:spPr>
        <p:txBody>
          <a:bodyPr/>
          <a:lstStyle>
            <a:lvl1pPr>
              <a:defRPr>
                <a:solidFill>
                  <a:srgbClr val="FFFFFF"/>
                </a:solidFill>
              </a:defRPr>
            </a:lvl1pPr>
          </a:lstStyle>
          <a:p>
            <a:pPr/>
            <a:r>
              <a:t>Title Text</a:t>
            </a:r>
          </a:p>
        </p:txBody>
      </p:sp>
      <p:sp>
        <p:nvSpPr>
          <p:cNvPr id="311" name="Text Placeholder 10"/>
          <p:cNvSpPr/>
          <p:nvPr>
            <p:ph type="body" sz="quarter" idx="13"/>
          </p:nvPr>
        </p:nvSpPr>
        <p:spPr>
          <a:xfrm>
            <a:off x="1050568" y="3214299"/>
            <a:ext cx="10076345" cy="416074"/>
          </a:xfrm>
          <a:prstGeom prst="rect">
            <a:avLst/>
          </a:prstGeom>
        </p:spPr>
        <p:txBody>
          <a:bodyPr lIns="0" tIns="0" rIns="0" bIns="0">
            <a:normAutofit fontScale="100000" lnSpcReduction="0"/>
          </a:bodyPr>
          <a:lstStyle/>
          <a:p>
            <a:pPr>
              <a:spcBef>
                <a:spcPts val="0"/>
              </a:spcBef>
              <a:defRPr b="1" sz="2400">
                <a:solidFill>
                  <a:srgbClr val="FFFFFF"/>
                </a:solidFill>
                <a:latin typeface="Oracle Sans"/>
                <a:ea typeface="Oracle Sans"/>
                <a:cs typeface="Oracle Sans"/>
                <a:sym typeface="Oracle Sans"/>
              </a:defRPr>
            </a:pPr>
          </a:p>
        </p:txBody>
      </p:sp>
      <p:pic>
        <p:nvPicPr>
          <p:cNvPr id="312" name="Picture 11" descr="Picture 11"/>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3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slide">
    <p:bg>
      <p:bgPr>
        <a:solidFill>
          <a:srgbClr val="282723"/>
        </a:solidFill>
      </p:bgPr>
    </p:bg>
    <p:spTree>
      <p:nvGrpSpPr>
        <p:cNvPr id="1" name=""/>
        <p:cNvGrpSpPr/>
        <p:nvPr/>
      </p:nvGrpSpPr>
      <p:grpSpPr>
        <a:xfrm>
          <a:off x="0" y="0"/>
          <a:ext cx="0" cy="0"/>
          <a:chOff x="0" y="0"/>
          <a:chExt cx="0" cy="0"/>
        </a:xfrm>
      </p:grpSpPr>
      <p:pic>
        <p:nvPicPr>
          <p:cNvPr id="320" name="Picture 11" descr="Picture 11"/>
          <p:cNvPicPr>
            <a:picLocks noChangeAspect="1"/>
          </p:cNvPicPr>
          <p:nvPr/>
        </p:nvPicPr>
        <p:blipFill>
          <a:blip r:embed="rId2">
            <a:extLst/>
          </a:blip>
          <a:srcRect l="0" t="0" r="7098" b="0"/>
          <a:stretch>
            <a:fillRect/>
          </a:stretch>
        </p:blipFill>
        <p:spPr>
          <a:xfrm>
            <a:off x="7080947" y="212826"/>
            <a:ext cx="5111052" cy="2299468"/>
          </a:xfrm>
          <a:prstGeom prst="rect">
            <a:avLst/>
          </a:prstGeom>
          <a:ln w="12700">
            <a:miter lim="400000"/>
          </a:ln>
        </p:spPr>
      </p:pic>
      <p:pic>
        <p:nvPicPr>
          <p:cNvPr id="321" name="Picture 12" descr="Picture 12"/>
          <p:cNvPicPr>
            <a:picLocks noChangeAspect="1"/>
          </p:cNvPicPr>
          <p:nvPr/>
        </p:nvPicPr>
        <p:blipFill>
          <a:blip r:embed="rId3">
            <a:extLst/>
          </a:blip>
          <a:srcRect l="35293" t="0" r="0" b="0"/>
          <a:stretch>
            <a:fillRect/>
          </a:stretch>
        </p:blipFill>
        <p:spPr>
          <a:xfrm>
            <a:off x="9333" y="1125488"/>
            <a:ext cx="2864668" cy="1649790"/>
          </a:xfrm>
          <a:prstGeom prst="rect">
            <a:avLst/>
          </a:prstGeom>
          <a:ln w="12700">
            <a:miter lim="400000"/>
          </a:ln>
        </p:spPr>
      </p:pic>
      <p:sp>
        <p:nvSpPr>
          <p:cNvPr id="322" name="Rectangle 13"/>
          <p:cNvSpPr/>
          <p:nvPr/>
        </p:nvSpPr>
        <p:spPr>
          <a:xfrm>
            <a:off x="10418601" y="5036958"/>
            <a:ext cx="261123"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3" name="Rectangle 14"/>
          <p:cNvSpPr/>
          <p:nvPr/>
        </p:nvSpPr>
        <p:spPr>
          <a:xfrm>
            <a:off x="11502722" y="5644791"/>
            <a:ext cx="100827" cy="5737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4" name="Rectangle 15"/>
          <p:cNvSpPr/>
          <p:nvPr/>
        </p:nvSpPr>
        <p:spPr>
          <a:xfrm>
            <a:off x="11008031" y="4790761"/>
            <a:ext cx="643643" cy="5737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5" name="Rectangle 16"/>
          <p:cNvSpPr/>
          <p:nvPr/>
        </p:nvSpPr>
        <p:spPr>
          <a:xfrm>
            <a:off x="10808761" y="5036958"/>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6" name="Rectangle 17"/>
          <p:cNvSpPr/>
          <p:nvPr/>
        </p:nvSpPr>
        <p:spPr>
          <a:xfrm>
            <a:off x="11508669" y="56468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7"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28" name="Body Level One…"/>
          <p:cNvSpPr txBox="1"/>
          <p:nvPr>
            <p:ph type="body" sz="half" idx="1"/>
          </p:nvPr>
        </p:nvSpPr>
        <p:spPr>
          <a:xfrm>
            <a:off x="1053610" y="3892527"/>
            <a:ext cx="10073302" cy="1830181"/>
          </a:xfrm>
          <a:prstGeom prst="rect">
            <a:avLst/>
          </a:prstGeom>
        </p:spPr>
        <p:txBody>
          <a:bodyPr lIns="0" tIns="0" rIns="0" bIns="0">
            <a:normAutofit fontScale="100000" lnSpcReduction="0"/>
          </a:bodyPr>
          <a:lstStyle>
            <a:lvl1pPr>
              <a:lnSpc>
                <a:spcPts val="1400"/>
              </a:lnSpc>
              <a:defRPr sz="1600">
                <a:solidFill>
                  <a:srgbClr val="ECB85A"/>
                </a:solidFill>
                <a:latin typeface="Oracle Sans"/>
                <a:ea typeface="Oracle Sans"/>
                <a:cs typeface="Oracle Sans"/>
                <a:sym typeface="Oracle Sans"/>
              </a:defRPr>
            </a:lvl1pPr>
            <a:lvl2pPr>
              <a:lnSpc>
                <a:spcPts val="1400"/>
              </a:lnSpc>
              <a:defRPr sz="1600">
                <a:solidFill>
                  <a:srgbClr val="ECB85A"/>
                </a:solidFill>
                <a:latin typeface="Oracle Sans"/>
                <a:ea typeface="Oracle Sans"/>
                <a:cs typeface="Oracle Sans"/>
                <a:sym typeface="Oracle Sans"/>
              </a:defRPr>
            </a:lvl2pPr>
            <a:lvl3pPr>
              <a:lnSpc>
                <a:spcPts val="1400"/>
              </a:lnSpc>
              <a:defRPr sz="1600">
                <a:solidFill>
                  <a:srgbClr val="ECB85A"/>
                </a:solidFill>
                <a:latin typeface="Oracle Sans"/>
                <a:ea typeface="Oracle Sans"/>
                <a:cs typeface="Oracle Sans"/>
                <a:sym typeface="Oracle Sans"/>
              </a:defRPr>
            </a:lvl3pPr>
            <a:lvl4pPr>
              <a:lnSpc>
                <a:spcPts val="1400"/>
              </a:lnSpc>
              <a:defRPr sz="1600">
                <a:solidFill>
                  <a:srgbClr val="ECB85A"/>
                </a:solidFill>
                <a:latin typeface="Oracle Sans"/>
                <a:ea typeface="Oracle Sans"/>
                <a:cs typeface="Oracle Sans"/>
                <a:sym typeface="Oracle Sans"/>
              </a:defRPr>
            </a:lvl4pPr>
            <a:lvl5pPr>
              <a:lnSpc>
                <a:spcPts val="1400"/>
              </a:lnSpc>
              <a:defRPr sz="1600">
                <a:solidFill>
                  <a:srgbClr val="ECB85A"/>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29" name="Title Text"/>
          <p:cNvSpPr txBox="1"/>
          <p:nvPr>
            <p:ph type="title"/>
          </p:nvPr>
        </p:nvSpPr>
        <p:spPr>
          <a:xfrm>
            <a:off x="1050568" y="2268193"/>
            <a:ext cx="10076344" cy="909982"/>
          </a:xfrm>
          <a:prstGeom prst="rect">
            <a:avLst/>
          </a:prstGeom>
        </p:spPr>
        <p:txBody>
          <a:bodyPr/>
          <a:lstStyle>
            <a:lvl1pPr>
              <a:defRPr>
                <a:solidFill>
                  <a:srgbClr val="FFFFFF"/>
                </a:solidFill>
              </a:defRPr>
            </a:lvl1pPr>
          </a:lstStyle>
          <a:p>
            <a:pPr/>
            <a:r>
              <a:t>Title Text</a:t>
            </a:r>
          </a:p>
        </p:txBody>
      </p:sp>
      <p:sp>
        <p:nvSpPr>
          <p:cNvPr id="330" name="Text Placeholder 10"/>
          <p:cNvSpPr/>
          <p:nvPr>
            <p:ph type="body" sz="quarter" idx="13"/>
          </p:nvPr>
        </p:nvSpPr>
        <p:spPr>
          <a:xfrm>
            <a:off x="1050568" y="3214299"/>
            <a:ext cx="10076345" cy="416074"/>
          </a:xfrm>
          <a:prstGeom prst="rect">
            <a:avLst/>
          </a:prstGeom>
        </p:spPr>
        <p:txBody>
          <a:bodyPr lIns="0" tIns="0" rIns="0" bIns="0">
            <a:normAutofit fontScale="100000" lnSpcReduction="0"/>
          </a:bodyPr>
          <a:lstStyle/>
          <a:p>
            <a:pPr>
              <a:spcBef>
                <a:spcPts val="0"/>
              </a:spcBef>
              <a:defRPr b="1" sz="2400">
                <a:solidFill>
                  <a:srgbClr val="FFFFFF"/>
                </a:solidFill>
                <a:latin typeface="Oracle Sans"/>
                <a:ea typeface="Oracle Sans"/>
                <a:cs typeface="Oracle Sans"/>
                <a:sym typeface="Oracle Sans"/>
              </a:defRPr>
            </a:pPr>
          </a:p>
        </p:txBody>
      </p:sp>
      <p:pic>
        <p:nvPicPr>
          <p:cNvPr id="331" name="Picture 22" descr="Picture 2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pic>
        <p:nvPicPr>
          <p:cNvPr id="332" name="Graphic 21" descr="Graphic 21"/>
          <p:cNvPicPr>
            <a:picLocks noChangeAspect="1"/>
          </p:cNvPicPr>
          <p:nvPr/>
        </p:nvPicPr>
        <p:blipFill>
          <a:blip r:embed="rId5">
            <a:extLst/>
          </a:blip>
          <a:stretch>
            <a:fillRect/>
          </a:stretch>
        </p:blipFill>
        <p:spPr>
          <a:xfrm>
            <a:off x="1035315" y="834553"/>
            <a:ext cx="1325470" cy="174052"/>
          </a:xfrm>
          <a:prstGeom prst="rect">
            <a:avLst/>
          </a:prstGeom>
          <a:ln w="12700">
            <a:miter lim="400000"/>
          </a:ln>
        </p:spPr>
      </p:pic>
      <p:sp>
        <p:nvSpPr>
          <p:cNvPr id="33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slide with border 2">
    <p:bg>
      <p:bgPr>
        <a:solidFill>
          <a:srgbClr val="282723"/>
        </a:solidFill>
      </p:bgPr>
    </p:bg>
    <p:spTree>
      <p:nvGrpSpPr>
        <p:cNvPr id="1" name=""/>
        <p:cNvGrpSpPr/>
        <p:nvPr/>
      </p:nvGrpSpPr>
      <p:grpSpPr>
        <a:xfrm>
          <a:off x="0" y="0"/>
          <a:ext cx="0" cy="0"/>
          <a:chOff x="0" y="0"/>
          <a:chExt cx="0" cy="0"/>
        </a:xfrm>
      </p:grpSpPr>
      <p:pic>
        <p:nvPicPr>
          <p:cNvPr id="340" name="Picture 14" descr="Picture 14"/>
          <p:cNvPicPr>
            <a:picLocks noChangeAspect="1"/>
          </p:cNvPicPr>
          <p:nvPr/>
        </p:nvPicPr>
        <p:blipFill>
          <a:blip r:embed="rId2">
            <a:extLst/>
          </a:blip>
          <a:stretch>
            <a:fillRect/>
          </a:stretch>
        </p:blipFill>
        <p:spPr>
          <a:xfrm>
            <a:off x="-2" y="0"/>
            <a:ext cx="121920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280" y="1851"/>
                </a:moveTo>
                <a:lnTo>
                  <a:pt x="20320" y="1851"/>
                </a:lnTo>
                <a:lnTo>
                  <a:pt x="20320" y="19749"/>
                </a:lnTo>
                <a:lnTo>
                  <a:pt x="1280" y="19749"/>
                </a:lnTo>
                <a:lnTo>
                  <a:pt x="1280" y="1851"/>
                </a:lnTo>
                <a:close/>
              </a:path>
            </a:pathLst>
          </a:custGeom>
          <a:ln w="12700">
            <a:miter lim="400000"/>
          </a:ln>
        </p:spPr>
      </p:pic>
      <p:sp>
        <p:nvSpPr>
          <p:cNvPr id="341"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42" name="Title Text"/>
          <p:cNvSpPr txBox="1"/>
          <p:nvPr>
            <p:ph type="title"/>
          </p:nvPr>
        </p:nvSpPr>
        <p:spPr>
          <a:xfrm>
            <a:off x="1050568" y="2918255"/>
            <a:ext cx="10076344" cy="909982"/>
          </a:xfrm>
          <a:prstGeom prst="rect">
            <a:avLst/>
          </a:prstGeom>
        </p:spPr>
        <p:txBody>
          <a:bodyPr/>
          <a:lstStyle>
            <a:lvl1pPr>
              <a:defRPr sz="4000">
                <a:solidFill>
                  <a:srgbClr val="FFFFFF"/>
                </a:solidFill>
              </a:defRPr>
            </a:lvl1pPr>
          </a:lstStyle>
          <a:p>
            <a:pPr/>
            <a:r>
              <a:t>Title Text</a:t>
            </a:r>
          </a:p>
        </p:txBody>
      </p:sp>
      <p:sp>
        <p:nvSpPr>
          <p:cNvPr id="343" name="Body Level One…"/>
          <p:cNvSpPr txBox="1"/>
          <p:nvPr>
            <p:ph type="body" sz="quarter" idx="1"/>
          </p:nvPr>
        </p:nvSpPr>
        <p:spPr>
          <a:xfrm>
            <a:off x="1050568" y="3864362"/>
            <a:ext cx="10076344" cy="416074"/>
          </a:xfrm>
          <a:prstGeom prst="rect">
            <a:avLst/>
          </a:prstGeom>
        </p:spPr>
        <p:txBody>
          <a:bodyPr lIns="0" tIns="0" rIns="0" bIns="0">
            <a:normAutofit fontScale="100000" lnSpcReduction="0"/>
          </a:bodyPr>
          <a:lstStyle>
            <a:lvl1pPr>
              <a:spcBef>
                <a:spcPts val="0"/>
              </a:spcBef>
              <a:defRPr b="1" sz="2400">
                <a:solidFill>
                  <a:srgbClr val="FFFFFF"/>
                </a:solidFill>
                <a:latin typeface="Oracle Sans"/>
                <a:ea typeface="Oracle Sans"/>
                <a:cs typeface="Oracle Sans"/>
                <a:sym typeface="Oracle Sans"/>
              </a:defRPr>
            </a:lvl1pPr>
            <a:lvl2pPr indent="0">
              <a:spcBef>
                <a:spcPts val="0"/>
              </a:spcBef>
              <a:defRPr b="1" sz="2400">
                <a:solidFill>
                  <a:srgbClr val="FFFFFF"/>
                </a:solidFill>
                <a:latin typeface="Oracle Sans"/>
                <a:ea typeface="Oracle Sans"/>
                <a:cs typeface="Oracle Sans"/>
                <a:sym typeface="Oracle Sans"/>
              </a:defRPr>
            </a:lvl2pPr>
            <a:lvl3pPr indent="0">
              <a:spcBef>
                <a:spcPts val="0"/>
              </a:spcBef>
              <a:defRPr b="1" sz="2400">
                <a:solidFill>
                  <a:srgbClr val="FFFFFF"/>
                </a:solidFill>
                <a:latin typeface="Oracle Sans"/>
                <a:ea typeface="Oracle Sans"/>
                <a:cs typeface="Oracle Sans"/>
                <a:sym typeface="Oracle Sans"/>
              </a:defRPr>
            </a:lvl3pPr>
            <a:lvl4pPr indent="0">
              <a:spcBef>
                <a:spcPts val="0"/>
              </a:spcBef>
              <a:defRPr b="1" sz="2400">
                <a:solidFill>
                  <a:srgbClr val="FFFFFF"/>
                </a:solidFill>
                <a:latin typeface="Oracle Sans"/>
                <a:ea typeface="Oracle Sans"/>
                <a:cs typeface="Oracle Sans"/>
                <a:sym typeface="Oracle Sans"/>
              </a:defRPr>
            </a:lvl4pPr>
            <a:lvl5pPr indent="0">
              <a:spcBef>
                <a:spcPts val="0"/>
              </a:spcBef>
              <a:defRPr b="1" sz="24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pic>
        <p:nvPicPr>
          <p:cNvPr id="344" name="Picture 35" descr="Picture 35"/>
          <p:cNvPicPr>
            <a:picLocks noChangeAspect="1"/>
          </p:cNvPicPr>
          <p:nvPr/>
        </p:nvPicPr>
        <p:blipFill>
          <a:blip r:embed="rId3">
            <a:extLst/>
          </a:blip>
          <a:stretch>
            <a:fillRect/>
          </a:stretch>
        </p:blipFill>
        <p:spPr>
          <a:xfrm>
            <a:off x="1050568" y="838951"/>
            <a:ext cx="1345810" cy="171806"/>
          </a:xfrm>
          <a:prstGeom prst="rect">
            <a:avLst/>
          </a:prstGeom>
          <a:ln w="12700">
            <a:miter lim="400000"/>
          </a:ln>
        </p:spPr>
      </p:pic>
      <p:pic>
        <p:nvPicPr>
          <p:cNvPr id="345"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34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slide 2">
    <p:bg>
      <p:bgPr>
        <a:solidFill>
          <a:srgbClr val="282723"/>
        </a:solidFill>
      </p:bgPr>
    </p:bg>
    <p:spTree>
      <p:nvGrpSpPr>
        <p:cNvPr id="1" name=""/>
        <p:cNvGrpSpPr/>
        <p:nvPr/>
      </p:nvGrpSpPr>
      <p:grpSpPr>
        <a:xfrm>
          <a:off x="0" y="0"/>
          <a:ext cx="0" cy="0"/>
          <a:chOff x="0" y="0"/>
          <a:chExt cx="0" cy="0"/>
        </a:xfrm>
      </p:grpSpPr>
      <p:pic>
        <p:nvPicPr>
          <p:cNvPr id="353" name="Picture 10" descr="Picture 10"/>
          <p:cNvPicPr>
            <a:picLocks noChangeAspect="1"/>
          </p:cNvPicPr>
          <p:nvPr/>
        </p:nvPicPr>
        <p:blipFill>
          <a:blip r:embed="rId2">
            <a:extLst/>
          </a:blip>
          <a:srcRect l="21133" t="0" r="0" b="0"/>
          <a:stretch>
            <a:fillRect/>
          </a:stretch>
        </p:blipFill>
        <p:spPr>
          <a:xfrm flipH="1">
            <a:off x="7263301" y="224472"/>
            <a:ext cx="4928698" cy="2612035"/>
          </a:xfrm>
          <a:prstGeom prst="rect">
            <a:avLst/>
          </a:prstGeom>
          <a:ln w="12700">
            <a:miter lim="400000"/>
          </a:ln>
        </p:spPr>
      </p:pic>
      <p:pic>
        <p:nvPicPr>
          <p:cNvPr id="354" name="Picture 11" descr="Picture 11"/>
          <p:cNvPicPr>
            <a:picLocks noChangeAspect="1"/>
          </p:cNvPicPr>
          <p:nvPr/>
        </p:nvPicPr>
        <p:blipFill>
          <a:blip r:embed="rId3">
            <a:alphaModFix amt="40000"/>
            <a:extLst/>
          </a:blip>
          <a:srcRect l="14004" t="0" r="0" b="27845"/>
          <a:stretch>
            <a:fillRect/>
          </a:stretch>
        </p:blipFill>
        <p:spPr>
          <a:xfrm>
            <a:off x="-1" y="5667592"/>
            <a:ext cx="3807060" cy="1190408"/>
          </a:xfrm>
          <a:prstGeom prst="rect">
            <a:avLst/>
          </a:prstGeom>
          <a:ln w="12700">
            <a:miter lim="400000"/>
          </a:ln>
        </p:spPr>
      </p:pic>
      <p:sp>
        <p:nvSpPr>
          <p:cNvPr id="355"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56" name="Title Text"/>
          <p:cNvSpPr txBox="1"/>
          <p:nvPr>
            <p:ph type="title"/>
          </p:nvPr>
        </p:nvSpPr>
        <p:spPr>
          <a:xfrm>
            <a:off x="1050568" y="2918255"/>
            <a:ext cx="10076344" cy="909982"/>
          </a:xfrm>
          <a:prstGeom prst="rect">
            <a:avLst/>
          </a:prstGeom>
        </p:spPr>
        <p:txBody>
          <a:bodyPr/>
          <a:lstStyle>
            <a:lvl1pPr>
              <a:defRPr sz="4000">
                <a:solidFill>
                  <a:srgbClr val="FFFFFF"/>
                </a:solidFill>
              </a:defRPr>
            </a:lvl1pPr>
          </a:lstStyle>
          <a:p>
            <a:pPr/>
            <a:r>
              <a:t>Title Text</a:t>
            </a:r>
          </a:p>
        </p:txBody>
      </p:sp>
      <p:sp>
        <p:nvSpPr>
          <p:cNvPr id="357" name="Body Level One…"/>
          <p:cNvSpPr txBox="1"/>
          <p:nvPr>
            <p:ph type="body" sz="quarter" idx="1"/>
          </p:nvPr>
        </p:nvSpPr>
        <p:spPr>
          <a:xfrm>
            <a:off x="1050568" y="3864362"/>
            <a:ext cx="10076344" cy="416074"/>
          </a:xfrm>
          <a:prstGeom prst="rect">
            <a:avLst/>
          </a:prstGeom>
        </p:spPr>
        <p:txBody>
          <a:bodyPr lIns="0" tIns="0" rIns="0" bIns="0">
            <a:normAutofit fontScale="100000" lnSpcReduction="0"/>
          </a:bodyPr>
          <a:lstStyle>
            <a:lvl1pPr>
              <a:spcBef>
                <a:spcPts val="0"/>
              </a:spcBef>
              <a:defRPr b="1" sz="2400">
                <a:solidFill>
                  <a:srgbClr val="FFFFFF"/>
                </a:solidFill>
                <a:latin typeface="Oracle Sans"/>
                <a:ea typeface="Oracle Sans"/>
                <a:cs typeface="Oracle Sans"/>
                <a:sym typeface="Oracle Sans"/>
              </a:defRPr>
            </a:lvl1pPr>
            <a:lvl2pPr indent="0">
              <a:spcBef>
                <a:spcPts val="0"/>
              </a:spcBef>
              <a:defRPr b="1" sz="2400">
                <a:solidFill>
                  <a:srgbClr val="FFFFFF"/>
                </a:solidFill>
                <a:latin typeface="Oracle Sans"/>
                <a:ea typeface="Oracle Sans"/>
                <a:cs typeface="Oracle Sans"/>
                <a:sym typeface="Oracle Sans"/>
              </a:defRPr>
            </a:lvl2pPr>
            <a:lvl3pPr indent="0">
              <a:spcBef>
                <a:spcPts val="0"/>
              </a:spcBef>
              <a:defRPr b="1" sz="2400">
                <a:solidFill>
                  <a:srgbClr val="FFFFFF"/>
                </a:solidFill>
                <a:latin typeface="Oracle Sans"/>
                <a:ea typeface="Oracle Sans"/>
                <a:cs typeface="Oracle Sans"/>
                <a:sym typeface="Oracle Sans"/>
              </a:defRPr>
            </a:lvl3pPr>
            <a:lvl4pPr indent="0">
              <a:spcBef>
                <a:spcPts val="0"/>
              </a:spcBef>
              <a:defRPr b="1" sz="2400">
                <a:solidFill>
                  <a:srgbClr val="FFFFFF"/>
                </a:solidFill>
                <a:latin typeface="Oracle Sans"/>
                <a:ea typeface="Oracle Sans"/>
                <a:cs typeface="Oracle Sans"/>
                <a:sym typeface="Oracle Sans"/>
              </a:defRPr>
            </a:lvl4pPr>
            <a:lvl5pPr indent="0">
              <a:spcBef>
                <a:spcPts val="0"/>
              </a:spcBef>
              <a:defRPr b="1" sz="24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pic>
        <p:nvPicPr>
          <p:cNvPr id="358" name="Picture 35" descr="Picture 35"/>
          <p:cNvPicPr>
            <a:picLocks noChangeAspect="1"/>
          </p:cNvPicPr>
          <p:nvPr/>
        </p:nvPicPr>
        <p:blipFill>
          <a:blip r:embed="rId4">
            <a:extLst/>
          </a:blip>
          <a:stretch>
            <a:fillRect/>
          </a:stretch>
        </p:blipFill>
        <p:spPr>
          <a:xfrm>
            <a:off x="1050568" y="838951"/>
            <a:ext cx="1345810" cy="171806"/>
          </a:xfrm>
          <a:prstGeom prst="rect">
            <a:avLst/>
          </a:prstGeom>
          <a:ln w="12700">
            <a:miter lim="400000"/>
          </a:ln>
        </p:spPr>
      </p:pic>
      <p:pic>
        <p:nvPicPr>
          <p:cNvPr id="359" name="Picture 14" descr="Picture 14"/>
          <p:cNvPicPr>
            <a:picLocks noChangeAspect="1"/>
          </p:cNvPicPr>
          <p:nvPr/>
        </p:nvPicPr>
        <p:blipFill>
          <a:blip r:embed="rId5">
            <a:extLst/>
          </a:blip>
          <a:stretch>
            <a:fillRect/>
          </a:stretch>
        </p:blipFill>
        <p:spPr>
          <a:xfrm>
            <a:off x="11437197" y="6356350"/>
            <a:ext cx="501651" cy="501650"/>
          </a:xfrm>
          <a:prstGeom prst="rect">
            <a:avLst/>
          </a:prstGeom>
          <a:ln w="12700">
            <a:miter lim="400000"/>
          </a:ln>
        </p:spPr>
      </p:pic>
      <p:sp>
        <p:nvSpPr>
          <p:cNvPr id="36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and content">
    <p:bg>
      <p:bgPr>
        <a:solidFill>
          <a:srgbClr val="282723"/>
        </a:solidFill>
      </p:bgPr>
    </p:bg>
    <p:spTree>
      <p:nvGrpSpPr>
        <p:cNvPr id="1" name=""/>
        <p:cNvGrpSpPr/>
        <p:nvPr/>
      </p:nvGrpSpPr>
      <p:grpSpPr>
        <a:xfrm>
          <a:off x="0" y="0"/>
          <a:ext cx="0" cy="0"/>
          <a:chOff x="0" y="0"/>
          <a:chExt cx="0" cy="0"/>
        </a:xfrm>
      </p:grpSpPr>
      <p:pic>
        <p:nvPicPr>
          <p:cNvPr id="367" name="Picture 4" descr="Picture 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pic>
        <p:nvPicPr>
          <p:cNvPr id="368"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369" name="Title Text"/>
          <p:cNvSpPr txBox="1"/>
          <p:nvPr>
            <p:ph type="title"/>
          </p:nvPr>
        </p:nvSpPr>
        <p:spPr>
          <a:xfrm>
            <a:off x="768095" y="783025"/>
            <a:ext cx="9887835"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sp>
        <p:nvSpPr>
          <p:cNvPr id="370" name="Body Level One…"/>
          <p:cNvSpPr txBox="1"/>
          <p:nvPr>
            <p:ph type="body" sz="half" idx="1"/>
          </p:nvPr>
        </p:nvSpPr>
        <p:spPr>
          <a:xfrm>
            <a:off x="768094" y="2288558"/>
            <a:ext cx="9887837" cy="3360373"/>
          </a:xfrm>
          <a:prstGeom prst="rect">
            <a:avLst/>
          </a:prstGeom>
        </p:spPr>
        <p:txBody>
          <a:bodyPr lIns="0" tIns="0" rIns="0" bIns="0">
            <a:normAutofit fontScale="100000" lnSpcReduction="0"/>
          </a:bodyPr>
          <a:lstStyle>
            <a:lvl1pPr>
              <a:lnSpc>
                <a:spcPct val="100000"/>
              </a:lnSpc>
              <a:spcBef>
                <a:spcPts val="0"/>
              </a:spcBef>
              <a:defRPr sz="1800">
                <a:solidFill>
                  <a:srgbClr val="D9D9D9"/>
                </a:solidFill>
                <a:latin typeface="Oracle Sans"/>
                <a:ea typeface="Oracle Sans"/>
                <a:cs typeface="Oracle Sans"/>
                <a:sym typeface="Oracle Sans"/>
              </a:defRPr>
            </a:lvl1pPr>
            <a:lvl2pPr>
              <a:lnSpc>
                <a:spcPct val="100000"/>
              </a:lnSpc>
              <a:spcBef>
                <a:spcPts val="0"/>
              </a:spcBef>
              <a:defRPr sz="1800">
                <a:solidFill>
                  <a:srgbClr val="D9D9D9"/>
                </a:solidFill>
                <a:latin typeface="Oracle Sans"/>
                <a:ea typeface="Oracle Sans"/>
                <a:cs typeface="Oracle Sans"/>
                <a:sym typeface="Oracle Sans"/>
              </a:defRPr>
            </a:lvl2pPr>
            <a:lvl3pPr>
              <a:lnSpc>
                <a:spcPct val="100000"/>
              </a:lnSpc>
              <a:spcBef>
                <a:spcPts val="0"/>
              </a:spcBef>
              <a:defRPr sz="1800">
                <a:solidFill>
                  <a:srgbClr val="D9D9D9"/>
                </a:solidFill>
                <a:latin typeface="Oracle Sans"/>
                <a:ea typeface="Oracle Sans"/>
                <a:cs typeface="Oracle Sans"/>
                <a:sym typeface="Oracle Sans"/>
              </a:defRPr>
            </a:lvl3pPr>
            <a:lvl4pPr>
              <a:lnSpc>
                <a:spcPct val="100000"/>
              </a:lnSpc>
              <a:spcBef>
                <a:spcPts val="0"/>
              </a:spcBef>
              <a:defRPr sz="1800">
                <a:solidFill>
                  <a:srgbClr val="D9D9D9"/>
                </a:solidFill>
                <a:latin typeface="Oracle Sans"/>
                <a:ea typeface="Oracle Sans"/>
                <a:cs typeface="Oracle Sans"/>
                <a:sym typeface="Oracle Sans"/>
              </a:defRPr>
            </a:lvl4pPr>
            <a:lvl5pPr>
              <a:lnSpc>
                <a:spcPct val="100000"/>
              </a:lnSpc>
              <a:spcBef>
                <a:spcPts val="0"/>
              </a:spcBef>
              <a:defRPr sz="1800">
                <a:solidFill>
                  <a:srgbClr val="D9D9D9"/>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71"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372"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37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Remote speaker picture">
    <p:bg>
      <p:bgPr>
        <a:solidFill>
          <a:srgbClr val="282723"/>
        </a:solidFill>
      </p:bgPr>
    </p:bg>
    <p:spTree>
      <p:nvGrpSpPr>
        <p:cNvPr id="1" name=""/>
        <p:cNvGrpSpPr/>
        <p:nvPr/>
      </p:nvGrpSpPr>
      <p:grpSpPr>
        <a:xfrm>
          <a:off x="0" y="0"/>
          <a:ext cx="0" cy="0"/>
          <a:chOff x="0" y="0"/>
          <a:chExt cx="0" cy="0"/>
        </a:xfrm>
      </p:grpSpPr>
      <p:pic>
        <p:nvPicPr>
          <p:cNvPr id="380" name="Picture 8" descr="Picture 8"/>
          <p:cNvPicPr>
            <a:picLocks noChangeAspect="1"/>
          </p:cNvPicPr>
          <p:nvPr/>
        </p:nvPicPr>
        <p:blipFill>
          <a:blip r:embed="rId2">
            <a:extLst/>
          </a:blip>
          <a:srcRect l="12447" t="0" r="0" b="0"/>
          <a:stretch>
            <a:fillRect/>
          </a:stretch>
        </p:blipFill>
        <p:spPr>
          <a:xfrm>
            <a:off x="0" y="254000"/>
            <a:ext cx="5133848" cy="6626102"/>
          </a:xfrm>
          <a:prstGeom prst="rect">
            <a:avLst/>
          </a:prstGeom>
          <a:ln w="12700">
            <a:miter lim="400000"/>
          </a:ln>
        </p:spPr>
      </p:pic>
      <p:sp>
        <p:nvSpPr>
          <p:cNvPr id="381" name="Picture Placeholder 5"/>
          <p:cNvSpPr/>
          <p:nvPr>
            <p:ph type="pic" idx="13"/>
          </p:nvPr>
        </p:nvSpPr>
        <p:spPr>
          <a:xfrm>
            <a:off x="0" y="254000"/>
            <a:ext cx="5133848" cy="6626102"/>
          </a:xfrm>
          <a:prstGeom prst="rect">
            <a:avLst/>
          </a:prstGeom>
        </p:spPr>
        <p:txBody>
          <a:bodyPr lIns="91439" rIns="91439"/>
          <a:lstStyle/>
          <a:p>
            <a:pPr/>
          </a:p>
        </p:txBody>
      </p:sp>
      <p:sp>
        <p:nvSpPr>
          <p:cNvPr id="382" name="Body Level One…"/>
          <p:cNvSpPr txBox="1"/>
          <p:nvPr>
            <p:ph type="body" sz="quarter" idx="1"/>
          </p:nvPr>
        </p:nvSpPr>
        <p:spPr>
          <a:xfrm>
            <a:off x="5659225" y="1729568"/>
            <a:ext cx="6184239" cy="482020"/>
          </a:xfrm>
          <a:prstGeom prst="rect">
            <a:avLst/>
          </a:prstGeom>
        </p:spPr>
        <p:txBody>
          <a:bodyPr lIns="0" tIns="0" rIns="0" bIns="0">
            <a:normAutofit fontScale="100000" lnSpcReduction="0"/>
          </a:bodyPr>
          <a:lstStyle>
            <a:lvl1pPr>
              <a:defRPr b="1" sz="2400">
                <a:solidFill>
                  <a:srgbClr val="FFFFFF"/>
                </a:solidFill>
                <a:latin typeface="Oracle Sans"/>
                <a:ea typeface="Oracle Sans"/>
                <a:cs typeface="Oracle Sans"/>
                <a:sym typeface="Oracle Sans"/>
              </a:defRPr>
            </a:lvl1pPr>
            <a:lvl2pPr>
              <a:defRPr b="1" sz="2400">
                <a:solidFill>
                  <a:srgbClr val="FFFFFF"/>
                </a:solidFill>
                <a:latin typeface="Oracle Sans"/>
                <a:ea typeface="Oracle Sans"/>
                <a:cs typeface="Oracle Sans"/>
                <a:sym typeface="Oracle Sans"/>
              </a:defRPr>
            </a:lvl2pPr>
            <a:lvl3pPr>
              <a:defRPr b="1" sz="2400">
                <a:solidFill>
                  <a:srgbClr val="FFFFFF"/>
                </a:solidFill>
                <a:latin typeface="Oracle Sans"/>
                <a:ea typeface="Oracle Sans"/>
                <a:cs typeface="Oracle Sans"/>
                <a:sym typeface="Oracle Sans"/>
              </a:defRPr>
            </a:lvl3pPr>
            <a:lvl4pPr>
              <a:defRPr b="1" sz="2400">
                <a:solidFill>
                  <a:srgbClr val="FFFFFF"/>
                </a:solidFill>
                <a:latin typeface="Oracle Sans"/>
                <a:ea typeface="Oracle Sans"/>
                <a:cs typeface="Oracle Sans"/>
                <a:sym typeface="Oracle Sans"/>
              </a:defRPr>
            </a:lvl4pPr>
            <a:lvl5pPr>
              <a:defRPr b="1" sz="24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83" name="Text Placeholder 10"/>
          <p:cNvSpPr/>
          <p:nvPr>
            <p:ph type="body" sz="quarter" idx="14"/>
          </p:nvPr>
        </p:nvSpPr>
        <p:spPr>
          <a:xfrm>
            <a:off x="5659225" y="2852530"/>
            <a:ext cx="6184239" cy="2587964"/>
          </a:xfrm>
          <a:prstGeom prst="rect">
            <a:avLst/>
          </a:prstGeom>
        </p:spPr>
        <p:txBody>
          <a:bodyPr lIns="0" tIns="0" rIns="0" bIns="0" anchor="ctr">
            <a:normAutofit fontScale="100000" lnSpcReduction="0"/>
          </a:bodyPr>
          <a:lstStyle/>
          <a:p>
            <a:pPr>
              <a:spcBef>
                <a:spcPts val="800"/>
              </a:spcBef>
              <a:defRPr sz="2000">
                <a:solidFill>
                  <a:srgbClr val="FFFFFF"/>
                </a:solidFill>
                <a:latin typeface="Oracle Sans"/>
                <a:ea typeface="Oracle Sans"/>
                <a:cs typeface="Oracle Sans"/>
                <a:sym typeface="Oracle Sans"/>
              </a:defRPr>
            </a:pPr>
          </a:p>
        </p:txBody>
      </p:sp>
      <p:pic>
        <p:nvPicPr>
          <p:cNvPr id="384" name="Picture 15" descr="Picture 1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385" name="Rectangle 19"/>
          <p:cNvSpPr/>
          <p:nvPr/>
        </p:nvSpPr>
        <p:spPr>
          <a:xfrm>
            <a:off x="5659227" y="2452043"/>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386"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and numbered list">
    <p:bg>
      <p:bgPr>
        <a:solidFill>
          <a:srgbClr val="282723"/>
        </a:solidFill>
      </p:bgPr>
    </p:bg>
    <p:spTree>
      <p:nvGrpSpPr>
        <p:cNvPr id="1" name=""/>
        <p:cNvGrpSpPr/>
        <p:nvPr/>
      </p:nvGrpSpPr>
      <p:grpSpPr>
        <a:xfrm>
          <a:off x="0" y="0"/>
          <a:ext cx="0" cy="0"/>
          <a:chOff x="0" y="0"/>
          <a:chExt cx="0" cy="0"/>
        </a:xfrm>
      </p:grpSpPr>
      <p:pic>
        <p:nvPicPr>
          <p:cNvPr id="394" name="Picture 4" descr="Picture 4"/>
          <p:cNvPicPr>
            <a:picLocks noChangeAspect="1"/>
          </p:cNvPicPr>
          <p:nvPr/>
        </p:nvPicPr>
        <p:blipFill>
          <a:blip r:embed="rId2">
            <a:alphaModFix amt="20000"/>
            <a:extLst/>
          </a:blip>
          <a:srcRect l="0" t="0" r="29573" b="0"/>
          <a:stretch>
            <a:fillRect/>
          </a:stretch>
        </p:blipFill>
        <p:spPr>
          <a:xfrm>
            <a:off x="6337182" y="565564"/>
            <a:ext cx="5854819" cy="3169435"/>
          </a:xfrm>
          <a:prstGeom prst="rect">
            <a:avLst/>
          </a:prstGeom>
          <a:ln w="12700">
            <a:miter lim="400000"/>
          </a:ln>
        </p:spPr>
      </p:pic>
      <p:pic>
        <p:nvPicPr>
          <p:cNvPr id="395"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396" name="Body Level One…"/>
          <p:cNvSpPr txBox="1"/>
          <p:nvPr>
            <p:ph type="body" sz="quarter" idx="1"/>
          </p:nvPr>
        </p:nvSpPr>
        <p:spPr>
          <a:xfrm>
            <a:off x="2064469" y="2302900"/>
            <a:ext cx="8814063" cy="395563"/>
          </a:xfrm>
          <a:prstGeom prst="rect">
            <a:avLst/>
          </a:prstGeom>
        </p:spPr>
        <p:txBody>
          <a:bodyPr lIns="0" tIns="0" rIns="0" bIns="0">
            <a:normAutofit fontScale="100000" lnSpcReduction="0"/>
          </a:bodyPr>
          <a:lstStyle>
            <a:lvl1pPr>
              <a:lnSpc>
                <a:spcPct val="100000"/>
              </a:lnSpc>
              <a:spcBef>
                <a:spcPts val="1200"/>
              </a:spcBef>
              <a:defRPr sz="2400">
                <a:solidFill>
                  <a:srgbClr val="D9D9D9"/>
                </a:solidFill>
                <a:latin typeface="Oracle Sans"/>
                <a:ea typeface="Oracle Sans"/>
                <a:cs typeface="Oracle Sans"/>
                <a:sym typeface="Oracle Sans"/>
              </a:defRPr>
            </a:lvl1pPr>
            <a:lvl2pPr>
              <a:lnSpc>
                <a:spcPct val="100000"/>
              </a:lnSpc>
              <a:spcBef>
                <a:spcPts val="1200"/>
              </a:spcBef>
              <a:defRPr sz="2400">
                <a:solidFill>
                  <a:srgbClr val="D9D9D9"/>
                </a:solidFill>
                <a:latin typeface="Oracle Sans"/>
                <a:ea typeface="Oracle Sans"/>
                <a:cs typeface="Oracle Sans"/>
                <a:sym typeface="Oracle Sans"/>
              </a:defRPr>
            </a:lvl2pPr>
            <a:lvl3pPr>
              <a:lnSpc>
                <a:spcPct val="100000"/>
              </a:lnSpc>
              <a:spcBef>
                <a:spcPts val="1200"/>
              </a:spcBef>
              <a:defRPr sz="2400">
                <a:solidFill>
                  <a:srgbClr val="D9D9D9"/>
                </a:solidFill>
                <a:latin typeface="Oracle Sans"/>
                <a:ea typeface="Oracle Sans"/>
                <a:cs typeface="Oracle Sans"/>
                <a:sym typeface="Oracle Sans"/>
              </a:defRPr>
            </a:lvl3pPr>
            <a:lvl4pPr>
              <a:lnSpc>
                <a:spcPct val="100000"/>
              </a:lnSpc>
              <a:spcBef>
                <a:spcPts val="1200"/>
              </a:spcBef>
              <a:defRPr sz="2400">
                <a:solidFill>
                  <a:srgbClr val="D9D9D9"/>
                </a:solidFill>
                <a:latin typeface="Oracle Sans"/>
                <a:ea typeface="Oracle Sans"/>
                <a:cs typeface="Oracle Sans"/>
                <a:sym typeface="Oracle Sans"/>
              </a:defRPr>
            </a:lvl4pPr>
            <a:lvl5pPr>
              <a:lnSpc>
                <a:spcPct val="100000"/>
              </a:lnSpc>
              <a:spcBef>
                <a:spcPts val="1200"/>
              </a:spcBef>
              <a:defRPr sz="2400">
                <a:solidFill>
                  <a:srgbClr val="D9D9D9"/>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97" name="Title Text"/>
          <p:cNvSpPr txBox="1"/>
          <p:nvPr>
            <p:ph type="title"/>
          </p:nvPr>
        </p:nvSpPr>
        <p:spPr>
          <a:xfrm>
            <a:off x="768095" y="783025"/>
            <a:ext cx="10110438"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sp>
        <p:nvSpPr>
          <p:cNvPr id="398" name="Text Placeholder 5"/>
          <p:cNvSpPr/>
          <p:nvPr>
            <p:ph type="body" sz="quarter" idx="13"/>
          </p:nvPr>
        </p:nvSpPr>
        <p:spPr>
          <a:xfrm>
            <a:off x="1461152" y="2302995"/>
            <a:ext cx="439954" cy="395563"/>
          </a:xfrm>
          <a:prstGeom prst="rect">
            <a:avLst/>
          </a:prstGeom>
        </p:spPr>
        <p:txBody>
          <a:bodyPr lIns="0" tIns="0" rIns="0" bIns="0">
            <a:normAutofit fontScale="100000" lnSpcReduction="0"/>
          </a:bodyPr>
          <a:lstStyle/>
          <a:p>
            <a:pPr algn="ctr">
              <a:defRPr sz="2000">
                <a:solidFill>
                  <a:schemeClr val="accent2"/>
                </a:solidFill>
                <a:latin typeface="Georgia"/>
                <a:ea typeface="Georgia"/>
                <a:cs typeface="Georgia"/>
                <a:sym typeface="Georgia"/>
              </a:defRPr>
            </a:pPr>
          </a:p>
        </p:txBody>
      </p:sp>
      <p:sp>
        <p:nvSpPr>
          <p:cNvPr id="399" name="Text Placeholder 5"/>
          <p:cNvSpPr/>
          <p:nvPr>
            <p:ph type="body" sz="quarter" idx="14"/>
          </p:nvPr>
        </p:nvSpPr>
        <p:spPr>
          <a:xfrm>
            <a:off x="1461152" y="2822169"/>
            <a:ext cx="439954" cy="395563"/>
          </a:xfrm>
          <a:prstGeom prst="rect">
            <a:avLst/>
          </a:prstGeom>
        </p:spPr>
        <p:txBody>
          <a:bodyPr lIns="0" tIns="0" rIns="0" bIns="0">
            <a:normAutofit fontScale="100000" lnSpcReduction="0"/>
          </a:bodyPr>
          <a:lstStyle/>
          <a:p>
            <a:pPr algn="ctr">
              <a:defRPr sz="2000">
                <a:solidFill>
                  <a:schemeClr val="accent2"/>
                </a:solidFill>
                <a:latin typeface="Georgia"/>
                <a:ea typeface="Georgia"/>
                <a:cs typeface="Georgia"/>
                <a:sym typeface="Georgia"/>
              </a:defRPr>
            </a:pPr>
          </a:p>
        </p:txBody>
      </p:sp>
      <p:sp>
        <p:nvSpPr>
          <p:cNvPr id="400" name="Text Placeholder 5"/>
          <p:cNvSpPr/>
          <p:nvPr>
            <p:ph type="body" sz="quarter" idx="15"/>
          </p:nvPr>
        </p:nvSpPr>
        <p:spPr>
          <a:xfrm>
            <a:off x="1461152" y="3341342"/>
            <a:ext cx="439954" cy="395563"/>
          </a:xfrm>
          <a:prstGeom prst="rect">
            <a:avLst/>
          </a:prstGeom>
        </p:spPr>
        <p:txBody>
          <a:bodyPr lIns="0" tIns="0" rIns="0" bIns="0">
            <a:normAutofit fontScale="100000" lnSpcReduction="0"/>
          </a:bodyPr>
          <a:lstStyle/>
          <a:p>
            <a:pPr algn="ctr">
              <a:defRPr sz="2000">
                <a:solidFill>
                  <a:schemeClr val="accent2"/>
                </a:solidFill>
                <a:latin typeface="Georgia"/>
                <a:ea typeface="Georgia"/>
                <a:cs typeface="Georgia"/>
                <a:sym typeface="Georgia"/>
              </a:defRPr>
            </a:pPr>
          </a:p>
        </p:txBody>
      </p:sp>
      <p:sp>
        <p:nvSpPr>
          <p:cNvPr id="401" name="Text Placeholder 5"/>
          <p:cNvSpPr/>
          <p:nvPr>
            <p:ph type="body" sz="quarter" idx="16"/>
          </p:nvPr>
        </p:nvSpPr>
        <p:spPr>
          <a:xfrm>
            <a:off x="1461152" y="3860517"/>
            <a:ext cx="439954" cy="395563"/>
          </a:xfrm>
          <a:prstGeom prst="rect">
            <a:avLst/>
          </a:prstGeom>
        </p:spPr>
        <p:txBody>
          <a:bodyPr lIns="0" tIns="0" rIns="0" bIns="0">
            <a:normAutofit fontScale="100000" lnSpcReduction="0"/>
          </a:bodyPr>
          <a:lstStyle/>
          <a:p>
            <a:pPr algn="ctr">
              <a:defRPr sz="2000">
                <a:solidFill>
                  <a:schemeClr val="accent2"/>
                </a:solidFill>
                <a:latin typeface="Georgia"/>
                <a:ea typeface="Georgia"/>
                <a:cs typeface="Georgia"/>
                <a:sym typeface="Georgia"/>
              </a:defRPr>
            </a:pPr>
          </a:p>
        </p:txBody>
      </p:sp>
      <p:sp>
        <p:nvSpPr>
          <p:cNvPr id="402" name="Text Placeholder 5"/>
          <p:cNvSpPr/>
          <p:nvPr>
            <p:ph type="body" sz="quarter" idx="17"/>
          </p:nvPr>
        </p:nvSpPr>
        <p:spPr>
          <a:xfrm>
            <a:off x="1461152" y="4379688"/>
            <a:ext cx="439954" cy="395563"/>
          </a:xfrm>
          <a:prstGeom prst="rect">
            <a:avLst/>
          </a:prstGeom>
        </p:spPr>
        <p:txBody>
          <a:bodyPr lIns="0" tIns="0" rIns="0" bIns="0">
            <a:normAutofit fontScale="100000" lnSpcReduction="0"/>
          </a:bodyPr>
          <a:lstStyle/>
          <a:p>
            <a:pPr algn="ctr">
              <a:defRPr sz="2000">
                <a:solidFill>
                  <a:schemeClr val="accent2"/>
                </a:solidFill>
                <a:latin typeface="Georgia"/>
                <a:ea typeface="Georgia"/>
                <a:cs typeface="Georgia"/>
                <a:sym typeface="Georgia"/>
              </a:defRPr>
            </a:pPr>
          </a:p>
        </p:txBody>
      </p:sp>
      <p:sp>
        <p:nvSpPr>
          <p:cNvPr id="403" name="Rectangle 20"/>
          <p:cNvSpPr/>
          <p:nvPr/>
        </p:nvSpPr>
        <p:spPr>
          <a:xfrm>
            <a:off x="761287"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04" name="Text Placeholder 2"/>
          <p:cNvSpPr/>
          <p:nvPr>
            <p:ph type="body" sz="quarter" idx="18"/>
          </p:nvPr>
        </p:nvSpPr>
        <p:spPr>
          <a:xfrm>
            <a:off x="2064469" y="2822098"/>
            <a:ext cx="8814063" cy="395563"/>
          </a:xfrm>
          <a:prstGeom prst="rect">
            <a:avLst/>
          </a:prstGeom>
        </p:spPr>
        <p:txBody>
          <a:bodyPr lIns="0" tIns="0" rIns="0" bIns="0">
            <a:normAutofit fontScale="100000" lnSpcReduction="0"/>
          </a:bodyPr>
          <a:lstStyle/>
          <a:p>
            <a:pPr>
              <a:lnSpc>
                <a:spcPct val="100000"/>
              </a:lnSpc>
              <a:spcBef>
                <a:spcPts val="1200"/>
              </a:spcBef>
              <a:defRPr sz="2400">
                <a:solidFill>
                  <a:srgbClr val="D9D9D9"/>
                </a:solidFill>
                <a:latin typeface="Oracle Sans"/>
                <a:ea typeface="Oracle Sans"/>
                <a:cs typeface="Oracle Sans"/>
                <a:sym typeface="Oracle Sans"/>
              </a:defRPr>
            </a:pPr>
          </a:p>
        </p:txBody>
      </p:sp>
      <p:sp>
        <p:nvSpPr>
          <p:cNvPr id="405" name="Text Placeholder 2"/>
          <p:cNvSpPr/>
          <p:nvPr>
            <p:ph type="body" sz="quarter" idx="19"/>
          </p:nvPr>
        </p:nvSpPr>
        <p:spPr>
          <a:xfrm>
            <a:off x="2064469" y="3341294"/>
            <a:ext cx="8814063" cy="395563"/>
          </a:xfrm>
          <a:prstGeom prst="rect">
            <a:avLst/>
          </a:prstGeom>
        </p:spPr>
        <p:txBody>
          <a:bodyPr lIns="0" tIns="0" rIns="0" bIns="0">
            <a:normAutofit fontScale="100000" lnSpcReduction="0"/>
          </a:bodyPr>
          <a:lstStyle/>
          <a:p>
            <a:pPr>
              <a:lnSpc>
                <a:spcPct val="100000"/>
              </a:lnSpc>
              <a:spcBef>
                <a:spcPts val="1200"/>
              </a:spcBef>
              <a:defRPr sz="2400">
                <a:solidFill>
                  <a:srgbClr val="D9D9D9"/>
                </a:solidFill>
                <a:latin typeface="Oracle Sans"/>
                <a:ea typeface="Oracle Sans"/>
                <a:cs typeface="Oracle Sans"/>
                <a:sym typeface="Oracle Sans"/>
              </a:defRPr>
            </a:pPr>
          </a:p>
        </p:txBody>
      </p:sp>
      <p:sp>
        <p:nvSpPr>
          <p:cNvPr id="406" name="Text Placeholder 2"/>
          <p:cNvSpPr/>
          <p:nvPr>
            <p:ph type="body" sz="quarter" idx="20"/>
          </p:nvPr>
        </p:nvSpPr>
        <p:spPr>
          <a:xfrm>
            <a:off x="2064469" y="3860491"/>
            <a:ext cx="8814063" cy="395563"/>
          </a:xfrm>
          <a:prstGeom prst="rect">
            <a:avLst/>
          </a:prstGeom>
        </p:spPr>
        <p:txBody>
          <a:bodyPr lIns="0" tIns="0" rIns="0" bIns="0">
            <a:normAutofit fontScale="100000" lnSpcReduction="0"/>
          </a:bodyPr>
          <a:lstStyle/>
          <a:p>
            <a:pPr>
              <a:lnSpc>
                <a:spcPct val="100000"/>
              </a:lnSpc>
              <a:spcBef>
                <a:spcPts val="1200"/>
              </a:spcBef>
              <a:defRPr sz="2400">
                <a:solidFill>
                  <a:srgbClr val="D9D9D9"/>
                </a:solidFill>
                <a:latin typeface="Oracle Sans"/>
                <a:ea typeface="Oracle Sans"/>
                <a:cs typeface="Oracle Sans"/>
                <a:sym typeface="Oracle Sans"/>
              </a:defRPr>
            </a:pPr>
          </a:p>
        </p:txBody>
      </p:sp>
      <p:sp>
        <p:nvSpPr>
          <p:cNvPr id="407" name="Text Placeholder 2"/>
          <p:cNvSpPr/>
          <p:nvPr>
            <p:ph type="body" sz="quarter" idx="21"/>
          </p:nvPr>
        </p:nvSpPr>
        <p:spPr>
          <a:xfrm>
            <a:off x="2064469" y="4379688"/>
            <a:ext cx="8814063" cy="395563"/>
          </a:xfrm>
          <a:prstGeom prst="rect">
            <a:avLst/>
          </a:prstGeom>
        </p:spPr>
        <p:txBody>
          <a:bodyPr lIns="0" tIns="0" rIns="0" bIns="0">
            <a:normAutofit fontScale="100000" lnSpcReduction="0"/>
          </a:bodyPr>
          <a:lstStyle/>
          <a:p>
            <a:pPr>
              <a:lnSpc>
                <a:spcPct val="100000"/>
              </a:lnSpc>
              <a:spcBef>
                <a:spcPts val="1200"/>
              </a:spcBef>
              <a:defRPr sz="2400">
                <a:solidFill>
                  <a:srgbClr val="D9D9D9"/>
                </a:solidFill>
                <a:latin typeface="Oracle Sans"/>
                <a:ea typeface="Oracle Sans"/>
                <a:cs typeface="Oracle Sans"/>
                <a:sym typeface="Oracle Sans"/>
              </a:defRPr>
            </a:pPr>
          </a:p>
        </p:txBody>
      </p:sp>
      <p:pic>
        <p:nvPicPr>
          <p:cNvPr id="408" name="Picture 25" descr="Picture 25"/>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0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Quote with logo">
    <p:bg>
      <p:bgPr>
        <a:solidFill>
          <a:srgbClr val="282723"/>
        </a:solidFill>
      </p:bgPr>
    </p:bg>
    <p:spTree>
      <p:nvGrpSpPr>
        <p:cNvPr id="1" name=""/>
        <p:cNvGrpSpPr/>
        <p:nvPr/>
      </p:nvGrpSpPr>
      <p:grpSpPr>
        <a:xfrm>
          <a:off x="0" y="0"/>
          <a:ext cx="0" cy="0"/>
          <a:chOff x="0" y="0"/>
          <a:chExt cx="0" cy="0"/>
        </a:xfrm>
      </p:grpSpPr>
      <p:sp>
        <p:nvSpPr>
          <p:cNvPr id="416" name="Rectangle 12"/>
          <p:cNvSpPr/>
          <p:nvPr/>
        </p:nvSpPr>
        <p:spPr>
          <a:xfrm>
            <a:off x="0" y="0"/>
            <a:ext cx="12192000" cy="6858000"/>
          </a:xfrm>
          <a:prstGeom prst="rect">
            <a:avLst/>
          </a:prstGeom>
          <a:blipFill>
            <a:blip r:embed="rId2"/>
            <a:stretch>
              <a:fillRect/>
            </a:stretch>
          </a:blipFill>
          <a:ln w="12700">
            <a:miter lim="400000"/>
          </a:ln>
        </p:spPr>
        <p:txBody>
          <a:bodyPr lIns="45719" rIns="45719" anchor="ctr"/>
          <a:lstStyle/>
          <a:p>
            <a:pPr algn="ctr">
              <a:defRPr>
                <a:solidFill>
                  <a:srgbClr val="FFFFFF"/>
                </a:solidFill>
              </a:defRPr>
            </a:pPr>
          </a:p>
        </p:txBody>
      </p:sp>
      <p:pic>
        <p:nvPicPr>
          <p:cNvPr id="417" name="Picture 17" descr="Picture 1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418" name="Body Level One…"/>
          <p:cNvSpPr txBox="1"/>
          <p:nvPr>
            <p:ph type="body" sz="half" idx="1"/>
          </p:nvPr>
        </p:nvSpPr>
        <p:spPr>
          <a:xfrm>
            <a:off x="768095" y="2346182"/>
            <a:ext cx="9983787" cy="2242891"/>
          </a:xfrm>
          <a:prstGeom prst="rect">
            <a:avLst/>
          </a:prstGeom>
        </p:spPr>
        <p:txBody>
          <a:bodyPr lIns="0" tIns="0" rIns="0" bIns="0">
            <a:normAutofit fontScale="100000" lnSpcReduction="0"/>
          </a:bodyPr>
          <a:lstStyle>
            <a:lvl1pPr>
              <a:lnSpc>
                <a:spcPct val="100000"/>
              </a:lnSpc>
              <a:spcBef>
                <a:spcPts val="0"/>
              </a:spcBef>
              <a:defRPr b="1" sz="3200">
                <a:solidFill>
                  <a:srgbClr val="FFFFFF"/>
                </a:solidFill>
                <a:latin typeface="Oracle Sans"/>
                <a:ea typeface="Oracle Sans"/>
                <a:cs typeface="Oracle Sans"/>
                <a:sym typeface="Oracle Sans"/>
              </a:defRPr>
            </a:lvl1pPr>
            <a:lvl2pPr>
              <a:lnSpc>
                <a:spcPct val="100000"/>
              </a:lnSpc>
              <a:spcBef>
                <a:spcPts val="0"/>
              </a:spcBef>
              <a:defRPr b="1" sz="3200">
                <a:solidFill>
                  <a:srgbClr val="FFFFFF"/>
                </a:solidFill>
                <a:latin typeface="Oracle Sans"/>
                <a:ea typeface="Oracle Sans"/>
                <a:cs typeface="Oracle Sans"/>
                <a:sym typeface="Oracle Sans"/>
              </a:defRPr>
            </a:lvl2pPr>
            <a:lvl3pPr>
              <a:lnSpc>
                <a:spcPct val="100000"/>
              </a:lnSpc>
              <a:spcBef>
                <a:spcPts val="0"/>
              </a:spcBef>
              <a:defRPr b="1" sz="3200">
                <a:solidFill>
                  <a:srgbClr val="FFFFFF"/>
                </a:solidFill>
                <a:latin typeface="Oracle Sans"/>
                <a:ea typeface="Oracle Sans"/>
                <a:cs typeface="Oracle Sans"/>
                <a:sym typeface="Oracle Sans"/>
              </a:defRPr>
            </a:lvl3pPr>
            <a:lvl4pPr>
              <a:lnSpc>
                <a:spcPct val="100000"/>
              </a:lnSpc>
              <a:spcBef>
                <a:spcPts val="0"/>
              </a:spcBef>
              <a:defRPr b="1" sz="3200">
                <a:solidFill>
                  <a:srgbClr val="FFFFFF"/>
                </a:solidFill>
                <a:latin typeface="Oracle Sans"/>
                <a:ea typeface="Oracle Sans"/>
                <a:cs typeface="Oracle Sans"/>
                <a:sym typeface="Oracle Sans"/>
              </a:defRPr>
            </a:lvl4pPr>
            <a:lvl5pPr>
              <a:lnSpc>
                <a:spcPct val="100000"/>
              </a:lnSpc>
              <a:spcBef>
                <a:spcPts val="0"/>
              </a:spcBef>
              <a:defRPr b="1" sz="32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419" name="Text Placeholder 26"/>
          <p:cNvSpPr/>
          <p:nvPr>
            <p:ph type="body" sz="quarter" idx="13"/>
          </p:nvPr>
        </p:nvSpPr>
        <p:spPr>
          <a:xfrm>
            <a:off x="768096" y="5239646"/>
            <a:ext cx="9983786" cy="249347"/>
          </a:xfrm>
          <a:prstGeom prst="rect">
            <a:avLst/>
          </a:prstGeom>
        </p:spPr>
        <p:txBody>
          <a:bodyPr lIns="0" tIns="0" rIns="0" bIns="0">
            <a:normAutofit fontScale="100000" lnSpcReduction="0"/>
          </a:bodyPr>
          <a:lstStyle/>
          <a:p>
            <a:pPr>
              <a:lnSpc>
                <a:spcPct val="100000"/>
              </a:lnSpc>
              <a:spcBef>
                <a:spcPts val="0"/>
              </a:spcBef>
              <a:defRPr b="1" sz="1400">
                <a:solidFill>
                  <a:srgbClr val="FFFFFF"/>
                </a:solidFill>
                <a:latin typeface="Oracle Sans"/>
                <a:ea typeface="Oracle Sans"/>
                <a:cs typeface="Oracle Sans"/>
                <a:sym typeface="Oracle Sans"/>
              </a:defRPr>
            </a:pPr>
          </a:p>
        </p:txBody>
      </p:sp>
      <p:sp>
        <p:nvSpPr>
          <p:cNvPr id="420" name="Text Placeholder 26"/>
          <p:cNvSpPr/>
          <p:nvPr>
            <p:ph type="body" sz="quarter" idx="14"/>
          </p:nvPr>
        </p:nvSpPr>
        <p:spPr>
          <a:xfrm>
            <a:off x="768096" y="5564668"/>
            <a:ext cx="9983786" cy="528568"/>
          </a:xfrm>
          <a:prstGeom prst="rect">
            <a:avLst/>
          </a:prstGeom>
        </p:spPr>
        <p:txBody>
          <a:bodyPr lIns="0" tIns="0" rIns="0" bIns="0">
            <a:normAutofit fontScale="100000" lnSpcReduction="0"/>
          </a:bodyPr>
          <a:lstStyle/>
          <a:p>
            <a:pPr>
              <a:lnSpc>
                <a:spcPct val="100000"/>
              </a:lnSpc>
              <a:spcBef>
                <a:spcPts val="0"/>
              </a:spcBef>
              <a:defRPr sz="1300">
                <a:solidFill>
                  <a:srgbClr val="FFFFFF"/>
                </a:solidFill>
              </a:defRPr>
            </a:pPr>
          </a:p>
        </p:txBody>
      </p:sp>
      <p:sp>
        <p:nvSpPr>
          <p:cNvPr id="421" name="Picture Placeholder 19"/>
          <p:cNvSpPr/>
          <p:nvPr>
            <p:ph type="pic" sz="quarter" idx="15"/>
          </p:nvPr>
        </p:nvSpPr>
        <p:spPr>
          <a:xfrm>
            <a:off x="768095" y="955256"/>
            <a:ext cx="2589213" cy="1106908"/>
          </a:xfrm>
          <a:prstGeom prst="rect">
            <a:avLst/>
          </a:prstGeom>
        </p:spPr>
        <p:txBody>
          <a:bodyPr lIns="91439" rIns="91439"/>
          <a:lstStyle/>
          <a:p>
            <a:pPr/>
          </a:p>
        </p:txBody>
      </p:sp>
      <p:sp>
        <p:nvSpPr>
          <p:cNvPr id="422" name="Rectangle 34"/>
          <p:cNvSpPr/>
          <p:nvPr/>
        </p:nvSpPr>
        <p:spPr>
          <a:xfrm>
            <a:off x="768097"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423" name="Picture 15" descr="Picture 15"/>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2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slide with picture border">
    <p:spTree>
      <p:nvGrpSpPr>
        <p:cNvPr id="1" name=""/>
        <p:cNvGrpSpPr/>
        <p:nvPr/>
      </p:nvGrpSpPr>
      <p:grpSpPr>
        <a:xfrm>
          <a:off x="0" y="0"/>
          <a:ext cx="0" cy="0"/>
          <a:chOff x="0" y="0"/>
          <a:chExt cx="0" cy="0"/>
        </a:xfrm>
      </p:grpSpPr>
      <p:pic>
        <p:nvPicPr>
          <p:cNvPr id="30" name="Picture 14" descr="Picture 14"/>
          <p:cNvPicPr>
            <a:picLocks noChangeAspect="1"/>
          </p:cNvPicPr>
          <p:nvPr/>
        </p:nvPicPr>
        <p:blipFill>
          <a:blip r:embed="rId2">
            <a:extLst/>
          </a:blip>
          <a:stretch>
            <a:fillRect/>
          </a:stretch>
        </p:blipFill>
        <p:spPr>
          <a:xfrm>
            <a:off x="-2" y="0"/>
            <a:ext cx="121920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280" y="1851"/>
                </a:moveTo>
                <a:lnTo>
                  <a:pt x="20320" y="1851"/>
                </a:lnTo>
                <a:lnTo>
                  <a:pt x="20320" y="19749"/>
                </a:lnTo>
                <a:lnTo>
                  <a:pt x="1280" y="19749"/>
                </a:lnTo>
                <a:lnTo>
                  <a:pt x="1280" y="1851"/>
                </a:lnTo>
                <a:close/>
              </a:path>
            </a:pathLst>
          </a:custGeom>
          <a:ln w="12700">
            <a:miter lim="400000"/>
          </a:ln>
        </p:spPr>
      </p:pic>
      <p:pic>
        <p:nvPicPr>
          <p:cNvPr id="31" name="Graphic 16" descr="Graphic 16"/>
          <p:cNvPicPr>
            <a:picLocks noChangeAspect="1"/>
          </p:cNvPicPr>
          <p:nvPr/>
        </p:nvPicPr>
        <p:blipFill>
          <a:blip r:embed="rId3">
            <a:extLst/>
          </a:blip>
          <a:stretch>
            <a:fillRect/>
          </a:stretch>
        </p:blipFill>
        <p:spPr>
          <a:xfrm>
            <a:off x="1035315" y="834553"/>
            <a:ext cx="1325470" cy="174052"/>
          </a:xfrm>
          <a:prstGeom prst="rect">
            <a:avLst/>
          </a:prstGeom>
          <a:ln w="12700">
            <a:miter lim="400000"/>
          </a:ln>
        </p:spPr>
      </p:pic>
      <p:sp>
        <p:nvSpPr>
          <p:cNvPr id="32"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3" name="Body Level One…"/>
          <p:cNvSpPr txBox="1"/>
          <p:nvPr>
            <p:ph type="body" sz="half" idx="1"/>
          </p:nvPr>
        </p:nvSpPr>
        <p:spPr>
          <a:xfrm>
            <a:off x="1053610" y="3892527"/>
            <a:ext cx="10073302" cy="1830181"/>
          </a:xfrm>
          <a:prstGeom prst="rect">
            <a:avLst/>
          </a:prstGeom>
        </p:spPr>
        <p:txBody>
          <a:bodyPr lIns="0" tIns="0" rIns="0" bIns="0">
            <a:normAutofit fontScale="100000" lnSpcReduction="0"/>
          </a:bodyPr>
          <a:lstStyle>
            <a:lvl1pPr>
              <a:lnSpc>
                <a:spcPts val="1400"/>
              </a:lnSpc>
              <a:defRPr sz="1600">
                <a:solidFill>
                  <a:srgbClr val="8A5A15"/>
                </a:solidFill>
                <a:latin typeface="Oracle Sans"/>
                <a:ea typeface="Oracle Sans"/>
                <a:cs typeface="Oracle Sans"/>
                <a:sym typeface="Oracle Sans"/>
              </a:defRPr>
            </a:lvl1pPr>
            <a:lvl2pPr>
              <a:lnSpc>
                <a:spcPts val="1400"/>
              </a:lnSpc>
              <a:defRPr sz="1600">
                <a:solidFill>
                  <a:srgbClr val="8A5A15"/>
                </a:solidFill>
                <a:latin typeface="Oracle Sans"/>
                <a:ea typeface="Oracle Sans"/>
                <a:cs typeface="Oracle Sans"/>
                <a:sym typeface="Oracle Sans"/>
              </a:defRPr>
            </a:lvl2pPr>
            <a:lvl3pPr>
              <a:lnSpc>
                <a:spcPts val="1400"/>
              </a:lnSpc>
              <a:defRPr sz="1600">
                <a:solidFill>
                  <a:srgbClr val="8A5A15"/>
                </a:solidFill>
                <a:latin typeface="Oracle Sans"/>
                <a:ea typeface="Oracle Sans"/>
                <a:cs typeface="Oracle Sans"/>
                <a:sym typeface="Oracle Sans"/>
              </a:defRPr>
            </a:lvl3pPr>
            <a:lvl4pPr>
              <a:lnSpc>
                <a:spcPts val="1400"/>
              </a:lnSpc>
              <a:defRPr sz="1600">
                <a:solidFill>
                  <a:srgbClr val="8A5A15"/>
                </a:solidFill>
                <a:latin typeface="Oracle Sans"/>
                <a:ea typeface="Oracle Sans"/>
                <a:cs typeface="Oracle Sans"/>
                <a:sym typeface="Oracle Sans"/>
              </a:defRPr>
            </a:lvl4pPr>
            <a:lvl5pPr>
              <a:lnSpc>
                <a:spcPts val="1400"/>
              </a:lnSpc>
              <a:defRPr sz="1600">
                <a:solidFill>
                  <a:srgbClr val="8A5A15"/>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34" name="Title Text"/>
          <p:cNvSpPr txBox="1"/>
          <p:nvPr>
            <p:ph type="title"/>
          </p:nvPr>
        </p:nvSpPr>
        <p:spPr>
          <a:xfrm>
            <a:off x="1050568" y="2268193"/>
            <a:ext cx="10076344" cy="909982"/>
          </a:xfrm>
          <a:prstGeom prst="rect">
            <a:avLst/>
          </a:prstGeom>
        </p:spPr>
        <p:txBody>
          <a:bodyPr/>
          <a:lstStyle/>
          <a:p>
            <a:pPr/>
            <a:r>
              <a:t>Title Text</a:t>
            </a:r>
          </a:p>
        </p:txBody>
      </p:sp>
      <p:sp>
        <p:nvSpPr>
          <p:cNvPr id="35" name="Text Placeholder 10"/>
          <p:cNvSpPr/>
          <p:nvPr>
            <p:ph type="body" sz="quarter" idx="13"/>
          </p:nvPr>
        </p:nvSpPr>
        <p:spPr>
          <a:xfrm>
            <a:off x="1050568" y="3214299"/>
            <a:ext cx="10076345" cy="416074"/>
          </a:xfrm>
          <a:prstGeom prst="rect">
            <a:avLst/>
          </a:prstGeom>
        </p:spPr>
        <p:txBody>
          <a:bodyPr lIns="0" tIns="0" rIns="0" bIns="0">
            <a:normAutofit fontScale="100000" lnSpcReduction="0"/>
          </a:bodyPr>
          <a:lstStyle/>
          <a:p>
            <a:pPr>
              <a:spcBef>
                <a:spcPts val="0"/>
              </a:spcBef>
              <a:defRPr b="1" sz="2400">
                <a:latin typeface="Oracle Sans"/>
                <a:ea typeface="Oracle Sans"/>
                <a:cs typeface="Oracle Sans"/>
                <a:sym typeface="Oracle Sans"/>
              </a:defRPr>
            </a:pPr>
          </a:p>
        </p:txBody>
      </p:sp>
      <p:pic>
        <p:nvPicPr>
          <p:cNvPr id="36" name="Picture 13" descr="Picture 13"/>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3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Quote with picture">
    <p:bg>
      <p:bgPr>
        <a:solidFill>
          <a:srgbClr val="282723"/>
        </a:solidFill>
      </p:bgPr>
    </p:bg>
    <p:spTree>
      <p:nvGrpSpPr>
        <p:cNvPr id="1" name=""/>
        <p:cNvGrpSpPr/>
        <p:nvPr/>
      </p:nvGrpSpPr>
      <p:grpSpPr>
        <a:xfrm>
          <a:off x="0" y="0"/>
          <a:ext cx="0" cy="0"/>
          <a:chOff x="0" y="0"/>
          <a:chExt cx="0" cy="0"/>
        </a:xfrm>
      </p:grpSpPr>
      <p:pic>
        <p:nvPicPr>
          <p:cNvPr id="431" name="Picture 8" descr="Picture 8"/>
          <p:cNvPicPr>
            <a:picLocks noChangeAspect="1"/>
          </p:cNvPicPr>
          <p:nvPr/>
        </p:nvPicPr>
        <p:blipFill>
          <a:blip r:embed="rId2">
            <a:extLst/>
          </a:blip>
          <a:srcRect l="12447" t="0" r="0" b="0"/>
          <a:stretch>
            <a:fillRect/>
          </a:stretch>
        </p:blipFill>
        <p:spPr>
          <a:xfrm>
            <a:off x="0" y="254000"/>
            <a:ext cx="5133848" cy="6626102"/>
          </a:xfrm>
          <a:prstGeom prst="rect">
            <a:avLst/>
          </a:prstGeom>
          <a:ln w="12700">
            <a:miter lim="400000"/>
          </a:ln>
        </p:spPr>
      </p:pic>
      <p:sp>
        <p:nvSpPr>
          <p:cNvPr id="432" name="Picture Placeholder 5"/>
          <p:cNvSpPr/>
          <p:nvPr>
            <p:ph type="pic" idx="13"/>
          </p:nvPr>
        </p:nvSpPr>
        <p:spPr>
          <a:xfrm>
            <a:off x="0" y="254000"/>
            <a:ext cx="5133848" cy="6626102"/>
          </a:xfrm>
          <a:prstGeom prst="rect">
            <a:avLst/>
          </a:prstGeom>
        </p:spPr>
        <p:txBody>
          <a:bodyPr lIns="91439" rIns="91439"/>
          <a:lstStyle/>
          <a:p>
            <a:pPr/>
          </a:p>
        </p:txBody>
      </p:sp>
      <p:pic>
        <p:nvPicPr>
          <p:cNvPr id="433" name="Picture 15" descr="Picture 1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434" name="Body Level One…"/>
          <p:cNvSpPr txBox="1"/>
          <p:nvPr>
            <p:ph type="body" sz="quarter" idx="1"/>
          </p:nvPr>
        </p:nvSpPr>
        <p:spPr>
          <a:xfrm>
            <a:off x="5430544" y="4661230"/>
            <a:ext cx="6315979" cy="218095"/>
          </a:xfrm>
          <a:prstGeom prst="rect">
            <a:avLst/>
          </a:prstGeom>
        </p:spPr>
        <p:txBody>
          <a:bodyPr lIns="0" tIns="0" rIns="0" bIns="0">
            <a:normAutofit fontScale="100000" lnSpcReduction="0"/>
          </a:bodyPr>
          <a:lstStyle>
            <a:lvl1pPr>
              <a:lnSpc>
                <a:spcPct val="100000"/>
              </a:lnSpc>
              <a:spcBef>
                <a:spcPts val="0"/>
              </a:spcBef>
              <a:defRPr b="1" sz="1400">
                <a:solidFill>
                  <a:srgbClr val="FFFFFF"/>
                </a:solidFill>
                <a:latin typeface="Oracle Sans"/>
                <a:ea typeface="Oracle Sans"/>
                <a:cs typeface="Oracle Sans"/>
                <a:sym typeface="Oracle Sans"/>
              </a:defRPr>
            </a:lvl1pPr>
            <a:lvl2pPr>
              <a:lnSpc>
                <a:spcPct val="100000"/>
              </a:lnSpc>
              <a:spcBef>
                <a:spcPts val="0"/>
              </a:spcBef>
              <a:defRPr b="1" sz="1400">
                <a:solidFill>
                  <a:srgbClr val="FFFFFF"/>
                </a:solidFill>
                <a:latin typeface="Oracle Sans"/>
                <a:ea typeface="Oracle Sans"/>
                <a:cs typeface="Oracle Sans"/>
                <a:sym typeface="Oracle Sans"/>
              </a:defRPr>
            </a:lvl2pPr>
            <a:lvl3pPr>
              <a:lnSpc>
                <a:spcPct val="100000"/>
              </a:lnSpc>
              <a:spcBef>
                <a:spcPts val="0"/>
              </a:spcBef>
              <a:defRPr b="1" sz="1400">
                <a:solidFill>
                  <a:srgbClr val="FFFFFF"/>
                </a:solidFill>
                <a:latin typeface="Oracle Sans"/>
                <a:ea typeface="Oracle Sans"/>
                <a:cs typeface="Oracle Sans"/>
                <a:sym typeface="Oracle Sans"/>
              </a:defRPr>
            </a:lvl3pPr>
            <a:lvl4pPr>
              <a:lnSpc>
                <a:spcPct val="100000"/>
              </a:lnSpc>
              <a:spcBef>
                <a:spcPts val="0"/>
              </a:spcBef>
              <a:defRPr b="1" sz="1400">
                <a:solidFill>
                  <a:srgbClr val="FFFFFF"/>
                </a:solidFill>
                <a:latin typeface="Oracle Sans"/>
                <a:ea typeface="Oracle Sans"/>
                <a:cs typeface="Oracle Sans"/>
                <a:sym typeface="Oracle Sans"/>
              </a:defRPr>
            </a:lvl4pPr>
            <a:lvl5pPr>
              <a:lnSpc>
                <a:spcPct val="100000"/>
              </a:lnSpc>
              <a:spcBef>
                <a:spcPts val="0"/>
              </a:spcBef>
              <a:defRPr b="1" sz="14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435" name="Text Placeholder 26"/>
          <p:cNvSpPr/>
          <p:nvPr>
            <p:ph type="body" sz="quarter" idx="14"/>
          </p:nvPr>
        </p:nvSpPr>
        <p:spPr>
          <a:xfrm>
            <a:off x="5430544" y="4952091"/>
            <a:ext cx="6315979" cy="528568"/>
          </a:xfrm>
          <a:prstGeom prst="rect">
            <a:avLst/>
          </a:prstGeom>
        </p:spPr>
        <p:txBody>
          <a:bodyPr lIns="0" tIns="0" rIns="0" bIns="0">
            <a:normAutofit fontScale="100000" lnSpcReduction="0"/>
          </a:bodyPr>
          <a:lstStyle/>
          <a:p>
            <a:pPr>
              <a:lnSpc>
                <a:spcPct val="100000"/>
              </a:lnSpc>
              <a:spcBef>
                <a:spcPts val="0"/>
              </a:spcBef>
              <a:defRPr sz="1300">
                <a:solidFill>
                  <a:srgbClr val="FFFFFF"/>
                </a:solidFill>
              </a:defRPr>
            </a:pPr>
          </a:p>
        </p:txBody>
      </p:sp>
      <p:sp>
        <p:nvSpPr>
          <p:cNvPr id="436" name="Text Placeholder 26"/>
          <p:cNvSpPr/>
          <p:nvPr>
            <p:ph type="body" sz="quarter" idx="15"/>
          </p:nvPr>
        </p:nvSpPr>
        <p:spPr>
          <a:xfrm>
            <a:off x="5430544" y="1850639"/>
            <a:ext cx="6315979" cy="2251538"/>
          </a:xfrm>
          <a:prstGeom prst="rect">
            <a:avLst/>
          </a:prstGeom>
        </p:spPr>
        <p:txBody>
          <a:bodyPr lIns="0" tIns="0" rIns="0" bIns="0">
            <a:normAutofit fontScale="100000" lnSpcReduction="0"/>
          </a:bodyPr>
          <a:lstStyle/>
          <a:p>
            <a:pPr>
              <a:lnSpc>
                <a:spcPct val="100000"/>
              </a:lnSpc>
              <a:spcBef>
                <a:spcPts val="0"/>
              </a:spcBef>
              <a:defRPr b="1" sz="3200">
                <a:solidFill>
                  <a:srgbClr val="FFFFFF"/>
                </a:solidFill>
                <a:latin typeface="Oracle Sans"/>
                <a:ea typeface="Oracle Sans"/>
                <a:cs typeface="Oracle Sans"/>
                <a:sym typeface="Oracle Sans"/>
              </a:defRPr>
            </a:pPr>
          </a:p>
        </p:txBody>
      </p:sp>
      <p:sp>
        <p:nvSpPr>
          <p:cNvPr id="437" name="Rectangle 25"/>
          <p:cNvSpPr/>
          <p:nvPr/>
        </p:nvSpPr>
        <p:spPr>
          <a:xfrm>
            <a:off x="5430546" y="4342634"/>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438" name="Picture 11" descr="Picture 11"/>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Quote with picture border">
    <p:bg>
      <p:bgPr>
        <a:solidFill>
          <a:srgbClr val="282723"/>
        </a:solidFill>
      </p:bgPr>
    </p:bg>
    <p:spTree>
      <p:nvGrpSpPr>
        <p:cNvPr id="1" name=""/>
        <p:cNvGrpSpPr/>
        <p:nvPr/>
      </p:nvGrpSpPr>
      <p:grpSpPr>
        <a:xfrm>
          <a:off x="0" y="0"/>
          <a:ext cx="0" cy="0"/>
          <a:chOff x="0" y="0"/>
          <a:chExt cx="0" cy="0"/>
        </a:xfrm>
      </p:grpSpPr>
      <p:pic>
        <p:nvPicPr>
          <p:cNvPr id="446" name="Picture 14" descr="Picture 14"/>
          <p:cNvPicPr>
            <a:picLocks noChangeAspect="1"/>
          </p:cNvPicPr>
          <p:nvPr/>
        </p:nvPicPr>
        <p:blipFill>
          <a:blip r:embed="rId2">
            <a:extLst/>
          </a:blip>
          <a:stretch>
            <a:fillRect/>
          </a:stretch>
        </p:blipFill>
        <p:spPr>
          <a:xfrm>
            <a:off x="-2" y="0"/>
            <a:ext cx="121920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280" y="1851"/>
                </a:moveTo>
                <a:lnTo>
                  <a:pt x="20320" y="1851"/>
                </a:lnTo>
                <a:lnTo>
                  <a:pt x="20320" y="19749"/>
                </a:lnTo>
                <a:lnTo>
                  <a:pt x="1280" y="19749"/>
                </a:lnTo>
                <a:lnTo>
                  <a:pt x="1280" y="1851"/>
                </a:lnTo>
                <a:close/>
              </a:path>
            </a:pathLst>
          </a:custGeom>
          <a:ln w="12700">
            <a:miter lim="400000"/>
          </a:ln>
        </p:spPr>
      </p:pic>
      <p:sp>
        <p:nvSpPr>
          <p:cNvPr id="447"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48" name="Body Level One…"/>
          <p:cNvSpPr txBox="1"/>
          <p:nvPr>
            <p:ph type="body" sz="half" idx="1"/>
          </p:nvPr>
        </p:nvSpPr>
        <p:spPr>
          <a:xfrm>
            <a:off x="1530213" y="1101968"/>
            <a:ext cx="9165495" cy="2975338"/>
          </a:xfrm>
          <a:prstGeom prst="rect">
            <a:avLst/>
          </a:prstGeom>
        </p:spPr>
        <p:txBody>
          <a:bodyPr lIns="0" tIns="0" rIns="0" bIns="0" anchor="b">
            <a:normAutofit fontScale="100000" lnSpcReduction="0"/>
          </a:bodyPr>
          <a:lstStyle>
            <a:lvl1pPr>
              <a:lnSpc>
                <a:spcPct val="100000"/>
              </a:lnSpc>
              <a:spcBef>
                <a:spcPts val="0"/>
              </a:spcBef>
              <a:defRPr b="1" sz="3200">
                <a:solidFill>
                  <a:srgbClr val="FFFFFF"/>
                </a:solidFill>
                <a:latin typeface="Oracle Sans"/>
                <a:ea typeface="Oracle Sans"/>
                <a:cs typeface="Oracle Sans"/>
                <a:sym typeface="Oracle Sans"/>
              </a:defRPr>
            </a:lvl1pPr>
            <a:lvl2pPr>
              <a:lnSpc>
                <a:spcPct val="100000"/>
              </a:lnSpc>
              <a:spcBef>
                <a:spcPts val="0"/>
              </a:spcBef>
              <a:defRPr b="1" sz="3200">
                <a:solidFill>
                  <a:srgbClr val="FFFFFF"/>
                </a:solidFill>
                <a:latin typeface="Oracle Sans"/>
                <a:ea typeface="Oracle Sans"/>
                <a:cs typeface="Oracle Sans"/>
                <a:sym typeface="Oracle Sans"/>
              </a:defRPr>
            </a:lvl2pPr>
            <a:lvl3pPr>
              <a:lnSpc>
                <a:spcPct val="100000"/>
              </a:lnSpc>
              <a:spcBef>
                <a:spcPts val="0"/>
              </a:spcBef>
              <a:defRPr b="1" sz="3200">
                <a:solidFill>
                  <a:srgbClr val="FFFFFF"/>
                </a:solidFill>
                <a:latin typeface="Oracle Sans"/>
                <a:ea typeface="Oracle Sans"/>
                <a:cs typeface="Oracle Sans"/>
                <a:sym typeface="Oracle Sans"/>
              </a:defRPr>
            </a:lvl3pPr>
            <a:lvl4pPr>
              <a:lnSpc>
                <a:spcPct val="100000"/>
              </a:lnSpc>
              <a:spcBef>
                <a:spcPts val="0"/>
              </a:spcBef>
              <a:defRPr b="1" sz="3200">
                <a:solidFill>
                  <a:srgbClr val="FFFFFF"/>
                </a:solidFill>
                <a:latin typeface="Oracle Sans"/>
                <a:ea typeface="Oracle Sans"/>
                <a:cs typeface="Oracle Sans"/>
                <a:sym typeface="Oracle Sans"/>
              </a:defRPr>
            </a:lvl4pPr>
            <a:lvl5pPr>
              <a:lnSpc>
                <a:spcPct val="100000"/>
              </a:lnSpc>
              <a:spcBef>
                <a:spcPts val="0"/>
              </a:spcBef>
              <a:defRPr b="1" sz="32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449" name="Text Placeholder 26"/>
          <p:cNvSpPr/>
          <p:nvPr>
            <p:ph type="body" sz="quarter" idx="13"/>
          </p:nvPr>
        </p:nvSpPr>
        <p:spPr>
          <a:xfrm>
            <a:off x="1530213" y="4637490"/>
            <a:ext cx="9165495" cy="249347"/>
          </a:xfrm>
          <a:prstGeom prst="rect">
            <a:avLst/>
          </a:prstGeom>
        </p:spPr>
        <p:txBody>
          <a:bodyPr lIns="0" tIns="0" rIns="0" bIns="0">
            <a:normAutofit fontScale="100000" lnSpcReduction="0"/>
          </a:bodyPr>
          <a:lstStyle/>
          <a:p>
            <a:pPr>
              <a:lnSpc>
                <a:spcPct val="100000"/>
              </a:lnSpc>
              <a:spcBef>
                <a:spcPts val="0"/>
              </a:spcBef>
              <a:defRPr b="1" sz="1400">
                <a:solidFill>
                  <a:srgbClr val="FFFFFF"/>
                </a:solidFill>
                <a:latin typeface="Oracle Sans"/>
                <a:ea typeface="Oracle Sans"/>
                <a:cs typeface="Oracle Sans"/>
                <a:sym typeface="Oracle Sans"/>
              </a:defRPr>
            </a:pPr>
          </a:p>
        </p:txBody>
      </p:sp>
      <p:sp>
        <p:nvSpPr>
          <p:cNvPr id="450" name="Text Placeholder 26"/>
          <p:cNvSpPr/>
          <p:nvPr>
            <p:ph type="body" sz="quarter" idx="14"/>
          </p:nvPr>
        </p:nvSpPr>
        <p:spPr>
          <a:xfrm>
            <a:off x="1530213" y="4962512"/>
            <a:ext cx="9165495" cy="528568"/>
          </a:xfrm>
          <a:prstGeom prst="rect">
            <a:avLst/>
          </a:prstGeom>
        </p:spPr>
        <p:txBody>
          <a:bodyPr lIns="0" tIns="0" rIns="0" bIns="0">
            <a:normAutofit fontScale="100000" lnSpcReduction="0"/>
          </a:bodyPr>
          <a:lstStyle/>
          <a:p>
            <a:pPr>
              <a:lnSpc>
                <a:spcPct val="100000"/>
              </a:lnSpc>
              <a:spcBef>
                <a:spcPts val="0"/>
              </a:spcBef>
              <a:defRPr sz="1300">
                <a:solidFill>
                  <a:srgbClr val="FFFFFF"/>
                </a:solidFill>
              </a:defRPr>
            </a:pPr>
          </a:p>
        </p:txBody>
      </p:sp>
      <p:sp>
        <p:nvSpPr>
          <p:cNvPr id="451" name="Rectangle 32"/>
          <p:cNvSpPr/>
          <p:nvPr/>
        </p:nvSpPr>
        <p:spPr>
          <a:xfrm>
            <a:off x="1530215" y="4303693"/>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52" name="Slide Number"/>
          <p:cNvSpPr txBox="1"/>
          <p:nvPr>
            <p:ph type="sldNum" sz="quarter" idx="2"/>
          </p:nvPr>
        </p:nvSpPr>
        <p:spPr>
          <a:xfrm>
            <a:off x="633621" y="6410360"/>
            <a:ext cx="245403" cy="243841"/>
          </a:xfrm>
          <a:prstGeom prst="rect">
            <a:avLst/>
          </a:prstGeom>
        </p:spPr>
        <p:txBody>
          <a:bodyPr/>
          <a:lstStyle>
            <a:lvl1pPr>
              <a:defRPr>
                <a:solidFill>
                  <a:srgbClr val="FFFFFF"/>
                </a:solidFill>
              </a:defRPr>
            </a:lvl1pPr>
          </a:lstStyle>
          <a:p>
            <a:pPr/>
            <a:fld id="{86CB4B4D-7CA3-9044-876B-883B54F8677D}" type="slidenum"/>
          </a:p>
        </p:txBody>
      </p:sp>
      <p:sp>
        <p:nvSpPr>
          <p:cNvPr id="453" name="TextBox 12"/>
          <p:cNvSpPr txBox="1"/>
          <p:nvPr/>
        </p:nvSpPr>
        <p:spPr>
          <a:xfrm>
            <a:off x="944516" y="6416991"/>
            <a:ext cx="5984423" cy="243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
                <a:solidFill>
                  <a:srgbClr val="FFFFFF"/>
                </a:solidFill>
              </a:defRPr>
            </a:lvl1pPr>
          </a:lstStyle>
          <a:p>
            <a:pPr/>
            <a:r>
              <a:t>Confidential – Oracle Internal/Restricted/Highly Restricted</a:t>
            </a:r>
          </a:p>
        </p:txBody>
      </p:sp>
      <p:pic>
        <p:nvPicPr>
          <p:cNvPr id="454" name="Picture 13" descr="Picture 13"/>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only">
    <p:bg>
      <p:bgPr>
        <a:solidFill>
          <a:srgbClr val="282723"/>
        </a:solidFill>
      </p:bgPr>
    </p:bg>
    <p:spTree>
      <p:nvGrpSpPr>
        <p:cNvPr id="1" name=""/>
        <p:cNvGrpSpPr/>
        <p:nvPr/>
      </p:nvGrpSpPr>
      <p:grpSpPr>
        <a:xfrm>
          <a:off x="0" y="0"/>
          <a:ext cx="0" cy="0"/>
          <a:chOff x="0" y="0"/>
          <a:chExt cx="0" cy="0"/>
        </a:xfrm>
      </p:grpSpPr>
      <p:pic>
        <p:nvPicPr>
          <p:cNvPr id="461" name="Picture 4" descr="Picture 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pic>
        <p:nvPicPr>
          <p:cNvPr id="462"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463" name="Title Text"/>
          <p:cNvSpPr txBox="1"/>
          <p:nvPr>
            <p:ph type="title"/>
          </p:nvPr>
        </p:nvSpPr>
        <p:spPr>
          <a:xfrm>
            <a:off x="768095" y="783025"/>
            <a:ext cx="9887835"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sp>
        <p:nvSpPr>
          <p:cNvPr id="464"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465"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6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and single column">
    <p:bg>
      <p:bgPr>
        <a:solidFill>
          <a:srgbClr val="282723"/>
        </a:solidFill>
      </p:bgPr>
    </p:bg>
    <p:spTree>
      <p:nvGrpSpPr>
        <p:cNvPr id="1" name=""/>
        <p:cNvGrpSpPr/>
        <p:nvPr/>
      </p:nvGrpSpPr>
      <p:grpSpPr>
        <a:xfrm>
          <a:off x="0" y="0"/>
          <a:ext cx="0" cy="0"/>
          <a:chOff x="0" y="0"/>
          <a:chExt cx="0" cy="0"/>
        </a:xfrm>
      </p:grpSpPr>
      <p:pic>
        <p:nvPicPr>
          <p:cNvPr id="473" name="Picture 4" descr="Picture 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pic>
        <p:nvPicPr>
          <p:cNvPr id="474"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475" name="Title Text"/>
          <p:cNvSpPr txBox="1"/>
          <p:nvPr>
            <p:ph type="title"/>
          </p:nvPr>
        </p:nvSpPr>
        <p:spPr>
          <a:xfrm>
            <a:off x="768095" y="783025"/>
            <a:ext cx="9887835"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sp>
        <p:nvSpPr>
          <p:cNvPr id="476" name="Body Level One…"/>
          <p:cNvSpPr txBox="1"/>
          <p:nvPr>
            <p:ph type="body" sz="half" idx="1"/>
          </p:nvPr>
        </p:nvSpPr>
        <p:spPr>
          <a:xfrm>
            <a:off x="768094" y="2288558"/>
            <a:ext cx="9887837" cy="3360373"/>
          </a:xfrm>
          <a:prstGeom prst="rect">
            <a:avLst/>
          </a:prstGeom>
        </p:spPr>
        <p:txBody>
          <a:bodyPr lIns="0" tIns="0" rIns="0" bIns="0">
            <a:normAutofit fontScale="100000" lnSpcReduction="0"/>
          </a:bodyPr>
          <a:lstStyle>
            <a:lvl1pPr>
              <a:lnSpc>
                <a:spcPct val="100000"/>
              </a:lnSpc>
              <a:spcBef>
                <a:spcPts val="0"/>
              </a:spcBef>
              <a:defRPr sz="1800">
                <a:solidFill>
                  <a:srgbClr val="D9D9D9"/>
                </a:solidFill>
                <a:latin typeface="Oracle Sans"/>
                <a:ea typeface="Oracle Sans"/>
                <a:cs typeface="Oracle Sans"/>
                <a:sym typeface="Oracle Sans"/>
              </a:defRPr>
            </a:lvl1pPr>
            <a:lvl2pPr>
              <a:lnSpc>
                <a:spcPct val="100000"/>
              </a:lnSpc>
              <a:spcBef>
                <a:spcPts val="0"/>
              </a:spcBef>
              <a:defRPr sz="1800">
                <a:solidFill>
                  <a:srgbClr val="D9D9D9"/>
                </a:solidFill>
                <a:latin typeface="Oracle Sans"/>
                <a:ea typeface="Oracle Sans"/>
                <a:cs typeface="Oracle Sans"/>
                <a:sym typeface="Oracle Sans"/>
              </a:defRPr>
            </a:lvl2pPr>
            <a:lvl3pPr>
              <a:lnSpc>
                <a:spcPct val="100000"/>
              </a:lnSpc>
              <a:spcBef>
                <a:spcPts val="0"/>
              </a:spcBef>
              <a:defRPr sz="1800">
                <a:solidFill>
                  <a:srgbClr val="D9D9D9"/>
                </a:solidFill>
                <a:latin typeface="Oracle Sans"/>
                <a:ea typeface="Oracle Sans"/>
                <a:cs typeface="Oracle Sans"/>
                <a:sym typeface="Oracle Sans"/>
              </a:defRPr>
            </a:lvl3pPr>
            <a:lvl4pPr>
              <a:lnSpc>
                <a:spcPct val="100000"/>
              </a:lnSpc>
              <a:spcBef>
                <a:spcPts val="0"/>
              </a:spcBef>
              <a:defRPr sz="1800">
                <a:solidFill>
                  <a:srgbClr val="D9D9D9"/>
                </a:solidFill>
                <a:latin typeface="Oracle Sans"/>
                <a:ea typeface="Oracle Sans"/>
                <a:cs typeface="Oracle Sans"/>
                <a:sym typeface="Oracle Sans"/>
              </a:defRPr>
            </a:lvl4pPr>
            <a:lvl5pPr>
              <a:lnSpc>
                <a:spcPct val="100000"/>
              </a:lnSpc>
              <a:spcBef>
                <a:spcPts val="0"/>
              </a:spcBef>
              <a:defRPr sz="1800">
                <a:solidFill>
                  <a:srgbClr val="D9D9D9"/>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477"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478"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7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with two column ">
    <p:bg>
      <p:bgPr>
        <a:solidFill>
          <a:srgbClr val="282723"/>
        </a:solidFill>
      </p:bgPr>
    </p:bg>
    <p:spTree>
      <p:nvGrpSpPr>
        <p:cNvPr id="1" name=""/>
        <p:cNvGrpSpPr/>
        <p:nvPr/>
      </p:nvGrpSpPr>
      <p:grpSpPr>
        <a:xfrm>
          <a:off x="0" y="0"/>
          <a:ext cx="0" cy="0"/>
          <a:chOff x="0" y="0"/>
          <a:chExt cx="0" cy="0"/>
        </a:xfrm>
      </p:grpSpPr>
      <p:pic>
        <p:nvPicPr>
          <p:cNvPr id="486" name="Picture 24" descr="Picture 2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sp>
        <p:nvSpPr>
          <p:cNvPr id="487" name="Title Text"/>
          <p:cNvSpPr txBox="1"/>
          <p:nvPr>
            <p:ph type="title"/>
          </p:nvPr>
        </p:nvSpPr>
        <p:spPr>
          <a:xfrm>
            <a:off x="768094" y="783025"/>
            <a:ext cx="10210298"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pic>
        <p:nvPicPr>
          <p:cNvPr id="488"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489"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90" name="Body Level One…"/>
          <p:cNvSpPr txBox="1"/>
          <p:nvPr>
            <p:ph type="body" sz="quarter" idx="1"/>
          </p:nvPr>
        </p:nvSpPr>
        <p:spPr>
          <a:xfrm>
            <a:off x="768094" y="2289175"/>
            <a:ext cx="5029201" cy="3108325"/>
          </a:xfrm>
          <a:prstGeom prst="rect">
            <a:avLst/>
          </a:prstGeom>
        </p:spPr>
        <p:txBody>
          <a:bodyPr>
            <a:normAutofit fontScale="100000" lnSpcReduction="0"/>
          </a:bodyPr>
          <a:lstStyle>
            <a:lvl1pPr marL="282575" indent="-282575">
              <a:lnSpc>
                <a:spcPct val="100000"/>
              </a:lnSpc>
              <a:buSzPct val="100000"/>
              <a:buChar char="▪"/>
              <a:defRPr b="1" sz="1800">
                <a:solidFill>
                  <a:srgbClr val="FFFFFF"/>
                </a:solidFill>
                <a:latin typeface="Oracle Sans"/>
                <a:ea typeface="Oracle Sans"/>
                <a:cs typeface="Oracle Sans"/>
                <a:sym typeface="Oracle Sans"/>
              </a:defRPr>
            </a:lvl1pPr>
            <a:lvl2pPr indent="685800">
              <a:lnSpc>
                <a:spcPct val="100000"/>
              </a:lnSpc>
              <a:buFont typeface="Wingdings"/>
              <a:defRPr b="1" sz="1800">
                <a:solidFill>
                  <a:srgbClr val="FFFFFF"/>
                </a:solidFill>
                <a:latin typeface="Oracle Sans"/>
                <a:ea typeface="Oracle Sans"/>
                <a:cs typeface="Oracle Sans"/>
                <a:sym typeface="Oracle Sans"/>
              </a:defRPr>
            </a:lvl2pPr>
            <a:lvl3pPr>
              <a:lnSpc>
                <a:spcPct val="100000"/>
              </a:lnSpc>
              <a:buFont typeface="Wingdings"/>
              <a:defRPr b="1" sz="1800">
                <a:solidFill>
                  <a:srgbClr val="FFFFFF"/>
                </a:solidFill>
                <a:latin typeface="Oracle Sans"/>
                <a:ea typeface="Oracle Sans"/>
                <a:cs typeface="Oracle Sans"/>
                <a:sym typeface="Oracle Sans"/>
              </a:defRPr>
            </a:lvl3pPr>
            <a:lvl4pPr>
              <a:lnSpc>
                <a:spcPct val="100000"/>
              </a:lnSpc>
              <a:buFont typeface="Wingdings"/>
              <a:defRPr b="1" sz="1800">
                <a:solidFill>
                  <a:srgbClr val="FFFFFF"/>
                </a:solidFill>
                <a:latin typeface="Oracle Sans"/>
                <a:ea typeface="Oracle Sans"/>
                <a:cs typeface="Oracle Sans"/>
                <a:sym typeface="Oracle Sans"/>
              </a:defRPr>
            </a:lvl4pPr>
            <a:lvl5pPr>
              <a:lnSpc>
                <a:spcPct val="100000"/>
              </a:lnSpc>
              <a:buFont typeface="Wingdings"/>
              <a:defRPr b="1" sz="18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491" name="Text Placeholder 33"/>
          <p:cNvSpPr/>
          <p:nvPr>
            <p:ph type="body" sz="quarter" idx="13"/>
          </p:nvPr>
        </p:nvSpPr>
        <p:spPr>
          <a:xfrm>
            <a:off x="5949191" y="2289175"/>
            <a:ext cx="5029201" cy="3108325"/>
          </a:xfrm>
          <a:prstGeom prst="rect">
            <a:avLst/>
          </a:prstGeom>
        </p:spPr>
        <p:txBody>
          <a:bodyPr>
            <a:normAutofit fontScale="100000" lnSpcReduction="0"/>
          </a:bodyPr>
          <a:lstStyle/>
          <a:p>
            <a:pPr marL="282575" indent="-282575">
              <a:lnSpc>
                <a:spcPct val="100000"/>
              </a:lnSpc>
              <a:buSzPct val="100000"/>
              <a:buChar char="▪"/>
              <a:defRPr b="1" sz="1800">
                <a:solidFill>
                  <a:srgbClr val="FFFFFF"/>
                </a:solidFill>
                <a:latin typeface="Oracle Sans"/>
                <a:ea typeface="Oracle Sans"/>
                <a:cs typeface="Oracle Sans"/>
                <a:sym typeface="Oracle Sans"/>
              </a:defRPr>
            </a:pPr>
          </a:p>
        </p:txBody>
      </p:sp>
      <p:pic>
        <p:nvPicPr>
          <p:cNvPr id="492"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49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itle with three column">
    <p:bg>
      <p:bgPr>
        <a:solidFill>
          <a:srgbClr val="282723"/>
        </a:solidFill>
      </p:bgPr>
    </p:bg>
    <p:spTree>
      <p:nvGrpSpPr>
        <p:cNvPr id="1" name=""/>
        <p:cNvGrpSpPr/>
        <p:nvPr/>
      </p:nvGrpSpPr>
      <p:grpSpPr>
        <a:xfrm>
          <a:off x="0" y="0"/>
          <a:ext cx="0" cy="0"/>
          <a:chOff x="0" y="0"/>
          <a:chExt cx="0" cy="0"/>
        </a:xfrm>
      </p:grpSpPr>
      <p:pic>
        <p:nvPicPr>
          <p:cNvPr id="500" name="Picture 24" descr="Picture 2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sp>
        <p:nvSpPr>
          <p:cNvPr id="501" name="Title Text"/>
          <p:cNvSpPr txBox="1"/>
          <p:nvPr>
            <p:ph type="title"/>
          </p:nvPr>
        </p:nvSpPr>
        <p:spPr>
          <a:xfrm>
            <a:off x="768094" y="783025"/>
            <a:ext cx="10210298"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pic>
        <p:nvPicPr>
          <p:cNvPr id="502"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503"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04" name="Body Level One…"/>
          <p:cNvSpPr txBox="1"/>
          <p:nvPr>
            <p:ph type="body" sz="quarter" idx="1"/>
          </p:nvPr>
        </p:nvSpPr>
        <p:spPr>
          <a:xfrm>
            <a:off x="768094" y="2289175"/>
            <a:ext cx="3271472" cy="3108325"/>
          </a:xfrm>
          <a:prstGeom prst="rect">
            <a:avLst/>
          </a:prstGeom>
        </p:spPr>
        <p:txBody>
          <a:bodyPr>
            <a:normAutofit fontScale="100000" lnSpcReduction="0"/>
          </a:bodyPr>
          <a:lstStyle>
            <a:lvl1pPr marL="282575" indent="-282575">
              <a:lnSpc>
                <a:spcPct val="100000"/>
              </a:lnSpc>
              <a:buSzPct val="100000"/>
              <a:buChar char="▪"/>
              <a:defRPr b="1" sz="1800">
                <a:solidFill>
                  <a:srgbClr val="FFFFFF"/>
                </a:solidFill>
                <a:latin typeface="Oracle Sans"/>
                <a:ea typeface="Oracle Sans"/>
                <a:cs typeface="Oracle Sans"/>
                <a:sym typeface="Oracle Sans"/>
              </a:defRPr>
            </a:lvl1pPr>
            <a:lvl2pPr indent="685800">
              <a:lnSpc>
                <a:spcPct val="100000"/>
              </a:lnSpc>
              <a:buFont typeface="Wingdings"/>
              <a:defRPr b="1" sz="1800">
                <a:solidFill>
                  <a:srgbClr val="FFFFFF"/>
                </a:solidFill>
                <a:latin typeface="Oracle Sans"/>
                <a:ea typeface="Oracle Sans"/>
                <a:cs typeface="Oracle Sans"/>
                <a:sym typeface="Oracle Sans"/>
              </a:defRPr>
            </a:lvl2pPr>
            <a:lvl3pPr>
              <a:lnSpc>
                <a:spcPct val="100000"/>
              </a:lnSpc>
              <a:buFont typeface="Wingdings"/>
              <a:defRPr b="1" sz="1800">
                <a:solidFill>
                  <a:srgbClr val="FFFFFF"/>
                </a:solidFill>
                <a:latin typeface="Oracle Sans"/>
                <a:ea typeface="Oracle Sans"/>
                <a:cs typeface="Oracle Sans"/>
                <a:sym typeface="Oracle Sans"/>
              </a:defRPr>
            </a:lvl3pPr>
            <a:lvl4pPr>
              <a:lnSpc>
                <a:spcPct val="100000"/>
              </a:lnSpc>
              <a:buFont typeface="Wingdings"/>
              <a:defRPr b="1" sz="1800">
                <a:solidFill>
                  <a:srgbClr val="FFFFFF"/>
                </a:solidFill>
                <a:latin typeface="Oracle Sans"/>
                <a:ea typeface="Oracle Sans"/>
                <a:cs typeface="Oracle Sans"/>
                <a:sym typeface="Oracle Sans"/>
              </a:defRPr>
            </a:lvl4pPr>
            <a:lvl5pPr>
              <a:lnSpc>
                <a:spcPct val="100000"/>
              </a:lnSpc>
              <a:buFont typeface="Wingdings"/>
              <a:defRPr b="1" sz="18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505" name="Text Placeholder 33"/>
          <p:cNvSpPr/>
          <p:nvPr>
            <p:ph type="body" sz="quarter" idx="13"/>
          </p:nvPr>
        </p:nvSpPr>
        <p:spPr>
          <a:xfrm>
            <a:off x="4237508" y="2289175"/>
            <a:ext cx="3271471" cy="3108325"/>
          </a:xfrm>
          <a:prstGeom prst="rect">
            <a:avLst/>
          </a:prstGeom>
        </p:spPr>
        <p:txBody>
          <a:bodyPr>
            <a:normAutofit fontScale="100000" lnSpcReduction="0"/>
          </a:bodyPr>
          <a:lstStyle/>
          <a:p>
            <a:pPr marL="282575" indent="-282575">
              <a:lnSpc>
                <a:spcPct val="100000"/>
              </a:lnSpc>
              <a:buSzPct val="100000"/>
              <a:buChar char="▪"/>
              <a:defRPr b="1" sz="1800">
                <a:solidFill>
                  <a:srgbClr val="FFFFFF"/>
                </a:solidFill>
                <a:latin typeface="Oracle Sans"/>
                <a:ea typeface="Oracle Sans"/>
                <a:cs typeface="Oracle Sans"/>
                <a:sym typeface="Oracle Sans"/>
              </a:defRPr>
            </a:pPr>
          </a:p>
        </p:txBody>
      </p:sp>
      <p:sp>
        <p:nvSpPr>
          <p:cNvPr id="506" name="Text Placeholder 33"/>
          <p:cNvSpPr/>
          <p:nvPr>
            <p:ph type="body" sz="quarter" idx="14"/>
          </p:nvPr>
        </p:nvSpPr>
        <p:spPr>
          <a:xfrm>
            <a:off x="7706921" y="2289175"/>
            <a:ext cx="3271471" cy="3108325"/>
          </a:xfrm>
          <a:prstGeom prst="rect">
            <a:avLst/>
          </a:prstGeom>
        </p:spPr>
        <p:txBody>
          <a:bodyPr>
            <a:normAutofit fontScale="100000" lnSpcReduction="0"/>
          </a:bodyPr>
          <a:lstStyle/>
          <a:p>
            <a:pPr marL="282575" indent="-282575">
              <a:lnSpc>
                <a:spcPct val="100000"/>
              </a:lnSpc>
              <a:buSzPct val="100000"/>
              <a:buChar char="▪"/>
              <a:defRPr b="1" sz="1800">
                <a:solidFill>
                  <a:srgbClr val="FFFFFF"/>
                </a:solidFill>
                <a:latin typeface="Oracle Sans"/>
                <a:ea typeface="Oracle Sans"/>
                <a:cs typeface="Oracle Sans"/>
                <a:sym typeface="Oracle Sans"/>
              </a:defRPr>
            </a:pPr>
          </a:p>
        </p:txBody>
      </p:sp>
      <p:pic>
        <p:nvPicPr>
          <p:cNvPr id="507"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50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Quadrant for infographic">
    <p:bg>
      <p:bgPr>
        <a:solidFill>
          <a:srgbClr val="282723"/>
        </a:solidFill>
      </p:bgPr>
    </p:bg>
    <p:spTree>
      <p:nvGrpSpPr>
        <p:cNvPr id="1" name=""/>
        <p:cNvGrpSpPr/>
        <p:nvPr/>
      </p:nvGrpSpPr>
      <p:grpSpPr>
        <a:xfrm>
          <a:off x="0" y="0"/>
          <a:ext cx="0" cy="0"/>
          <a:chOff x="0" y="0"/>
          <a:chExt cx="0" cy="0"/>
        </a:xfrm>
      </p:grpSpPr>
      <p:pic>
        <p:nvPicPr>
          <p:cNvPr id="515" name="Picture 24" descr="Picture 24"/>
          <p:cNvPicPr>
            <a:picLocks noChangeAspect="1"/>
          </p:cNvPicPr>
          <p:nvPr/>
        </p:nvPicPr>
        <p:blipFill>
          <a:blip r:embed="rId2">
            <a:alphaModFix amt="20000"/>
            <a:extLst/>
          </a:blip>
          <a:srcRect l="0" t="0" r="29573" b="25624"/>
          <a:stretch>
            <a:fillRect/>
          </a:stretch>
        </p:blipFill>
        <p:spPr>
          <a:xfrm>
            <a:off x="6337182" y="4500748"/>
            <a:ext cx="5854819" cy="2357253"/>
          </a:xfrm>
          <a:prstGeom prst="rect">
            <a:avLst/>
          </a:prstGeom>
          <a:ln w="12700">
            <a:miter lim="400000"/>
          </a:ln>
        </p:spPr>
      </p:pic>
      <p:sp>
        <p:nvSpPr>
          <p:cNvPr id="516" name="Title Text"/>
          <p:cNvSpPr txBox="1"/>
          <p:nvPr>
            <p:ph type="title"/>
          </p:nvPr>
        </p:nvSpPr>
        <p:spPr>
          <a:xfrm>
            <a:off x="768094" y="783025"/>
            <a:ext cx="10210298" cy="844096"/>
          </a:xfrm>
          <a:prstGeom prst="rect">
            <a:avLst/>
          </a:prstGeom>
        </p:spPr>
        <p:txBody>
          <a:bodyPr anchor="b"/>
          <a:lstStyle>
            <a:lvl1pPr>
              <a:spcBef>
                <a:spcPts val="1000"/>
              </a:spcBef>
              <a:defRPr b="1" sz="2400">
                <a:solidFill>
                  <a:srgbClr val="FFFFFF"/>
                </a:solidFill>
                <a:latin typeface="Oracle Sans"/>
                <a:ea typeface="Oracle Sans"/>
                <a:cs typeface="Oracle Sans"/>
                <a:sym typeface="Oracle Sans"/>
              </a:defRPr>
            </a:lvl1pPr>
          </a:lstStyle>
          <a:p>
            <a:pPr/>
            <a:r>
              <a:t>Title Text</a:t>
            </a:r>
          </a:p>
        </p:txBody>
      </p:sp>
      <p:pic>
        <p:nvPicPr>
          <p:cNvPr id="517" name="Picture 25" descr="Picture 2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518" name="Rectangle 26"/>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19" name="Body Level One…"/>
          <p:cNvSpPr txBox="1"/>
          <p:nvPr>
            <p:ph type="body" sz="quarter" idx="1"/>
          </p:nvPr>
        </p:nvSpPr>
        <p:spPr>
          <a:xfrm>
            <a:off x="2204246" y="4162023"/>
            <a:ext cx="3574123" cy="1167666"/>
          </a:xfrm>
          <a:prstGeom prst="rect">
            <a:avLst/>
          </a:prstGeom>
        </p:spPr>
        <p:txBody>
          <a:bodyPr>
            <a:normAutofit fontScale="100000" lnSpcReduction="0"/>
          </a:bodyPr>
          <a:lstStyle>
            <a:lvl1pPr>
              <a:lnSpc>
                <a:spcPct val="100000"/>
              </a:lnSpc>
              <a:defRPr sz="1800">
                <a:solidFill>
                  <a:srgbClr val="FFFFFF"/>
                </a:solidFill>
                <a:latin typeface="Oracle Sans"/>
                <a:ea typeface="Oracle Sans"/>
                <a:cs typeface="Oracle Sans"/>
                <a:sym typeface="Oracle Sans"/>
              </a:defRPr>
            </a:lvl1pPr>
            <a:lvl2pPr indent="685800">
              <a:lnSpc>
                <a:spcPct val="100000"/>
              </a:lnSpc>
              <a:defRPr sz="1800">
                <a:solidFill>
                  <a:srgbClr val="FFFFFF"/>
                </a:solidFill>
                <a:latin typeface="Oracle Sans"/>
                <a:ea typeface="Oracle Sans"/>
                <a:cs typeface="Oracle Sans"/>
                <a:sym typeface="Oracle Sans"/>
              </a:defRPr>
            </a:lvl2pPr>
            <a:lvl3pPr>
              <a:lnSpc>
                <a:spcPct val="100000"/>
              </a:lnSpc>
              <a:defRPr sz="1800">
                <a:solidFill>
                  <a:srgbClr val="FFFFFF"/>
                </a:solidFill>
                <a:latin typeface="Oracle Sans"/>
                <a:ea typeface="Oracle Sans"/>
                <a:cs typeface="Oracle Sans"/>
                <a:sym typeface="Oracle Sans"/>
              </a:defRPr>
            </a:lvl3pPr>
            <a:lvl4pPr>
              <a:lnSpc>
                <a:spcPct val="100000"/>
              </a:lnSpc>
              <a:defRPr sz="1800">
                <a:solidFill>
                  <a:srgbClr val="FFFFFF"/>
                </a:solidFill>
                <a:latin typeface="Oracle Sans"/>
                <a:ea typeface="Oracle Sans"/>
                <a:cs typeface="Oracle Sans"/>
                <a:sym typeface="Oracle Sans"/>
              </a:defRPr>
            </a:lvl4pPr>
            <a:lvl5pPr>
              <a:lnSpc>
                <a:spcPct val="100000"/>
              </a:lnSpc>
              <a:defRPr sz="1800">
                <a:solidFill>
                  <a:srgbClr val="FFFFFF"/>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520" name="Text Placeholder 33"/>
          <p:cNvSpPr/>
          <p:nvPr>
            <p:ph type="body" sz="quarter" idx="13"/>
          </p:nvPr>
        </p:nvSpPr>
        <p:spPr>
          <a:xfrm>
            <a:off x="7404269" y="2271142"/>
            <a:ext cx="3574123" cy="1167667"/>
          </a:xfrm>
          <a:prstGeom prst="rect">
            <a:avLst/>
          </a:prstGeom>
        </p:spPr>
        <p:txBody>
          <a:bodyPr>
            <a:normAutofit fontScale="100000" lnSpcReduction="0"/>
          </a:bodyPr>
          <a:lstStyle/>
          <a:p>
            <a:pPr>
              <a:lnSpc>
                <a:spcPct val="100000"/>
              </a:lnSpc>
              <a:defRPr sz="1800">
                <a:solidFill>
                  <a:srgbClr val="FFFFFF"/>
                </a:solidFill>
                <a:latin typeface="Oracle Sans"/>
                <a:ea typeface="Oracle Sans"/>
                <a:cs typeface="Oracle Sans"/>
                <a:sym typeface="Oracle Sans"/>
              </a:defRPr>
            </a:pPr>
          </a:p>
        </p:txBody>
      </p:sp>
      <p:sp>
        <p:nvSpPr>
          <p:cNvPr id="521" name="Text Placeholder 33"/>
          <p:cNvSpPr/>
          <p:nvPr>
            <p:ph type="body" sz="quarter" idx="14"/>
          </p:nvPr>
        </p:nvSpPr>
        <p:spPr>
          <a:xfrm>
            <a:off x="7404269" y="4162023"/>
            <a:ext cx="3574123" cy="1167666"/>
          </a:xfrm>
          <a:prstGeom prst="rect">
            <a:avLst/>
          </a:prstGeom>
        </p:spPr>
        <p:txBody>
          <a:bodyPr>
            <a:normAutofit fontScale="100000" lnSpcReduction="0"/>
          </a:bodyPr>
          <a:lstStyle/>
          <a:p>
            <a:pPr>
              <a:lnSpc>
                <a:spcPct val="100000"/>
              </a:lnSpc>
              <a:defRPr sz="1800">
                <a:solidFill>
                  <a:srgbClr val="FFFFFF"/>
                </a:solidFill>
                <a:latin typeface="Oracle Sans"/>
                <a:ea typeface="Oracle Sans"/>
                <a:cs typeface="Oracle Sans"/>
                <a:sym typeface="Oracle Sans"/>
              </a:defRPr>
            </a:pPr>
          </a:p>
        </p:txBody>
      </p:sp>
      <p:sp>
        <p:nvSpPr>
          <p:cNvPr id="522" name="Text Placeholder 33"/>
          <p:cNvSpPr/>
          <p:nvPr>
            <p:ph type="body" sz="quarter" idx="15"/>
          </p:nvPr>
        </p:nvSpPr>
        <p:spPr>
          <a:xfrm>
            <a:off x="2204246" y="2278496"/>
            <a:ext cx="3574123" cy="1167667"/>
          </a:xfrm>
          <a:prstGeom prst="rect">
            <a:avLst/>
          </a:prstGeom>
        </p:spPr>
        <p:txBody>
          <a:bodyPr>
            <a:normAutofit fontScale="100000" lnSpcReduction="0"/>
          </a:bodyPr>
          <a:lstStyle/>
          <a:p>
            <a:pPr>
              <a:lnSpc>
                <a:spcPct val="100000"/>
              </a:lnSpc>
              <a:defRPr sz="1800">
                <a:solidFill>
                  <a:srgbClr val="FFFFFF"/>
                </a:solidFill>
                <a:latin typeface="Oracle Sans"/>
                <a:ea typeface="Oracle Sans"/>
                <a:cs typeface="Oracle Sans"/>
                <a:sym typeface="Oracle Sans"/>
              </a:defRPr>
            </a:pPr>
          </a:p>
        </p:txBody>
      </p:sp>
      <p:pic>
        <p:nvPicPr>
          <p:cNvPr id="523" name="Picture 12" descr="Picture 12"/>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52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Metric">
    <p:bg>
      <p:bgPr>
        <a:solidFill>
          <a:srgbClr val="282723"/>
        </a:solidFill>
      </p:bgPr>
    </p:bg>
    <p:spTree>
      <p:nvGrpSpPr>
        <p:cNvPr id="1" name=""/>
        <p:cNvGrpSpPr/>
        <p:nvPr/>
      </p:nvGrpSpPr>
      <p:grpSpPr>
        <a:xfrm>
          <a:off x="0" y="0"/>
          <a:ext cx="0" cy="0"/>
          <a:chOff x="0" y="0"/>
          <a:chExt cx="0" cy="0"/>
        </a:xfrm>
      </p:grpSpPr>
      <p:pic>
        <p:nvPicPr>
          <p:cNvPr id="531" name="Picture 10" descr="Picture 10"/>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sp>
        <p:nvSpPr>
          <p:cNvPr id="532" name="Body Level One…"/>
          <p:cNvSpPr txBox="1"/>
          <p:nvPr>
            <p:ph type="body" sz="quarter" idx="1"/>
          </p:nvPr>
        </p:nvSpPr>
        <p:spPr>
          <a:xfrm>
            <a:off x="761285" y="2275166"/>
            <a:ext cx="1755672" cy="914401"/>
          </a:xfrm>
          <a:prstGeom prst="rect">
            <a:avLst/>
          </a:prstGeom>
        </p:spPr>
        <p:txBody>
          <a:bodyPr lIns="0" tIns="0" rIns="0" bIns="0">
            <a:normAutofit fontScale="100000" lnSpcReduction="0"/>
          </a:bodyPr>
          <a:lstStyle>
            <a:lvl1pPr>
              <a:defRPr sz="6000">
                <a:solidFill>
                  <a:schemeClr val="accent2"/>
                </a:solidFill>
                <a:latin typeface="Georgia"/>
                <a:ea typeface="Georgia"/>
                <a:cs typeface="Georgia"/>
                <a:sym typeface="Georgia"/>
              </a:defRPr>
            </a:lvl1pPr>
            <a:lvl2pPr>
              <a:defRPr sz="6000">
                <a:solidFill>
                  <a:schemeClr val="accent2"/>
                </a:solidFill>
                <a:latin typeface="Georgia"/>
                <a:ea typeface="Georgia"/>
                <a:cs typeface="Georgia"/>
                <a:sym typeface="Georgia"/>
              </a:defRPr>
            </a:lvl2pPr>
            <a:lvl3pPr>
              <a:defRPr sz="6000">
                <a:solidFill>
                  <a:schemeClr val="accent2"/>
                </a:solidFill>
                <a:latin typeface="Georgia"/>
                <a:ea typeface="Georgia"/>
                <a:cs typeface="Georgia"/>
                <a:sym typeface="Georgia"/>
              </a:defRPr>
            </a:lvl3pPr>
            <a:lvl4pPr>
              <a:defRPr sz="6000">
                <a:solidFill>
                  <a:schemeClr val="accent2"/>
                </a:solidFill>
                <a:latin typeface="Georgia"/>
                <a:ea typeface="Georgia"/>
                <a:cs typeface="Georgia"/>
                <a:sym typeface="Georgia"/>
              </a:defRPr>
            </a:lvl4pPr>
            <a:lvl5pPr>
              <a:defRPr sz="6000">
                <a:solidFill>
                  <a:schemeClr val="accent2"/>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533" name="Text Placeholder 15"/>
          <p:cNvSpPr/>
          <p:nvPr>
            <p:ph type="body" sz="quarter" idx="13"/>
          </p:nvPr>
        </p:nvSpPr>
        <p:spPr>
          <a:xfrm>
            <a:off x="761285" y="3231645"/>
            <a:ext cx="4371154" cy="914401"/>
          </a:xfrm>
          <a:prstGeom prst="rect">
            <a:avLst/>
          </a:prstGeom>
        </p:spPr>
        <p:txBody>
          <a:bodyPr lIns="0" tIns="0" rIns="0" bIns="0">
            <a:normAutofit fontScale="100000" lnSpcReduction="0"/>
          </a:bodyPr>
          <a:lstStyle/>
          <a:p>
            <a:pPr>
              <a:lnSpc>
                <a:spcPct val="100000"/>
              </a:lnSpc>
              <a:defRPr sz="1800">
                <a:solidFill>
                  <a:srgbClr val="FFFFFF"/>
                </a:solidFill>
                <a:latin typeface="Oracle Sans"/>
                <a:ea typeface="Oracle Sans"/>
                <a:cs typeface="Oracle Sans"/>
                <a:sym typeface="Oracle Sans"/>
              </a:defRPr>
            </a:pPr>
          </a:p>
        </p:txBody>
      </p:sp>
      <p:pic>
        <p:nvPicPr>
          <p:cNvPr id="534" name="Picture 13" descr="Picture 13"/>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5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hank you ">
    <p:bg>
      <p:bgPr>
        <a:solidFill>
          <a:srgbClr val="282723"/>
        </a:solidFill>
      </p:bgPr>
    </p:bg>
    <p:spTree>
      <p:nvGrpSpPr>
        <p:cNvPr id="1" name=""/>
        <p:cNvGrpSpPr/>
        <p:nvPr/>
      </p:nvGrpSpPr>
      <p:grpSpPr>
        <a:xfrm>
          <a:off x="0" y="0"/>
          <a:ext cx="0" cy="0"/>
          <a:chOff x="0" y="0"/>
          <a:chExt cx="0" cy="0"/>
        </a:xfrm>
      </p:grpSpPr>
      <p:pic>
        <p:nvPicPr>
          <p:cNvPr id="542" name="Picture 16" descr="Picture 16"/>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sp>
        <p:nvSpPr>
          <p:cNvPr id="543" name="Picture Placeholder 4"/>
          <p:cNvSpPr/>
          <p:nvPr>
            <p:ph type="pic" idx="13"/>
          </p:nvPr>
        </p:nvSpPr>
        <p:spPr>
          <a:xfrm>
            <a:off x="6096000" y="0"/>
            <a:ext cx="6096000" cy="6858000"/>
          </a:xfrm>
          <a:prstGeom prst="rect">
            <a:avLst/>
          </a:prstGeom>
        </p:spPr>
        <p:txBody>
          <a:bodyPr lIns="91439" rIns="91439"/>
          <a:lstStyle/>
          <a:p>
            <a:pPr/>
          </a:p>
        </p:txBody>
      </p:sp>
      <p:sp>
        <p:nvSpPr>
          <p:cNvPr id="544" name="Body Level One…"/>
          <p:cNvSpPr txBox="1"/>
          <p:nvPr>
            <p:ph type="body" sz="quarter" idx="1"/>
          </p:nvPr>
        </p:nvSpPr>
        <p:spPr>
          <a:xfrm>
            <a:off x="768094" y="2346182"/>
            <a:ext cx="4257728" cy="2242891"/>
          </a:xfrm>
          <a:prstGeom prst="rect">
            <a:avLst/>
          </a:prstGeom>
        </p:spPr>
        <p:txBody>
          <a:bodyPr lIns="0" tIns="0" rIns="0" bIns="0" anchor="ctr">
            <a:normAutofit fontScale="100000" lnSpcReduction="0"/>
          </a:bodyPr>
          <a:lstStyle>
            <a:lvl1pPr>
              <a:lnSpc>
                <a:spcPct val="100000"/>
              </a:lnSpc>
              <a:spcBef>
                <a:spcPts val="0"/>
              </a:spcBef>
              <a:defRPr sz="4000">
                <a:solidFill>
                  <a:srgbClr val="FFFFFF"/>
                </a:solidFill>
                <a:latin typeface="Georgia"/>
                <a:ea typeface="Georgia"/>
                <a:cs typeface="Georgia"/>
                <a:sym typeface="Georgia"/>
              </a:defRPr>
            </a:lvl1pPr>
            <a:lvl2pPr>
              <a:lnSpc>
                <a:spcPct val="100000"/>
              </a:lnSpc>
              <a:spcBef>
                <a:spcPts val="0"/>
              </a:spcBef>
              <a:defRPr sz="4000">
                <a:solidFill>
                  <a:srgbClr val="FFFFFF"/>
                </a:solidFill>
                <a:latin typeface="Georgia"/>
                <a:ea typeface="Georgia"/>
                <a:cs typeface="Georgia"/>
                <a:sym typeface="Georgia"/>
              </a:defRPr>
            </a:lvl2pPr>
            <a:lvl3pPr>
              <a:lnSpc>
                <a:spcPct val="100000"/>
              </a:lnSpc>
              <a:spcBef>
                <a:spcPts val="0"/>
              </a:spcBef>
              <a:defRPr sz="4000">
                <a:solidFill>
                  <a:srgbClr val="FFFFFF"/>
                </a:solidFill>
                <a:latin typeface="Georgia"/>
                <a:ea typeface="Georgia"/>
                <a:cs typeface="Georgia"/>
                <a:sym typeface="Georgia"/>
              </a:defRPr>
            </a:lvl3pPr>
            <a:lvl4pPr>
              <a:lnSpc>
                <a:spcPct val="100000"/>
              </a:lnSpc>
              <a:spcBef>
                <a:spcPts val="0"/>
              </a:spcBef>
              <a:defRPr sz="4000">
                <a:solidFill>
                  <a:srgbClr val="FFFFFF"/>
                </a:solidFill>
                <a:latin typeface="Georgia"/>
                <a:ea typeface="Georgia"/>
                <a:cs typeface="Georgia"/>
                <a:sym typeface="Georgia"/>
              </a:defRPr>
            </a:lvl4pPr>
            <a:lvl5pPr>
              <a:lnSpc>
                <a:spcPct val="100000"/>
              </a:lnSpc>
              <a:spcBef>
                <a:spcPts val="0"/>
              </a:spcBef>
              <a:defRPr sz="4000">
                <a:solidFill>
                  <a:srgbClr val="FFFFFF"/>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545" name="Text Placeholder 26"/>
          <p:cNvSpPr/>
          <p:nvPr>
            <p:ph type="body" sz="quarter" idx="14"/>
          </p:nvPr>
        </p:nvSpPr>
        <p:spPr>
          <a:xfrm>
            <a:off x="768094" y="5239646"/>
            <a:ext cx="4257728" cy="249347"/>
          </a:xfrm>
          <a:prstGeom prst="rect">
            <a:avLst/>
          </a:prstGeom>
        </p:spPr>
        <p:txBody>
          <a:bodyPr lIns="0" tIns="0" rIns="0" bIns="0">
            <a:normAutofit fontScale="100000" lnSpcReduction="0"/>
          </a:bodyPr>
          <a:lstStyle/>
          <a:p>
            <a:pPr>
              <a:lnSpc>
                <a:spcPct val="100000"/>
              </a:lnSpc>
              <a:spcBef>
                <a:spcPts val="0"/>
              </a:spcBef>
              <a:defRPr b="1" sz="1400">
                <a:solidFill>
                  <a:srgbClr val="FFFFFF"/>
                </a:solidFill>
                <a:latin typeface="Oracle Sans"/>
                <a:ea typeface="Oracle Sans"/>
                <a:cs typeface="Oracle Sans"/>
                <a:sym typeface="Oracle Sans"/>
              </a:defRPr>
            </a:pPr>
          </a:p>
        </p:txBody>
      </p:sp>
      <p:sp>
        <p:nvSpPr>
          <p:cNvPr id="546" name="Text Placeholder 26"/>
          <p:cNvSpPr/>
          <p:nvPr>
            <p:ph type="body" sz="quarter" idx="15"/>
          </p:nvPr>
        </p:nvSpPr>
        <p:spPr>
          <a:xfrm>
            <a:off x="768094" y="5564668"/>
            <a:ext cx="4257728" cy="528568"/>
          </a:xfrm>
          <a:prstGeom prst="rect">
            <a:avLst/>
          </a:prstGeom>
        </p:spPr>
        <p:txBody>
          <a:bodyPr lIns="0" tIns="0" rIns="0" bIns="0">
            <a:normAutofit fontScale="100000" lnSpcReduction="0"/>
          </a:bodyPr>
          <a:lstStyle/>
          <a:p>
            <a:pPr>
              <a:lnSpc>
                <a:spcPct val="100000"/>
              </a:lnSpc>
              <a:spcBef>
                <a:spcPts val="0"/>
              </a:spcBef>
              <a:defRPr sz="1400">
                <a:solidFill>
                  <a:srgbClr val="FFFFFF"/>
                </a:solidFill>
              </a:defRPr>
            </a:pPr>
          </a:p>
        </p:txBody>
      </p:sp>
      <p:sp>
        <p:nvSpPr>
          <p:cNvPr id="547" name="Rectangle 21"/>
          <p:cNvSpPr/>
          <p:nvPr/>
        </p:nvSpPr>
        <p:spPr>
          <a:xfrm>
            <a:off x="768095"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548" name="Picture 12" descr="Picture 12"/>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54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rk Thank you 2">
    <p:bg>
      <p:bgPr>
        <a:solidFill>
          <a:srgbClr val="723E49"/>
        </a:solidFill>
      </p:bgPr>
    </p:bg>
    <p:spTree>
      <p:nvGrpSpPr>
        <p:cNvPr id="1" name=""/>
        <p:cNvGrpSpPr/>
        <p:nvPr/>
      </p:nvGrpSpPr>
      <p:grpSpPr>
        <a:xfrm>
          <a:off x="0" y="0"/>
          <a:ext cx="0" cy="0"/>
          <a:chOff x="0" y="0"/>
          <a:chExt cx="0" cy="0"/>
        </a:xfrm>
      </p:grpSpPr>
      <p:sp>
        <p:nvSpPr>
          <p:cNvPr id="556" name="Picture Placeholder 4"/>
          <p:cNvSpPr/>
          <p:nvPr>
            <p:ph type="pic" idx="13"/>
          </p:nvPr>
        </p:nvSpPr>
        <p:spPr>
          <a:xfrm>
            <a:off x="6096000" y="0"/>
            <a:ext cx="6096000" cy="6858000"/>
          </a:xfrm>
          <a:prstGeom prst="rect">
            <a:avLst/>
          </a:prstGeom>
        </p:spPr>
        <p:txBody>
          <a:bodyPr lIns="91439" rIns="91439"/>
          <a:lstStyle/>
          <a:p>
            <a:pPr/>
          </a:p>
        </p:txBody>
      </p:sp>
      <p:pic>
        <p:nvPicPr>
          <p:cNvPr id="557" name="Picture 10" descr="Picture 10"/>
          <p:cNvPicPr>
            <a:picLocks noChangeAspect="1"/>
          </p:cNvPicPr>
          <p:nvPr/>
        </p:nvPicPr>
        <p:blipFill>
          <a:blip r:embed="rId2">
            <a:extLst/>
          </a:blip>
          <a:stretch>
            <a:fillRect/>
          </a:stretch>
        </p:blipFill>
        <p:spPr>
          <a:xfrm>
            <a:off x="6096000" y="0"/>
            <a:ext cx="6096000" cy="6858000"/>
          </a:xfrm>
          <a:prstGeom prst="rect">
            <a:avLst/>
          </a:prstGeom>
          <a:ln w="12700">
            <a:miter lim="400000"/>
          </a:ln>
        </p:spPr>
      </p:pic>
      <p:sp>
        <p:nvSpPr>
          <p:cNvPr id="558" name="Body Level One…"/>
          <p:cNvSpPr txBox="1"/>
          <p:nvPr>
            <p:ph type="body" sz="quarter" idx="1"/>
          </p:nvPr>
        </p:nvSpPr>
        <p:spPr>
          <a:xfrm>
            <a:off x="768094" y="2346182"/>
            <a:ext cx="4257728" cy="2242891"/>
          </a:xfrm>
          <a:prstGeom prst="rect">
            <a:avLst/>
          </a:prstGeom>
        </p:spPr>
        <p:txBody>
          <a:bodyPr lIns="0" tIns="0" rIns="0" bIns="0" anchor="ctr">
            <a:normAutofit fontScale="100000" lnSpcReduction="0"/>
          </a:bodyPr>
          <a:lstStyle>
            <a:lvl1pPr>
              <a:lnSpc>
                <a:spcPct val="100000"/>
              </a:lnSpc>
              <a:spcBef>
                <a:spcPts val="0"/>
              </a:spcBef>
              <a:defRPr sz="4000">
                <a:solidFill>
                  <a:srgbClr val="FFFFFF"/>
                </a:solidFill>
                <a:latin typeface="Georgia"/>
                <a:ea typeface="Georgia"/>
                <a:cs typeface="Georgia"/>
                <a:sym typeface="Georgia"/>
              </a:defRPr>
            </a:lvl1pPr>
            <a:lvl2pPr>
              <a:lnSpc>
                <a:spcPct val="100000"/>
              </a:lnSpc>
              <a:spcBef>
                <a:spcPts val="0"/>
              </a:spcBef>
              <a:defRPr sz="4000">
                <a:solidFill>
                  <a:srgbClr val="FFFFFF"/>
                </a:solidFill>
                <a:latin typeface="Georgia"/>
                <a:ea typeface="Georgia"/>
                <a:cs typeface="Georgia"/>
                <a:sym typeface="Georgia"/>
              </a:defRPr>
            </a:lvl2pPr>
            <a:lvl3pPr>
              <a:lnSpc>
                <a:spcPct val="100000"/>
              </a:lnSpc>
              <a:spcBef>
                <a:spcPts val="0"/>
              </a:spcBef>
              <a:defRPr sz="4000">
                <a:solidFill>
                  <a:srgbClr val="FFFFFF"/>
                </a:solidFill>
                <a:latin typeface="Georgia"/>
                <a:ea typeface="Georgia"/>
                <a:cs typeface="Georgia"/>
                <a:sym typeface="Georgia"/>
              </a:defRPr>
            </a:lvl3pPr>
            <a:lvl4pPr>
              <a:lnSpc>
                <a:spcPct val="100000"/>
              </a:lnSpc>
              <a:spcBef>
                <a:spcPts val="0"/>
              </a:spcBef>
              <a:defRPr sz="4000">
                <a:solidFill>
                  <a:srgbClr val="FFFFFF"/>
                </a:solidFill>
                <a:latin typeface="Georgia"/>
                <a:ea typeface="Georgia"/>
                <a:cs typeface="Georgia"/>
                <a:sym typeface="Georgia"/>
              </a:defRPr>
            </a:lvl4pPr>
            <a:lvl5pPr>
              <a:lnSpc>
                <a:spcPct val="100000"/>
              </a:lnSpc>
              <a:spcBef>
                <a:spcPts val="0"/>
              </a:spcBef>
              <a:defRPr sz="4000">
                <a:solidFill>
                  <a:srgbClr val="FFFFFF"/>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559" name="Text Placeholder 26"/>
          <p:cNvSpPr/>
          <p:nvPr>
            <p:ph type="body" sz="quarter" idx="14"/>
          </p:nvPr>
        </p:nvSpPr>
        <p:spPr>
          <a:xfrm>
            <a:off x="768094" y="5239646"/>
            <a:ext cx="4257728" cy="249347"/>
          </a:xfrm>
          <a:prstGeom prst="rect">
            <a:avLst/>
          </a:prstGeom>
        </p:spPr>
        <p:txBody>
          <a:bodyPr lIns="0" tIns="0" rIns="0" bIns="0">
            <a:normAutofit fontScale="100000" lnSpcReduction="0"/>
          </a:bodyPr>
          <a:lstStyle/>
          <a:p>
            <a:pPr>
              <a:lnSpc>
                <a:spcPct val="100000"/>
              </a:lnSpc>
              <a:spcBef>
                <a:spcPts val="0"/>
              </a:spcBef>
              <a:defRPr b="1" sz="1400">
                <a:solidFill>
                  <a:srgbClr val="FFFFFF"/>
                </a:solidFill>
                <a:latin typeface="Oracle Sans"/>
                <a:ea typeface="Oracle Sans"/>
                <a:cs typeface="Oracle Sans"/>
                <a:sym typeface="Oracle Sans"/>
              </a:defRPr>
            </a:pPr>
          </a:p>
        </p:txBody>
      </p:sp>
      <p:sp>
        <p:nvSpPr>
          <p:cNvPr id="560" name="Text Placeholder 26"/>
          <p:cNvSpPr/>
          <p:nvPr>
            <p:ph type="body" sz="quarter" idx="15"/>
          </p:nvPr>
        </p:nvSpPr>
        <p:spPr>
          <a:xfrm>
            <a:off x="768094" y="5564668"/>
            <a:ext cx="4257728" cy="528568"/>
          </a:xfrm>
          <a:prstGeom prst="rect">
            <a:avLst/>
          </a:prstGeom>
        </p:spPr>
        <p:txBody>
          <a:bodyPr lIns="0" tIns="0" rIns="0" bIns="0">
            <a:normAutofit fontScale="100000" lnSpcReduction="0"/>
          </a:bodyPr>
          <a:lstStyle/>
          <a:p>
            <a:pPr>
              <a:lnSpc>
                <a:spcPct val="100000"/>
              </a:lnSpc>
              <a:spcBef>
                <a:spcPts val="0"/>
              </a:spcBef>
              <a:defRPr sz="1400">
                <a:solidFill>
                  <a:srgbClr val="FFFFFF"/>
                </a:solidFill>
              </a:defRPr>
            </a:pPr>
          </a:p>
        </p:txBody>
      </p:sp>
      <p:sp>
        <p:nvSpPr>
          <p:cNvPr id="561" name="Rectangle 16"/>
          <p:cNvSpPr/>
          <p:nvPr/>
        </p:nvSpPr>
        <p:spPr>
          <a:xfrm>
            <a:off x="768095" y="4829530"/>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62" name="Picture Placeholder 4"/>
          <p:cNvSpPr/>
          <p:nvPr>
            <p:ph type="pic" idx="16"/>
          </p:nvPr>
        </p:nvSpPr>
        <p:spPr>
          <a:xfrm>
            <a:off x="6096000" y="0"/>
            <a:ext cx="6096000" cy="6858000"/>
          </a:xfrm>
          <a:prstGeom prst="rect">
            <a:avLst/>
          </a:prstGeom>
        </p:spPr>
        <p:txBody>
          <a:bodyPr lIns="91439" rIns="91439"/>
          <a:lstStyle/>
          <a:p>
            <a:pPr/>
          </a:p>
        </p:txBody>
      </p:sp>
      <p:pic>
        <p:nvPicPr>
          <p:cNvPr id="563" name="Picture 20" descr="Picture 20"/>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564" name="Slide Number"/>
          <p:cNvSpPr txBox="1"/>
          <p:nvPr>
            <p:ph type="sldNum" sz="quarter" idx="2"/>
          </p:nvPr>
        </p:nvSpPr>
        <p:spPr>
          <a:prstGeom prst="rect">
            <a:avLst/>
          </a:prstGeom>
        </p:spPr>
        <p:txBody>
          <a:bodyPr/>
          <a:lstStyle>
            <a:lvl1pPr>
              <a:defRPr>
                <a:solidFill>
                  <a:srgbClr val="AE7F65"/>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slide">
    <p:spTree>
      <p:nvGrpSpPr>
        <p:cNvPr id="1" name=""/>
        <p:cNvGrpSpPr/>
        <p:nvPr/>
      </p:nvGrpSpPr>
      <p:grpSpPr>
        <a:xfrm>
          <a:off x="0" y="0"/>
          <a:ext cx="0" cy="0"/>
          <a:chOff x="0" y="0"/>
          <a:chExt cx="0" cy="0"/>
        </a:xfrm>
      </p:grpSpPr>
      <p:pic>
        <p:nvPicPr>
          <p:cNvPr id="44" name="Picture 11" descr="Picture 11"/>
          <p:cNvPicPr>
            <a:picLocks noChangeAspect="1"/>
          </p:cNvPicPr>
          <p:nvPr/>
        </p:nvPicPr>
        <p:blipFill>
          <a:blip r:embed="rId2">
            <a:extLst/>
          </a:blip>
          <a:srcRect l="0" t="0" r="7098" b="0"/>
          <a:stretch>
            <a:fillRect/>
          </a:stretch>
        </p:blipFill>
        <p:spPr>
          <a:xfrm>
            <a:off x="7080947" y="212826"/>
            <a:ext cx="5111052" cy="2299468"/>
          </a:xfrm>
          <a:prstGeom prst="rect">
            <a:avLst/>
          </a:prstGeom>
          <a:ln w="12700">
            <a:miter lim="400000"/>
          </a:ln>
        </p:spPr>
      </p:pic>
      <p:pic>
        <p:nvPicPr>
          <p:cNvPr id="45" name="Picture 12" descr="Picture 12"/>
          <p:cNvPicPr>
            <a:picLocks noChangeAspect="1"/>
          </p:cNvPicPr>
          <p:nvPr/>
        </p:nvPicPr>
        <p:blipFill>
          <a:blip r:embed="rId3">
            <a:extLst/>
          </a:blip>
          <a:srcRect l="35293" t="0" r="0" b="0"/>
          <a:stretch>
            <a:fillRect/>
          </a:stretch>
        </p:blipFill>
        <p:spPr>
          <a:xfrm>
            <a:off x="9333" y="1125488"/>
            <a:ext cx="2864668" cy="1649790"/>
          </a:xfrm>
          <a:prstGeom prst="rect">
            <a:avLst/>
          </a:prstGeom>
          <a:ln w="12700">
            <a:miter lim="400000"/>
          </a:ln>
        </p:spPr>
      </p:pic>
      <p:sp>
        <p:nvSpPr>
          <p:cNvPr id="46" name="Rectangle 13"/>
          <p:cNvSpPr/>
          <p:nvPr/>
        </p:nvSpPr>
        <p:spPr>
          <a:xfrm>
            <a:off x="10418601" y="5036958"/>
            <a:ext cx="261123"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7" name="Rectangle 14"/>
          <p:cNvSpPr/>
          <p:nvPr/>
        </p:nvSpPr>
        <p:spPr>
          <a:xfrm>
            <a:off x="11502722" y="5644791"/>
            <a:ext cx="100827" cy="5737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8" name="Rectangle 15"/>
          <p:cNvSpPr/>
          <p:nvPr/>
        </p:nvSpPr>
        <p:spPr>
          <a:xfrm>
            <a:off x="11008031" y="4790761"/>
            <a:ext cx="643643" cy="5737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9" name="Rectangle 16"/>
          <p:cNvSpPr/>
          <p:nvPr/>
        </p:nvSpPr>
        <p:spPr>
          <a:xfrm>
            <a:off x="10808761" y="5036958"/>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0" name="Rectangle 17"/>
          <p:cNvSpPr/>
          <p:nvPr/>
        </p:nvSpPr>
        <p:spPr>
          <a:xfrm>
            <a:off x="11508669" y="56468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1"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52" name="Body Level One…"/>
          <p:cNvSpPr txBox="1"/>
          <p:nvPr>
            <p:ph type="body" sz="half" idx="1"/>
          </p:nvPr>
        </p:nvSpPr>
        <p:spPr>
          <a:xfrm>
            <a:off x="1053610" y="3892527"/>
            <a:ext cx="10073302" cy="1830181"/>
          </a:xfrm>
          <a:prstGeom prst="rect">
            <a:avLst/>
          </a:prstGeom>
        </p:spPr>
        <p:txBody>
          <a:bodyPr lIns="0" tIns="0" rIns="0" bIns="0">
            <a:normAutofit fontScale="100000" lnSpcReduction="0"/>
          </a:bodyPr>
          <a:lstStyle>
            <a:lvl1pPr>
              <a:lnSpc>
                <a:spcPts val="1400"/>
              </a:lnSpc>
              <a:defRPr sz="1600">
                <a:solidFill>
                  <a:srgbClr val="8A5A15"/>
                </a:solidFill>
                <a:latin typeface="Oracle Sans"/>
                <a:ea typeface="Oracle Sans"/>
                <a:cs typeface="Oracle Sans"/>
                <a:sym typeface="Oracle Sans"/>
              </a:defRPr>
            </a:lvl1pPr>
            <a:lvl2pPr>
              <a:lnSpc>
                <a:spcPts val="1400"/>
              </a:lnSpc>
              <a:defRPr sz="1600">
                <a:solidFill>
                  <a:srgbClr val="8A5A15"/>
                </a:solidFill>
                <a:latin typeface="Oracle Sans"/>
                <a:ea typeface="Oracle Sans"/>
                <a:cs typeface="Oracle Sans"/>
                <a:sym typeface="Oracle Sans"/>
              </a:defRPr>
            </a:lvl2pPr>
            <a:lvl3pPr>
              <a:lnSpc>
                <a:spcPts val="1400"/>
              </a:lnSpc>
              <a:defRPr sz="1600">
                <a:solidFill>
                  <a:srgbClr val="8A5A15"/>
                </a:solidFill>
                <a:latin typeface="Oracle Sans"/>
                <a:ea typeface="Oracle Sans"/>
                <a:cs typeface="Oracle Sans"/>
                <a:sym typeface="Oracle Sans"/>
              </a:defRPr>
            </a:lvl3pPr>
            <a:lvl4pPr>
              <a:lnSpc>
                <a:spcPts val="1400"/>
              </a:lnSpc>
              <a:defRPr sz="1600">
                <a:solidFill>
                  <a:srgbClr val="8A5A15"/>
                </a:solidFill>
                <a:latin typeface="Oracle Sans"/>
                <a:ea typeface="Oracle Sans"/>
                <a:cs typeface="Oracle Sans"/>
                <a:sym typeface="Oracle Sans"/>
              </a:defRPr>
            </a:lvl4pPr>
            <a:lvl5pPr>
              <a:lnSpc>
                <a:spcPts val="1400"/>
              </a:lnSpc>
              <a:defRPr sz="1600">
                <a:solidFill>
                  <a:srgbClr val="8A5A15"/>
                </a:solidFill>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53" name="Title Text"/>
          <p:cNvSpPr txBox="1"/>
          <p:nvPr>
            <p:ph type="title"/>
          </p:nvPr>
        </p:nvSpPr>
        <p:spPr>
          <a:xfrm>
            <a:off x="1050568" y="2268193"/>
            <a:ext cx="10076344" cy="909982"/>
          </a:xfrm>
          <a:prstGeom prst="rect">
            <a:avLst/>
          </a:prstGeom>
        </p:spPr>
        <p:txBody>
          <a:bodyPr/>
          <a:lstStyle/>
          <a:p>
            <a:pPr/>
            <a:r>
              <a:t>Title Text</a:t>
            </a:r>
          </a:p>
        </p:txBody>
      </p:sp>
      <p:sp>
        <p:nvSpPr>
          <p:cNvPr id="54" name="Text Placeholder 10"/>
          <p:cNvSpPr/>
          <p:nvPr>
            <p:ph type="body" sz="quarter" idx="13"/>
          </p:nvPr>
        </p:nvSpPr>
        <p:spPr>
          <a:xfrm>
            <a:off x="1050568" y="3214299"/>
            <a:ext cx="10076345" cy="416074"/>
          </a:xfrm>
          <a:prstGeom prst="rect">
            <a:avLst/>
          </a:prstGeom>
        </p:spPr>
        <p:txBody>
          <a:bodyPr lIns="0" tIns="0" rIns="0" bIns="0">
            <a:normAutofit fontScale="100000" lnSpcReduction="0"/>
          </a:bodyPr>
          <a:lstStyle/>
          <a:p>
            <a:pPr>
              <a:spcBef>
                <a:spcPts val="0"/>
              </a:spcBef>
              <a:defRPr b="1" sz="2400">
                <a:latin typeface="Oracle Sans"/>
                <a:ea typeface="Oracle Sans"/>
                <a:cs typeface="Oracle Sans"/>
                <a:sym typeface="Oracle Sans"/>
              </a:defRPr>
            </a:pPr>
          </a:p>
        </p:txBody>
      </p:sp>
      <p:pic>
        <p:nvPicPr>
          <p:cNvPr id="55" name="Picture 24" descr="Picture 24"/>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pic>
        <p:nvPicPr>
          <p:cNvPr id="56" name="Graphic 21" descr="Graphic 21"/>
          <p:cNvPicPr>
            <a:picLocks noChangeAspect="1"/>
          </p:cNvPicPr>
          <p:nvPr/>
        </p:nvPicPr>
        <p:blipFill>
          <a:blip r:embed="rId5">
            <a:extLst/>
          </a:blip>
          <a:stretch>
            <a:fillRect/>
          </a:stretch>
        </p:blipFill>
        <p:spPr>
          <a:xfrm>
            <a:off x="1035315" y="834553"/>
            <a:ext cx="1325470" cy="174052"/>
          </a:xfrm>
          <a:prstGeom prst="rect">
            <a:avLst/>
          </a:prstGeom>
          <a:ln w="12700">
            <a:miter lim="400000"/>
          </a:ln>
        </p:spPr>
      </p:pic>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slide with border 2">
    <p:spTree>
      <p:nvGrpSpPr>
        <p:cNvPr id="1" name=""/>
        <p:cNvGrpSpPr/>
        <p:nvPr/>
      </p:nvGrpSpPr>
      <p:grpSpPr>
        <a:xfrm>
          <a:off x="0" y="0"/>
          <a:ext cx="0" cy="0"/>
          <a:chOff x="0" y="0"/>
          <a:chExt cx="0" cy="0"/>
        </a:xfrm>
      </p:grpSpPr>
      <p:pic>
        <p:nvPicPr>
          <p:cNvPr id="64" name="Graphic 15" descr="Graphic 15"/>
          <p:cNvPicPr>
            <a:picLocks noChangeAspect="1"/>
          </p:cNvPicPr>
          <p:nvPr/>
        </p:nvPicPr>
        <p:blipFill>
          <a:blip r:embed="rId2">
            <a:extLst/>
          </a:blip>
          <a:stretch>
            <a:fillRect/>
          </a:stretch>
        </p:blipFill>
        <p:spPr>
          <a:xfrm>
            <a:off x="1035315" y="834553"/>
            <a:ext cx="1325470" cy="174052"/>
          </a:xfrm>
          <a:prstGeom prst="rect">
            <a:avLst/>
          </a:prstGeom>
          <a:ln w="12700">
            <a:miter lim="400000"/>
          </a:ln>
        </p:spPr>
      </p:pic>
      <p:pic>
        <p:nvPicPr>
          <p:cNvPr id="65" name="Picture 10" descr="Picture 10"/>
          <p:cNvPicPr>
            <a:picLocks noChangeAspect="1"/>
          </p:cNvPicPr>
          <p:nvPr/>
        </p:nvPicPr>
        <p:blipFill>
          <a:blip r:embed="rId3">
            <a:extLst/>
          </a:blip>
          <a:stretch>
            <a:fillRect/>
          </a:stretch>
        </p:blipFill>
        <p:spPr>
          <a:xfrm>
            <a:off x="-2" y="0"/>
            <a:ext cx="1219200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280" y="1851"/>
                </a:moveTo>
                <a:lnTo>
                  <a:pt x="20320" y="1851"/>
                </a:lnTo>
                <a:lnTo>
                  <a:pt x="20320" y="19749"/>
                </a:lnTo>
                <a:lnTo>
                  <a:pt x="1280" y="19749"/>
                </a:lnTo>
                <a:lnTo>
                  <a:pt x="1280" y="1851"/>
                </a:lnTo>
                <a:close/>
              </a:path>
            </a:pathLst>
          </a:custGeom>
          <a:ln w="12700">
            <a:miter lim="400000"/>
          </a:ln>
        </p:spPr>
      </p:pic>
      <p:sp>
        <p:nvSpPr>
          <p:cNvPr id="66"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67" name="Title Text"/>
          <p:cNvSpPr txBox="1"/>
          <p:nvPr>
            <p:ph type="title"/>
          </p:nvPr>
        </p:nvSpPr>
        <p:spPr>
          <a:xfrm>
            <a:off x="1050568" y="2918255"/>
            <a:ext cx="10076344" cy="909982"/>
          </a:xfrm>
          <a:prstGeom prst="rect">
            <a:avLst/>
          </a:prstGeom>
        </p:spPr>
        <p:txBody>
          <a:bodyPr/>
          <a:lstStyle>
            <a:lvl1pPr>
              <a:defRPr sz="4000"/>
            </a:lvl1pPr>
          </a:lstStyle>
          <a:p>
            <a:pPr/>
            <a:r>
              <a:t>Title Text</a:t>
            </a:r>
          </a:p>
        </p:txBody>
      </p:sp>
      <p:sp>
        <p:nvSpPr>
          <p:cNvPr id="68" name="Body Level One…"/>
          <p:cNvSpPr txBox="1"/>
          <p:nvPr>
            <p:ph type="body" sz="quarter" idx="1"/>
          </p:nvPr>
        </p:nvSpPr>
        <p:spPr>
          <a:xfrm>
            <a:off x="1050568" y="3864362"/>
            <a:ext cx="10076344" cy="416074"/>
          </a:xfrm>
          <a:prstGeom prst="rect">
            <a:avLst/>
          </a:prstGeom>
        </p:spPr>
        <p:txBody>
          <a:bodyPr lIns="0" tIns="0" rIns="0" bIns="0">
            <a:normAutofit fontScale="100000" lnSpcReduction="0"/>
          </a:bodyPr>
          <a:lstStyle>
            <a:lvl1pPr>
              <a:spcBef>
                <a:spcPts val="0"/>
              </a:spcBef>
              <a:defRPr b="1" sz="2400">
                <a:latin typeface="Oracle Sans"/>
                <a:ea typeface="Oracle Sans"/>
                <a:cs typeface="Oracle Sans"/>
                <a:sym typeface="Oracle Sans"/>
              </a:defRPr>
            </a:lvl1pPr>
            <a:lvl2pPr indent="0">
              <a:spcBef>
                <a:spcPts val="0"/>
              </a:spcBef>
              <a:defRPr b="1" sz="2400">
                <a:latin typeface="Oracle Sans"/>
                <a:ea typeface="Oracle Sans"/>
                <a:cs typeface="Oracle Sans"/>
                <a:sym typeface="Oracle Sans"/>
              </a:defRPr>
            </a:lvl2pPr>
            <a:lvl3pPr indent="0">
              <a:spcBef>
                <a:spcPts val="0"/>
              </a:spcBef>
              <a:defRPr b="1" sz="2400">
                <a:latin typeface="Oracle Sans"/>
                <a:ea typeface="Oracle Sans"/>
                <a:cs typeface="Oracle Sans"/>
                <a:sym typeface="Oracle Sans"/>
              </a:defRPr>
            </a:lvl3pPr>
            <a:lvl4pPr indent="0">
              <a:spcBef>
                <a:spcPts val="0"/>
              </a:spcBef>
              <a:defRPr b="1" sz="2400">
                <a:latin typeface="Oracle Sans"/>
                <a:ea typeface="Oracle Sans"/>
                <a:cs typeface="Oracle Sans"/>
                <a:sym typeface="Oracle Sans"/>
              </a:defRPr>
            </a:lvl4pPr>
            <a:lvl5pPr indent="0">
              <a:spcBef>
                <a:spcPts val="0"/>
              </a:spcBef>
              <a:defRPr b="1" sz="24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xfrm>
            <a:off x="633621" y="6410360"/>
            <a:ext cx="245403" cy="243841"/>
          </a:xfrm>
          <a:prstGeom prst="rect">
            <a:avLst/>
          </a:prstGeom>
        </p:spPr>
        <p:txBody>
          <a:bodyPr/>
          <a:lstStyle>
            <a:lvl1pPr>
              <a:defRPr>
                <a:solidFill>
                  <a:srgbClr val="FFFFFF"/>
                </a:solidFill>
              </a:defRPr>
            </a:lvl1pPr>
          </a:lstStyle>
          <a:p>
            <a:pPr/>
            <a:fld id="{86CB4B4D-7CA3-9044-876B-883B54F8677D}" type="slidenum"/>
          </a:p>
        </p:txBody>
      </p:sp>
      <p:pic>
        <p:nvPicPr>
          <p:cNvPr id="70" name="Picture 11" descr="Picture 11"/>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slide 2">
    <p:spTree>
      <p:nvGrpSpPr>
        <p:cNvPr id="1" name=""/>
        <p:cNvGrpSpPr/>
        <p:nvPr/>
      </p:nvGrpSpPr>
      <p:grpSpPr>
        <a:xfrm>
          <a:off x="0" y="0"/>
          <a:ext cx="0" cy="0"/>
          <a:chOff x="0" y="0"/>
          <a:chExt cx="0" cy="0"/>
        </a:xfrm>
      </p:grpSpPr>
      <p:pic>
        <p:nvPicPr>
          <p:cNvPr id="77" name="Graphic 14" descr="Graphic 14"/>
          <p:cNvPicPr>
            <a:picLocks noChangeAspect="1"/>
          </p:cNvPicPr>
          <p:nvPr/>
        </p:nvPicPr>
        <p:blipFill>
          <a:blip r:embed="rId2">
            <a:extLst/>
          </a:blip>
          <a:stretch>
            <a:fillRect/>
          </a:stretch>
        </p:blipFill>
        <p:spPr>
          <a:xfrm>
            <a:off x="1035315" y="834553"/>
            <a:ext cx="1325470" cy="174052"/>
          </a:xfrm>
          <a:prstGeom prst="rect">
            <a:avLst/>
          </a:prstGeom>
          <a:ln w="12700">
            <a:miter lim="400000"/>
          </a:ln>
        </p:spPr>
      </p:pic>
      <p:pic>
        <p:nvPicPr>
          <p:cNvPr id="78" name="Picture 10" descr="Picture 10"/>
          <p:cNvPicPr>
            <a:picLocks noChangeAspect="1"/>
          </p:cNvPicPr>
          <p:nvPr/>
        </p:nvPicPr>
        <p:blipFill>
          <a:blip r:embed="rId3">
            <a:extLst/>
          </a:blip>
          <a:srcRect l="21133" t="0" r="0" b="0"/>
          <a:stretch>
            <a:fillRect/>
          </a:stretch>
        </p:blipFill>
        <p:spPr>
          <a:xfrm flipH="1">
            <a:off x="7263301" y="224472"/>
            <a:ext cx="4928698" cy="2612035"/>
          </a:xfrm>
          <a:prstGeom prst="rect">
            <a:avLst/>
          </a:prstGeom>
          <a:ln w="12700">
            <a:miter lim="400000"/>
          </a:ln>
        </p:spPr>
      </p:pic>
      <p:pic>
        <p:nvPicPr>
          <p:cNvPr id="79" name="Picture 11" descr="Picture 11"/>
          <p:cNvPicPr>
            <a:picLocks noChangeAspect="1"/>
          </p:cNvPicPr>
          <p:nvPr/>
        </p:nvPicPr>
        <p:blipFill>
          <a:blip r:embed="rId4">
            <a:alphaModFix amt="15000"/>
            <a:extLst/>
          </a:blip>
          <a:srcRect l="14004" t="0" r="0" b="27845"/>
          <a:stretch>
            <a:fillRect/>
          </a:stretch>
        </p:blipFill>
        <p:spPr>
          <a:xfrm>
            <a:off x="-1" y="5667592"/>
            <a:ext cx="3807060" cy="1190408"/>
          </a:xfrm>
          <a:prstGeom prst="rect">
            <a:avLst/>
          </a:prstGeom>
          <a:ln w="12700">
            <a:miter lim="400000"/>
          </a:ln>
        </p:spPr>
      </p:pic>
      <p:sp>
        <p:nvSpPr>
          <p:cNvPr id="80" name="Rectangle 19"/>
          <p:cNvSpPr/>
          <p:nvPr/>
        </p:nvSpPr>
        <p:spPr>
          <a:xfrm>
            <a:off x="11356269" y="5494435"/>
            <a:ext cx="101517" cy="5328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81" name="Title Text"/>
          <p:cNvSpPr txBox="1"/>
          <p:nvPr>
            <p:ph type="title"/>
          </p:nvPr>
        </p:nvSpPr>
        <p:spPr>
          <a:xfrm>
            <a:off x="1050568" y="2918255"/>
            <a:ext cx="10076344" cy="909982"/>
          </a:xfrm>
          <a:prstGeom prst="rect">
            <a:avLst/>
          </a:prstGeom>
        </p:spPr>
        <p:txBody>
          <a:bodyPr/>
          <a:lstStyle>
            <a:lvl1pPr>
              <a:defRPr sz="4000"/>
            </a:lvl1pPr>
          </a:lstStyle>
          <a:p>
            <a:pPr/>
            <a:r>
              <a:t>Title Text</a:t>
            </a:r>
          </a:p>
        </p:txBody>
      </p:sp>
      <p:sp>
        <p:nvSpPr>
          <p:cNvPr id="82" name="Body Level One…"/>
          <p:cNvSpPr txBox="1"/>
          <p:nvPr>
            <p:ph type="body" sz="quarter" idx="1"/>
          </p:nvPr>
        </p:nvSpPr>
        <p:spPr>
          <a:xfrm>
            <a:off x="1050568" y="3864362"/>
            <a:ext cx="10076344" cy="416074"/>
          </a:xfrm>
          <a:prstGeom prst="rect">
            <a:avLst/>
          </a:prstGeom>
        </p:spPr>
        <p:txBody>
          <a:bodyPr lIns="0" tIns="0" rIns="0" bIns="0">
            <a:normAutofit fontScale="100000" lnSpcReduction="0"/>
          </a:bodyPr>
          <a:lstStyle>
            <a:lvl1pPr>
              <a:spcBef>
                <a:spcPts val="0"/>
              </a:spcBef>
              <a:defRPr b="1" sz="2400">
                <a:latin typeface="Oracle Sans"/>
                <a:ea typeface="Oracle Sans"/>
                <a:cs typeface="Oracle Sans"/>
                <a:sym typeface="Oracle Sans"/>
              </a:defRPr>
            </a:lvl1pPr>
            <a:lvl2pPr indent="0">
              <a:spcBef>
                <a:spcPts val="0"/>
              </a:spcBef>
              <a:defRPr b="1" sz="2400">
                <a:latin typeface="Oracle Sans"/>
                <a:ea typeface="Oracle Sans"/>
                <a:cs typeface="Oracle Sans"/>
                <a:sym typeface="Oracle Sans"/>
              </a:defRPr>
            </a:lvl2pPr>
            <a:lvl3pPr indent="0">
              <a:spcBef>
                <a:spcPts val="0"/>
              </a:spcBef>
              <a:defRPr b="1" sz="2400">
                <a:latin typeface="Oracle Sans"/>
                <a:ea typeface="Oracle Sans"/>
                <a:cs typeface="Oracle Sans"/>
                <a:sym typeface="Oracle Sans"/>
              </a:defRPr>
            </a:lvl3pPr>
            <a:lvl4pPr indent="0">
              <a:spcBef>
                <a:spcPts val="0"/>
              </a:spcBef>
              <a:defRPr b="1" sz="2400">
                <a:latin typeface="Oracle Sans"/>
                <a:ea typeface="Oracle Sans"/>
                <a:cs typeface="Oracle Sans"/>
                <a:sym typeface="Oracle Sans"/>
              </a:defRPr>
            </a:lvl4pPr>
            <a:lvl5pPr indent="0">
              <a:spcBef>
                <a:spcPts val="0"/>
              </a:spcBef>
              <a:defRPr b="1" sz="24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pic>
        <p:nvPicPr>
          <p:cNvPr id="83" name="Picture 15" descr="Picture 15"/>
          <p:cNvPicPr>
            <a:picLocks noChangeAspect="1"/>
          </p:cNvPicPr>
          <p:nvPr/>
        </p:nvPicPr>
        <p:blipFill>
          <a:blip r:embed="rId5">
            <a:extLst/>
          </a:blip>
          <a:stretch>
            <a:fillRect/>
          </a:stretch>
        </p:blipFill>
        <p:spPr>
          <a:xfrm>
            <a:off x="11437197" y="6356350"/>
            <a:ext cx="501651" cy="501650"/>
          </a:xfrm>
          <a:prstGeom prst="rect">
            <a:avLst/>
          </a:prstGeom>
          <a:ln w="12700">
            <a:miter lim="400000"/>
          </a:ln>
        </p:spPr>
      </p:pic>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and content">
    <p:spTree>
      <p:nvGrpSpPr>
        <p:cNvPr id="1" name=""/>
        <p:cNvGrpSpPr/>
        <p:nvPr/>
      </p:nvGrpSpPr>
      <p:grpSpPr>
        <a:xfrm>
          <a:off x="0" y="0"/>
          <a:ext cx="0" cy="0"/>
          <a:chOff x="0" y="0"/>
          <a:chExt cx="0" cy="0"/>
        </a:xfrm>
      </p:grpSpPr>
      <p:pic>
        <p:nvPicPr>
          <p:cNvPr id="91" name="Picture 4" descr="Picture 4"/>
          <p:cNvPicPr>
            <a:picLocks noChangeAspect="1"/>
          </p:cNvPicPr>
          <p:nvPr/>
        </p:nvPicPr>
        <p:blipFill>
          <a:blip r:embed="rId2">
            <a:extLst/>
          </a:blip>
          <a:stretch>
            <a:fillRect/>
          </a:stretch>
        </p:blipFill>
        <p:spPr>
          <a:xfrm>
            <a:off x="6337182" y="4508410"/>
            <a:ext cx="5854819" cy="2341928"/>
          </a:xfrm>
          <a:prstGeom prst="rect">
            <a:avLst/>
          </a:prstGeom>
          <a:ln w="12700">
            <a:miter lim="400000"/>
          </a:ln>
        </p:spPr>
      </p:pic>
      <p:pic>
        <p:nvPicPr>
          <p:cNvPr id="92"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93" name="Title Text"/>
          <p:cNvSpPr txBox="1"/>
          <p:nvPr>
            <p:ph type="title"/>
          </p:nvPr>
        </p:nvSpPr>
        <p:spPr>
          <a:xfrm>
            <a:off x="768095" y="783025"/>
            <a:ext cx="9887835"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sp>
        <p:nvSpPr>
          <p:cNvPr id="94" name="Body Level One…"/>
          <p:cNvSpPr txBox="1"/>
          <p:nvPr>
            <p:ph type="body" sz="half" idx="1"/>
          </p:nvPr>
        </p:nvSpPr>
        <p:spPr>
          <a:xfrm>
            <a:off x="768094" y="2288558"/>
            <a:ext cx="9887837" cy="3360373"/>
          </a:xfrm>
          <a:prstGeom prst="rect">
            <a:avLst/>
          </a:prstGeom>
        </p:spPr>
        <p:txBody>
          <a:bodyPr lIns="0" tIns="0" rIns="0" bIns="0">
            <a:normAutofit fontScale="100000" lnSpcReduction="0"/>
          </a:bodyPr>
          <a:lstStyle>
            <a:lvl1pPr>
              <a:lnSpc>
                <a:spcPct val="100000"/>
              </a:lnSpc>
              <a:spcBef>
                <a:spcPts val="0"/>
              </a:spcBef>
              <a:defRPr sz="1800">
                <a:latin typeface="Oracle Sans"/>
                <a:ea typeface="Oracle Sans"/>
                <a:cs typeface="Oracle Sans"/>
                <a:sym typeface="Oracle Sans"/>
              </a:defRPr>
            </a:lvl1pPr>
            <a:lvl2pPr>
              <a:lnSpc>
                <a:spcPct val="100000"/>
              </a:lnSpc>
              <a:spcBef>
                <a:spcPts val="0"/>
              </a:spcBef>
              <a:defRPr sz="1800">
                <a:latin typeface="Oracle Sans"/>
                <a:ea typeface="Oracle Sans"/>
                <a:cs typeface="Oracle Sans"/>
                <a:sym typeface="Oracle Sans"/>
              </a:defRPr>
            </a:lvl2pPr>
            <a:lvl3pPr>
              <a:lnSpc>
                <a:spcPct val="100000"/>
              </a:lnSpc>
              <a:spcBef>
                <a:spcPts val="0"/>
              </a:spcBef>
              <a:defRPr sz="1800">
                <a:latin typeface="Oracle Sans"/>
                <a:ea typeface="Oracle Sans"/>
                <a:cs typeface="Oracle Sans"/>
                <a:sym typeface="Oracle Sans"/>
              </a:defRPr>
            </a:lvl3pPr>
            <a:lvl4pPr>
              <a:lnSpc>
                <a:spcPct val="100000"/>
              </a:lnSpc>
              <a:spcBef>
                <a:spcPts val="0"/>
              </a:spcBef>
              <a:defRPr sz="1800">
                <a:latin typeface="Oracle Sans"/>
                <a:ea typeface="Oracle Sans"/>
                <a:cs typeface="Oracle Sans"/>
                <a:sym typeface="Oracle Sans"/>
              </a:defRPr>
            </a:lvl4pPr>
            <a:lvl5pPr>
              <a:lnSpc>
                <a:spcPct val="100000"/>
              </a:lnSpc>
              <a:spcBef>
                <a:spcPts val="0"/>
              </a:spcBef>
              <a:defRPr sz="18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95" name="Rectangle 9"/>
          <p:cNvSpPr/>
          <p:nvPr/>
        </p:nvSpPr>
        <p:spPr>
          <a:xfrm>
            <a:off x="768095"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96"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Remote speaker picture">
    <p:spTree>
      <p:nvGrpSpPr>
        <p:cNvPr id="1" name=""/>
        <p:cNvGrpSpPr/>
        <p:nvPr/>
      </p:nvGrpSpPr>
      <p:grpSpPr>
        <a:xfrm>
          <a:off x="0" y="0"/>
          <a:ext cx="0" cy="0"/>
          <a:chOff x="0" y="0"/>
          <a:chExt cx="0" cy="0"/>
        </a:xfrm>
      </p:grpSpPr>
      <p:pic>
        <p:nvPicPr>
          <p:cNvPr id="104" name="Picture 8" descr="Picture 8"/>
          <p:cNvPicPr>
            <a:picLocks noChangeAspect="1"/>
          </p:cNvPicPr>
          <p:nvPr/>
        </p:nvPicPr>
        <p:blipFill>
          <a:blip r:embed="rId2">
            <a:extLst/>
          </a:blip>
          <a:srcRect l="12447" t="0" r="0" b="0"/>
          <a:stretch>
            <a:fillRect/>
          </a:stretch>
        </p:blipFill>
        <p:spPr>
          <a:xfrm>
            <a:off x="0" y="254000"/>
            <a:ext cx="5133848" cy="6626102"/>
          </a:xfrm>
          <a:prstGeom prst="rect">
            <a:avLst/>
          </a:prstGeom>
          <a:ln w="12700">
            <a:miter lim="400000"/>
          </a:ln>
        </p:spPr>
      </p:pic>
      <p:sp>
        <p:nvSpPr>
          <p:cNvPr id="105" name="Picture Placeholder 5"/>
          <p:cNvSpPr/>
          <p:nvPr>
            <p:ph type="pic" idx="13"/>
          </p:nvPr>
        </p:nvSpPr>
        <p:spPr>
          <a:xfrm>
            <a:off x="0" y="254000"/>
            <a:ext cx="5133848" cy="6626102"/>
          </a:xfrm>
          <a:prstGeom prst="rect">
            <a:avLst/>
          </a:prstGeom>
        </p:spPr>
        <p:txBody>
          <a:bodyPr lIns="91439" rIns="91439"/>
          <a:lstStyle/>
          <a:p>
            <a:pPr/>
          </a:p>
        </p:txBody>
      </p:sp>
      <p:sp>
        <p:nvSpPr>
          <p:cNvPr id="106" name="Body Level One…"/>
          <p:cNvSpPr txBox="1"/>
          <p:nvPr>
            <p:ph type="body" sz="quarter" idx="1"/>
          </p:nvPr>
        </p:nvSpPr>
        <p:spPr>
          <a:xfrm>
            <a:off x="5659225" y="1729568"/>
            <a:ext cx="6184239" cy="482020"/>
          </a:xfrm>
          <a:prstGeom prst="rect">
            <a:avLst/>
          </a:prstGeom>
        </p:spPr>
        <p:txBody>
          <a:bodyPr lIns="0" tIns="0" rIns="0" bIns="0" anchor="b">
            <a:normAutofit fontScale="100000" lnSpcReduction="0"/>
          </a:bodyPr>
          <a:lstStyle>
            <a:lvl1pPr>
              <a:defRPr b="1" sz="2400">
                <a:latin typeface="Oracle Sans"/>
                <a:ea typeface="Oracle Sans"/>
                <a:cs typeface="Oracle Sans"/>
                <a:sym typeface="Oracle Sans"/>
              </a:defRPr>
            </a:lvl1pPr>
            <a:lvl2pPr>
              <a:defRPr b="1" sz="2400">
                <a:latin typeface="Oracle Sans"/>
                <a:ea typeface="Oracle Sans"/>
                <a:cs typeface="Oracle Sans"/>
                <a:sym typeface="Oracle Sans"/>
              </a:defRPr>
            </a:lvl2pPr>
            <a:lvl3pPr>
              <a:defRPr b="1" sz="2400">
                <a:latin typeface="Oracle Sans"/>
                <a:ea typeface="Oracle Sans"/>
                <a:cs typeface="Oracle Sans"/>
                <a:sym typeface="Oracle Sans"/>
              </a:defRPr>
            </a:lvl3pPr>
            <a:lvl4pPr>
              <a:defRPr b="1" sz="2400">
                <a:latin typeface="Oracle Sans"/>
                <a:ea typeface="Oracle Sans"/>
                <a:cs typeface="Oracle Sans"/>
                <a:sym typeface="Oracle Sans"/>
              </a:defRPr>
            </a:lvl4pPr>
            <a:lvl5pPr>
              <a:defRPr b="1" sz="24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107" name="Text Placeholder 10"/>
          <p:cNvSpPr/>
          <p:nvPr>
            <p:ph type="body" sz="quarter" idx="14"/>
          </p:nvPr>
        </p:nvSpPr>
        <p:spPr>
          <a:xfrm>
            <a:off x="5659225" y="2852530"/>
            <a:ext cx="6184239" cy="2587964"/>
          </a:xfrm>
          <a:prstGeom prst="rect">
            <a:avLst/>
          </a:prstGeom>
        </p:spPr>
        <p:txBody>
          <a:bodyPr lIns="0" tIns="0" rIns="0" bIns="0" anchor="ctr">
            <a:normAutofit fontScale="100000" lnSpcReduction="0"/>
          </a:bodyPr>
          <a:lstStyle/>
          <a:p>
            <a:pPr>
              <a:spcBef>
                <a:spcPts val="800"/>
              </a:spcBef>
              <a:defRPr sz="2000">
                <a:latin typeface="Oracle Sans"/>
                <a:ea typeface="Oracle Sans"/>
                <a:cs typeface="Oracle Sans"/>
                <a:sym typeface="Oracle Sans"/>
              </a:defRPr>
            </a:pPr>
          </a:p>
        </p:txBody>
      </p:sp>
      <p:pic>
        <p:nvPicPr>
          <p:cNvPr id="108" name="Picture 15" descr="Picture 15"/>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109" name="Rectangle 19"/>
          <p:cNvSpPr/>
          <p:nvPr/>
        </p:nvSpPr>
        <p:spPr>
          <a:xfrm>
            <a:off x="5659227" y="2452043"/>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pic>
        <p:nvPicPr>
          <p:cNvPr id="110"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ght Title and numbered list">
    <p:spTree>
      <p:nvGrpSpPr>
        <p:cNvPr id="1" name=""/>
        <p:cNvGrpSpPr/>
        <p:nvPr/>
      </p:nvGrpSpPr>
      <p:grpSpPr>
        <a:xfrm>
          <a:off x="0" y="0"/>
          <a:ext cx="0" cy="0"/>
          <a:chOff x="0" y="0"/>
          <a:chExt cx="0" cy="0"/>
        </a:xfrm>
      </p:grpSpPr>
      <p:pic>
        <p:nvPicPr>
          <p:cNvPr id="118" name="Picture 4" descr="Picture 4"/>
          <p:cNvPicPr>
            <a:picLocks noChangeAspect="1"/>
          </p:cNvPicPr>
          <p:nvPr/>
        </p:nvPicPr>
        <p:blipFill>
          <a:blip r:embed="rId2">
            <a:extLst/>
          </a:blip>
          <a:stretch>
            <a:fillRect/>
          </a:stretch>
        </p:blipFill>
        <p:spPr>
          <a:xfrm>
            <a:off x="6337182" y="565663"/>
            <a:ext cx="5854819" cy="3169238"/>
          </a:xfrm>
          <a:prstGeom prst="rect">
            <a:avLst/>
          </a:prstGeom>
          <a:ln w="12700">
            <a:miter lim="400000"/>
          </a:ln>
        </p:spPr>
      </p:pic>
      <p:pic>
        <p:nvPicPr>
          <p:cNvPr id="119"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120" name="Body Level One…"/>
          <p:cNvSpPr txBox="1"/>
          <p:nvPr>
            <p:ph type="body" sz="quarter" idx="1"/>
          </p:nvPr>
        </p:nvSpPr>
        <p:spPr>
          <a:xfrm>
            <a:off x="2064469" y="2302900"/>
            <a:ext cx="8814063" cy="395563"/>
          </a:xfrm>
          <a:prstGeom prst="rect">
            <a:avLst/>
          </a:prstGeom>
        </p:spPr>
        <p:txBody>
          <a:bodyPr lIns="0" tIns="0" rIns="0" bIns="0">
            <a:normAutofit fontScale="100000" lnSpcReduction="0"/>
          </a:bodyPr>
          <a:lstStyle>
            <a:lvl1pPr>
              <a:lnSpc>
                <a:spcPct val="100000"/>
              </a:lnSpc>
              <a:spcBef>
                <a:spcPts val="1200"/>
              </a:spcBef>
              <a:defRPr sz="2400">
                <a:latin typeface="Oracle Sans"/>
                <a:ea typeface="Oracle Sans"/>
                <a:cs typeface="Oracle Sans"/>
                <a:sym typeface="Oracle Sans"/>
              </a:defRPr>
            </a:lvl1pPr>
            <a:lvl2pPr>
              <a:lnSpc>
                <a:spcPct val="100000"/>
              </a:lnSpc>
              <a:spcBef>
                <a:spcPts val="1200"/>
              </a:spcBef>
              <a:defRPr sz="2400">
                <a:latin typeface="Oracle Sans"/>
                <a:ea typeface="Oracle Sans"/>
                <a:cs typeface="Oracle Sans"/>
                <a:sym typeface="Oracle Sans"/>
              </a:defRPr>
            </a:lvl2pPr>
            <a:lvl3pPr>
              <a:lnSpc>
                <a:spcPct val="100000"/>
              </a:lnSpc>
              <a:spcBef>
                <a:spcPts val="1200"/>
              </a:spcBef>
              <a:defRPr sz="2400">
                <a:latin typeface="Oracle Sans"/>
                <a:ea typeface="Oracle Sans"/>
                <a:cs typeface="Oracle Sans"/>
                <a:sym typeface="Oracle Sans"/>
              </a:defRPr>
            </a:lvl3pPr>
            <a:lvl4pPr>
              <a:lnSpc>
                <a:spcPct val="100000"/>
              </a:lnSpc>
              <a:spcBef>
                <a:spcPts val="1200"/>
              </a:spcBef>
              <a:defRPr sz="2400">
                <a:latin typeface="Oracle Sans"/>
                <a:ea typeface="Oracle Sans"/>
                <a:cs typeface="Oracle Sans"/>
                <a:sym typeface="Oracle Sans"/>
              </a:defRPr>
            </a:lvl4pPr>
            <a:lvl5pPr>
              <a:lnSpc>
                <a:spcPct val="100000"/>
              </a:lnSpc>
              <a:spcBef>
                <a:spcPts val="1200"/>
              </a:spcBef>
              <a:defRPr sz="2400">
                <a:latin typeface="Oracle Sans"/>
                <a:ea typeface="Oracle Sans"/>
                <a:cs typeface="Oracle Sans"/>
                <a:sym typeface="Oracle Sans"/>
              </a:defRPr>
            </a:lvl5pPr>
          </a:lstStyle>
          <a:p>
            <a:pPr/>
            <a:r>
              <a:t>Body Level One</a:t>
            </a:r>
          </a:p>
          <a:p>
            <a:pPr lvl="1"/>
            <a:r>
              <a:t>Body Level Two</a:t>
            </a:r>
          </a:p>
          <a:p>
            <a:pPr lvl="2"/>
            <a:r>
              <a:t>Body Level Three</a:t>
            </a:r>
          </a:p>
          <a:p>
            <a:pPr lvl="3"/>
            <a:r>
              <a:t>Body Level Four</a:t>
            </a:r>
          </a:p>
          <a:p>
            <a:pPr lvl="4"/>
            <a:r>
              <a:t>Body Level Five</a:t>
            </a:r>
          </a:p>
        </p:txBody>
      </p:sp>
      <p:sp>
        <p:nvSpPr>
          <p:cNvPr id="121" name="Title Text"/>
          <p:cNvSpPr txBox="1"/>
          <p:nvPr>
            <p:ph type="title"/>
          </p:nvPr>
        </p:nvSpPr>
        <p:spPr>
          <a:xfrm>
            <a:off x="768095" y="783025"/>
            <a:ext cx="10110438" cy="844096"/>
          </a:xfrm>
          <a:prstGeom prst="rect">
            <a:avLst/>
          </a:prstGeom>
        </p:spPr>
        <p:txBody>
          <a:bodyPr anchor="b"/>
          <a:lstStyle>
            <a:lvl1pPr>
              <a:spcBef>
                <a:spcPts val="1000"/>
              </a:spcBef>
              <a:defRPr b="1" sz="2400">
                <a:latin typeface="Oracle Sans"/>
                <a:ea typeface="Oracle Sans"/>
                <a:cs typeface="Oracle Sans"/>
                <a:sym typeface="Oracle Sans"/>
              </a:defRPr>
            </a:lvl1pPr>
          </a:lstStyle>
          <a:p>
            <a:pPr/>
            <a:r>
              <a:t>Title Text</a:t>
            </a:r>
          </a:p>
        </p:txBody>
      </p:sp>
      <p:sp>
        <p:nvSpPr>
          <p:cNvPr id="122" name="Text Placeholder 5"/>
          <p:cNvSpPr/>
          <p:nvPr>
            <p:ph type="body" sz="quarter" idx="13"/>
          </p:nvPr>
        </p:nvSpPr>
        <p:spPr>
          <a:xfrm>
            <a:off x="1461152" y="2302995"/>
            <a:ext cx="439954" cy="395563"/>
          </a:xfrm>
          <a:prstGeom prst="rect">
            <a:avLst/>
          </a:prstGeom>
        </p:spPr>
        <p:txBody>
          <a:bodyPr lIns="0" tIns="0" rIns="0" bIns="0">
            <a:normAutofit fontScale="100000" lnSpcReduction="0"/>
          </a:bodyPr>
          <a:lstStyle/>
          <a:p>
            <a:pPr algn="ctr">
              <a:defRPr sz="2000">
                <a:solidFill>
                  <a:srgbClr val="8A5A15"/>
                </a:solidFill>
                <a:latin typeface="Georgia"/>
                <a:ea typeface="Georgia"/>
                <a:cs typeface="Georgia"/>
                <a:sym typeface="Georgia"/>
              </a:defRPr>
            </a:pPr>
          </a:p>
        </p:txBody>
      </p:sp>
      <p:sp>
        <p:nvSpPr>
          <p:cNvPr id="123" name="Text Placeholder 5"/>
          <p:cNvSpPr/>
          <p:nvPr>
            <p:ph type="body" sz="quarter" idx="14"/>
          </p:nvPr>
        </p:nvSpPr>
        <p:spPr>
          <a:xfrm>
            <a:off x="1461152" y="2822169"/>
            <a:ext cx="439954" cy="395563"/>
          </a:xfrm>
          <a:prstGeom prst="rect">
            <a:avLst/>
          </a:prstGeom>
        </p:spPr>
        <p:txBody>
          <a:bodyPr lIns="0" tIns="0" rIns="0" bIns="0">
            <a:normAutofit fontScale="100000" lnSpcReduction="0"/>
          </a:bodyPr>
          <a:lstStyle/>
          <a:p>
            <a:pPr algn="ctr">
              <a:defRPr sz="2000">
                <a:solidFill>
                  <a:srgbClr val="8A5A15"/>
                </a:solidFill>
                <a:latin typeface="Georgia"/>
                <a:ea typeface="Georgia"/>
                <a:cs typeface="Georgia"/>
                <a:sym typeface="Georgia"/>
              </a:defRPr>
            </a:pPr>
          </a:p>
        </p:txBody>
      </p:sp>
      <p:sp>
        <p:nvSpPr>
          <p:cNvPr id="124" name="Text Placeholder 5"/>
          <p:cNvSpPr/>
          <p:nvPr>
            <p:ph type="body" sz="quarter" idx="15"/>
          </p:nvPr>
        </p:nvSpPr>
        <p:spPr>
          <a:xfrm>
            <a:off x="1461152" y="3341342"/>
            <a:ext cx="439954" cy="395563"/>
          </a:xfrm>
          <a:prstGeom prst="rect">
            <a:avLst/>
          </a:prstGeom>
        </p:spPr>
        <p:txBody>
          <a:bodyPr lIns="0" tIns="0" rIns="0" bIns="0">
            <a:normAutofit fontScale="100000" lnSpcReduction="0"/>
          </a:bodyPr>
          <a:lstStyle/>
          <a:p>
            <a:pPr algn="ctr">
              <a:defRPr sz="2000">
                <a:solidFill>
                  <a:srgbClr val="8A5A15"/>
                </a:solidFill>
                <a:latin typeface="Georgia"/>
                <a:ea typeface="Georgia"/>
                <a:cs typeface="Georgia"/>
                <a:sym typeface="Georgia"/>
              </a:defRPr>
            </a:pPr>
          </a:p>
        </p:txBody>
      </p:sp>
      <p:sp>
        <p:nvSpPr>
          <p:cNvPr id="125" name="Text Placeholder 5"/>
          <p:cNvSpPr/>
          <p:nvPr>
            <p:ph type="body" sz="quarter" idx="16"/>
          </p:nvPr>
        </p:nvSpPr>
        <p:spPr>
          <a:xfrm>
            <a:off x="1461152" y="3860517"/>
            <a:ext cx="439954" cy="395563"/>
          </a:xfrm>
          <a:prstGeom prst="rect">
            <a:avLst/>
          </a:prstGeom>
        </p:spPr>
        <p:txBody>
          <a:bodyPr lIns="0" tIns="0" rIns="0" bIns="0">
            <a:normAutofit fontScale="100000" lnSpcReduction="0"/>
          </a:bodyPr>
          <a:lstStyle/>
          <a:p>
            <a:pPr algn="ctr">
              <a:defRPr sz="2000">
                <a:solidFill>
                  <a:srgbClr val="8A5A15"/>
                </a:solidFill>
                <a:latin typeface="Georgia"/>
                <a:ea typeface="Georgia"/>
                <a:cs typeface="Georgia"/>
                <a:sym typeface="Georgia"/>
              </a:defRPr>
            </a:pPr>
          </a:p>
        </p:txBody>
      </p:sp>
      <p:sp>
        <p:nvSpPr>
          <p:cNvPr id="126" name="Text Placeholder 5"/>
          <p:cNvSpPr/>
          <p:nvPr>
            <p:ph type="body" sz="quarter" idx="17"/>
          </p:nvPr>
        </p:nvSpPr>
        <p:spPr>
          <a:xfrm>
            <a:off x="1461152" y="4379688"/>
            <a:ext cx="439954" cy="395563"/>
          </a:xfrm>
          <a:prstGeom prst="rect">
            <a:avLst/>
          </a:prstGeom>
        </p:spPr>
        <p:txBody>
          <a:bodyPr lIns="0" tIns="0" rIns="0" bIns="0">
            <a:normAutofit fontScale="100000" lnSpcReduction="0"/>
          </a:bodyPr>
          <a:lstStyle/>
          <a:p>
            <a:pPr algn="ctr">
              <a:defRPr sz="2000">
                <a:solidFill>
                  <a:srgbClr val="8A5A15"/>
                </a:solidFill>
                <a:latin typeface="Georgia"/>
                <a:ea typeface="Georgia"/>
                <a:cs typeface="Georgia"/>
                <a:sym typeface="Georgia"/>
              </a:defRPr>
            </a:pPr>
          </a:p>
        </p:txBody>
      </p:sp>
      <p:sp>
        <p:nvSpPr>
          <p:cNvPr id="127" name="Rectangle 20"/>
          <p:cNvSpPr/>
          <p:nvPr/>
        </p:nvSpPr>
        <p:spPr>
          <a:xfrm>
            <a:off x="761287" y="1867578"/>
            <a:ext cx="310897" cy="36577"/>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28" name="Text Placeholder 2"/>
          <p:cNvSpPr/>
          <p:nvPr>
            <p:ph type="body" sz="quarter" idx="18"/>
          </p:nvPr>
        </p:nvSpPr>
        <p:spPr>
          <a:xfrm>
            <a:off x="2064469" y="2822098"/>
            <a:ext cx="8814063" cy="395563"/>
          </a:xfrm>
          <a:prstGeom prst="rect">
            <a:avLst/>
          </a:prstGeom>
        </p:spPr>
        <p:txBody>
          <a:bodyPr lIns="0" tIns="0" rIns="0" bIns="0">
            <a:normAutofit fontScale="100000" lnSpcReduction="0"/>
          </a:bodyPr>
          <a:lstStyle/>
          <a:p>
            <a:pPr>
              <a:lnSpc>
                <a:spcPct val="100000"/>
              </a:lnSpc>
              <a:spcBef>
                <a:spcPts val="1200"/>
              </a:spcBef>
              <a:defRPr sz="2400">
                <a:latin typeface="Oracle Sans"/>
                <a:ea typeface="Oracle Sans"/>
                <a:cs typeface="Oracle Sans"/>
                <a:sym typeface="Oracle Sans"/>
              </a:defRPr>
            </a:pPr>
          </a:p>
        </p:txBody>
      </p:sp>
      <p:sp>
        <p:nvSpPr>
          <p:cNvPr id="129" name="Text Placeholder 2"/>
          <p:cNvSpPr/>
          <p:nvPr>
            <p:ph type="body" sz="quarter" idx="19"/>
          </p:nvPr>
        </p:nvSpPr>
        <p:spPr>
          <a:xfrm>
            <a:off x="2064469" y="3341294"/>
            <a:ext cx="8814063" cy="395563"/>
          </a:xfrm>
          <a:prstGeom prst="rect">
            <a:avLst/>
          </a:prstGeom>
        </p:spPr>
        <p:txBody>
          <a:bodyPr lIns="0" tIns="0" rIns="0" bIns="0">
            <a:normAutofit fontScale="100000" lnSpcReduction="0"/>
          </a:bodyPr>
          <a:lstStyle/>
          <a:p>
            <a:pPr>
              <a:lnSpc>
                <a:spcPct val="100000"/>
              </a:lnSpc>
              <a:spcBef>
                <a:spcPts val="1200"/>
              </a:spcBef>
              <a:defRPr sz="2400">
                <a:latin typeface="Oracle Sans"/>
                <a:ea typeface="Oracle Sans"/>
                <a:cs typeface="Oracle Sans"/>
                <a:sym typeface="Oracle Sans"/>
              </a:defRPr>
            </a:pPr>
          </a:p>
        </p:txBody>
      </p:sp>
      <p:sp>
        <p:nvSpPr>
          <p:cNvPr id="130" name="Text Placeholder 2"/>
          <p:cNvSpPr/>
          <p:nvPr>
            <p:ph type="body" sz="quarter" idx="20"/>
          </p:nvPr>
        </p:nvSpPr>
        <p:spPr>
          <a:xfrm>
            <a:off x="2064469" y="3860491"/>
            <a:ext cx="8814063" cy="395563"/>
          </a:xfrm>
          <a:prstGeom prst="rect">
            <a:avLst/>
          </a:prstGeom>
        </p:spPr>
        <p:txBody>
          <a:bodyPr lIns="0" tIns="0" rIns="0" bIns="0">
            <a:normAutofit fontScale="100000" lnSpcReduction="0"/>
          </a:bodyPr>
          <a:lstStyle/>
          <a:p>
            <a:pPr>
              <a:lnSpc>
                <a:spcPct val="100000"/>
              </a:lnSpc>
              <a:spcBef>
                <a:spcPts val="1200"/>
              </a:spcBef>
              <a:defRPr sz="2400">
                <a:latin typeface="Oracle Sans"/>
                <a:ea typeface="Oracle Sans"/>
                <a:cs typeface="Oracle Sans"/>
                <a:sym typeface="Oracle Sans"/>
              </a:defRPr>
            </a:pPr>
          </a:p>
        </p:txBody>
      </p:sp>
      <p:sp>
        <p:nvSpPr>
          <p:cNvPr id="131" name="Text Placeholder 2"/>
          <p:cNvSpPr/>
          <p:nvPr>
            <p:ph type="body" sz="quarter" idx="21"/>
          </p:nvPr>
        </p:nvSpPr>
        <p:spPr>
          <a:xfrm>
            <a:off x="2064469" y="4379688"/>
            <a:ext cx="8814063" cy="395563"/>
          </a:xfrm>
          <a:prstGeom prst="rect">
            <a:avLst/>
          </a:prstGeom>
        </p:spPr>
        <p:txBody>
          <a:bodyPr lIns="0" tIns="0" rIns="0" bIns="0">
            <a:normAutofit fontScale="100000" lnSpcReduction="0"/>
          </a:bodyPr>
          <a:lstStyle/>
          <a:p>
            <a:pPr>
              <a:lnSpc>
                <a:spcPct val="100000"/>
              </a:lnSpc>
              <a:spcBef>
                <a:spcPts val="1200"/>
              </a:spcBef>
              <a:defRPr sz="2400">
                <a:latin typeface="Oracle Sans"/>
                <a:ea typeface="Oracle Sans"/>
                <a:cs typeface="Oracle Sans"/>
                <a:sym typeface="Oracle Sans"/>
              </a:defRPr>
            </a:pPr>
          </a:p>
        </p:txBody>
      </p:sp>
      <p:pic>
        <p:nvPicPr>
          <p:cNvPr id="132" name="Picture 25" descr="Picture 25"/>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 Id="rId37" Type="http://schemas.openxmlformats.org/officeDocument/2006/relationships/slideLayout" Target="../slideLayouts/slideLayout34.xml"/><Relationship Id="rId38" Type="http://schemas.openxmlformats.org/officeDocument/2006/relationships/slideLayout" Target="../slideLayouts/slideLayout35.xml"/><Relationship Id="rId39" Type="http://schemas.openxmlformats.org/officeDocument/2006/relationships/slideLayout" Target="../slideLayouts/slideLayout36.xml"/><Relationship Id="rId40" Type="http://schemas.openxmlformats.org/officeDocument/2006/relationships/slideLayout" Target="../slideLayouts/slideLayout37.xml"/><Relationship Id="rId41" Type="http://schemas.openxmlformats.org/officeDocument/2006/relationships/slideLayout" Target="../slideLayouts/slideLayout38.xml"/><Relationship Id="rId4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0E2E1"/>
        </a:solidFill>
      </p:bgPr>
    </p:bg>
    <p:spTree>
      <p:nvGrpSpPr>
        <p:cNvPr id="1" name=""/>
        <p:cNvGrpSpPr/>
        <p:nvPr/>
      </p:nvGrpSpPr>
      <p:grpSpPr>
        <a:xfrm>
          <a:off x="0" y="0"/>
          <a:ext cx="0" cy="0"/>
          <a:chOff x="0" y="0"/>
          <a:chExt cx="0" cy="0"/>
        </a:xfrm>
      </p:grpSpPr>
      <p:pic>
        <p:nvPicPr>
          <p:cNvPr id="2" name="Picture 13" descr="Picture 13"/>
          <p:cNvPicPr>
            <a:picLocks noChangeAspect="1"/>
          </p:cNvPicPr>
          <p:nvPr/>
        </p:nvPicPr>
        <p:blipFill>
          <a:blip r:embed="rId2">
            <a:extLst/>
          </a:blip>
          <a:stretch>
            <a:fillRect/>
          </a:stretch>
        </p:blipFill>
        <p:spPr>
          <a:xfrm>
            <a:off x="0" y="0"/>
            <a:ext cx="12192000" cy="254000"/>
          </a:xfrm>
          <a:prstGeom prst="rect">
            <a:avLst/>
          </a:prstGeom>
          <a:ln w="12700">
            <a:miter lim="400000"/>
          </a:ln>
        </p:spPr>
      </p:pic>
      <p:pic>
        <p:nvPicPr>
          <p:cNvPr id="3" name="Picture 10" descr="Picture 10"/>
          <p:cNvPicPr>
            <a:picLocks noChangeAspect="1"/>
          </p:cNvPicPr>
          <p:nvPr/>
        </p:nvPicPr>
        <p:blipFill>
          <a:blip r:embed="rId3">
            <a:extLst/>
          </a:blip>
          <a:stretch>
            <a:fillRect/>
          </a:stretch>
        </p:blipFill>
        <p:spPr>
          <a:xfrm>
            <a:off x="11437197" y="6356350"/>
            <a:ext cx="501651" cy="501650"/>
          </a:xfrm>
          <a:prstGeom prst="rect">
            <a:avLst/>
          </a:prstGeom>
          <a:ln w="12700">
            <a:miter lim="400000"/>
          </a:ln>
        </p:spPr>
      </p:pic>
      <p:sp>
        <p:nvSpPr>
          <p:cNvPr id="4"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5" name="Slide Number"/>
          <p:cNvSpPr txBox="1"/>
          <p:nvPr>
            <p:ph type="sldNum" sz="quarter" idx="2"/>
          </p:nvPr>
        </p:nvSpPr>
        <p:spPr>
          <a:xfrm>
            <a:off x="757515" y="6416992"/>
            <a:ext cx="245403" cy="243841"/>
          </a:xfrm>
          <a:prstGeom prst="rect">
            <a:avLst/>
          </a:prstGeom>
          <a:ln w="12700">
            <a:miter lim="400000"/>
          </a:ln>
        </p:spPr>
        <p:txBody>
          <a:bodyPr wrap="none" lIns="45719" rIns="45719" anchor="ctr">
            <a:spAutoFit/>
          </a:bodyPr>
          <a:lstStyle>
            <a:lvl1pPr>
              <a:defRPr sz="1000">
                <a:solidFill>
                  <a:srgbClr val="8B8078"/>
                </a:solidFill>
              </a:defRPr>
            </a:lvl1pPr>
          </a:lstStyle>
          <a:p>
            <a:pPr/>
            <a:fld id="{86CB4B4D-7CA3-9044-876B-883B54F8677D}" type="slidenum"/>
          </a:p>
        </p:txBody>
      </p:sp>
      <p:sp>
        <p:nvSpPr>
          <p:cNvPr id="6"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4E3629"/>
          </a:solidFill>
          <a:uFillTx/>
          <a:latin typeface="Georgia"/>
          <a:ea typeface="Georgia"/>
          <a:cs typeface="Georgia"/>
          <a:sym typeface="Georgia"/>
        </a:defRPr>
      </a:lvl9pPr>
    </p:titleStyle>
    <p:bodyStyle>
      <a:lvl1pPr marL="0" marR="0" indent="0" algn="l" defTabSz="914400" rtl="0" latinLnBrk="0">
        <a:lnSpc>
          <a:spcPct val="90000"/>
        </a:lnSpc>
        <a:spcBef>
          <a:spcPts val="1000"/>
        </a:spcBef>
        <a:spcAft>
          <a:spcPts val="0"/>
        </a:spcAft>
        <a:buClrTx/>
        <a:buSzTx/>
        <a:buFontTx/>
        <a:buNone/>
        <a:tabLst/>
        <a:defRPr b="0" baseline="0" cap="none" i="0" spc="0" strike="noStrike" sz="2800" u="none">
          <a:ln>
            <a:noFill/>
          </a:ln>
          <a:solidFill>
            <a:srgbClr val="4E3629"/>
          </a:solidFill>
          <a:uFillTx/>
          <a:latin typeface="Oracle Sans Light"/>
          <a:ea typeface="Oracle Sans Light"/>
          <a:cs typeface="Oracle Sans Light"/>
          <a:sym typeface="Oracle Sans Light"/>
        </a:defRPr>
      </a:lvl1pPr>
      <a:lvl2pPr marL="0" marR="0" indent="457200" algn="l" defTabSz="914400" rtl="0" latinLnBrk="0">
        <a:lnSpc>
          <a:spcPct val="90000"/>
        </a:lnSpc>
        <a:spcBef>
          <a:spcPts val="1000"/>
        </a:spcBef>
        <a:spcAft>
          <a:spcPts val="0"/>
        </a:spcAft>
        <a:buClrTx/>
        <a:buSzTx/>
        <a:buFontTx/>
        <a:buNone/>
        <a:tabLst/>
        <a:defRPr b="0" baseline="0" cap="none" i="0" spc="0" strike="noStrike" sz="2800" u="none">
          <a:ln>
            <a:noFill/>
          </a:ln>
          <a:solidFill>
            <a:srgbClr val="4E3629"/>
          </a:solidFill>
          <a:uFillTx/>
          <a:latin typeface="Oracle Sans Light"/>
          <a:ea typeface="Oracle Sans Light"/>
          <a:cs typeface="Oracle Sans Light"/>
          <a:sym typeface="Oracle Sans Light"/>
        </a:defRPr>
      </a:lvl2pPr>
      <a:lvl3pPr marL="0" marR="0" indent="914400" algn="l" defTabSz="914400" rtl="0" latinLnBrk="0">
        <a:lnSpc>
          <a:spcPct val="90000"/>
        </a:lnSpc>
        <a:spcBef>
          <a:spcPts val="1000"/>
        </a:spcBef>
        <a:spcAft>
          <a:spcPts val="0"/>
        </a:spcAft>
        <a:buClrTx/>
        <a:buSzTx/>
        <a:buFontTx/>
        <a:buNone/>
        <a:tabLst/>
        <a:defRPr b="0" baseline="0" cap="none" i="0" spc="0" strike="noStrike" sz="2800" u="none">
          <a:ln>
            <a:noFill/>
          </a:ln>
          <a:solidFill>
            <a:srgbClr val="4E3629"/>
          </a:solidFill>
          <a:uFillTx/>
          <a:latin typeface="Oracle Sans Light"/>
          <a:ea typeface="Oracle Sans Light"/>
          <a:cs typeface="Oracle Sans Light"/>
          <a:sym typeface="Oracle Sans Light"/>
        </a:defRPr>
      </a:lvl3pPr>
      <a:lvl4pPr marL="0" marR="0" indent="1371600" algn="l" defTabSz="914400" rtl="0" latinLnBrk="0">
        <a:lnSpc>
          <a:spcPct val="90000"/>
        </a:lnSpc>
        <a:spcBef>
          <a:spcPts val="1000"/>
        </a:spcBef>
        <a:spcAft>
          <a:spcPts val="0"/>
        </a:spcAft>
        <a:buClrTx/>
        <a:buSzTx/>
        <a:buFontTx/>
        <a:buNone/>
        <a:tabLst/>
        <a:defRPr b="0" baseline="0" cap="none" i="0" spc="0" strike="noStrike" sz="2800" u="none">
          <a:ln>
            <a:noFill/>
          </a:ln>
          <a:solidFill>
            <a:srgbClr val="4E3629"/>
          </a:solidFill>
          <a:uFillTx/>
          <a:latin typeface="Oracle Sans Light"/>
          <a:ea typeface="Oracle Sans Light"/>
          <a:cs typeface="Oracle Sans Light"/>
          <a:sym typeface="Oracle Sans Light"/>
        </a:defRPr>
      </a:lvl4pPr>
      <a:lvl5pPr marL="0" marR="0" indent="1828800" algn="l" defTabSz="914400" rtl="0" latinLnBrk="0">
        <a:lnSpc>
          <a:spcPct val="90000"/>
        </a:lnSpc>
        <a:spcBef>
          <a:spcPts val="1000"/>
        </a:spcBef>
        <a:spcAft>
          <a:spcPts val="0"/>
        </a:spcAft>
        <a:buClrTx/>
        <a:buSzTx/>
        <a:buFontTx/>
        <a:buNone/>
        <a:tabLst/>
        <a:defRPr b="0" baseline="0" cap="none" i="0" spc="0" strike="noStrike" sz="2800" u="none">
          <a:ln>
            <a:noFill/>
          </a:ln>
          <a:solidFill>
            <a:srgbClr val="4E3629"/>
          </a:solidFill>
          <a:uFillTx/>
          <a:latin typeface="Oracle Sans Light"/>
          <a:ea typeface="Oracle Sans Light"/>
          <a:cs typeface="Oracle Sans Light"/>
          <a:sym typeface="Oracle Sans Light"/>
        </a:defRPr>
      </a:lvl5pPr>
      <a:lvl6pPr marL="2641600" marR="0" indent="-355600" algn="l" defTabSz="914400" rtl="0" latinLnBrk="0">
        <a:lnSpc>
          <a:spcPct val="90000"/>
        </a:lnSpc>
        <a:spcBef>
          <a:spcPts val="1000"/>
        </a:spcBef>
        <a:spcAft>
          <a:spcPts val="0"/>
        </a:spcAft>
        <a:buClrTx/>
        <a:buSzPct val="100000"/>
        <a:buFontTx/>
        <a:buChar char="•"/>
        <a:tabLst/>
        <a:defRPr b="0" baseline="0" cap="none" i="0" spc="0" strike="noStrike" sz="2800" u="none">
          <a:ln>
            <a:noFill/>
          </a:ln>
          <a:solidFill>
            <a:srgbClr val="4E3629"/>
          </a:solidFill>
          <a:uFillTx/>
          <a:latin typeface="Oracle Sans Light"/>
          <a:ea typeface="Oracle Sans Light"/>
          <a:cs typeface="Oracle Sans Light"/>
          <a:sym typeface="Oracle Sans Light"/>
        </a:defRPr>
      </a:lvl6pPr>
      <a:lvl7pPr marL="3098800" marR="0" indent="-355600" algn="l" defTabSz="914400" rtl="0" latinLnBrk="0">
        <a:lnSpc>
          <a:spcPct val="90000"/>
        </a:lnSpc>
        <a:spcBef>
          <a:spcPts val="1000"/>
        </a:spcBef>
        <a:spcAft>
          <a:spcPts val="0"/>
        </a:spcAft>
        <a:buClrTx/>
        <a:buSzPct val="100000"/>
        <a:buFontTx/>
        <a:buChar char="•"/>
        <a:tabLst/>
        <a:defRPr b="0" baseline="0" cap="none" i="0" spc="0" strike="noStrike" sz="2800" u="none">
          <a:ln>
            <a:noFill/>
          </a:ln>
          <a:solidFill>
            <a:srgbClr val="4E3629"/>
          </a:solidFill>
          <a:uFillTx/>
          <a:latin typeface="Oracle Sans Light"/>
          <a:ea typeface="Oracle Sans Light"/>
          <a:cs typeface="Oracle Sans Light"/>
          <a:sym typeface="Oracle Sans Light"/>
        </a:defRPr>
      </a:lvl7pPr>
      <a:lvl8pPr marL="3556000" marR="0" indent="-355600" algn="l" defTabSz="914400" rtl="0" latinLnBrk="0">
        <a:lnSpc>
          <a:spcPct val="90000"/>
        </a:lnSpc>
        <a:spcBef>
          <a:spcPts val="1000"/>
        </a:spcBef>
        <a:spcAft>
          <a:spcPts val="0"/>
        </a:spcAft>
        <a:buClrTx/>
        <a:buSzPct val="100000"/>
        <a:buFontTx/>
        <a:buChar char="•"/>
        <a:tabLst/>
        <a:defRPr b="0" baseline="0" cap="none" i="0" spc="0" strike="noStrike" sz="2800" u="none">
          <a:ln>
            <a:noFill/>
          </a:ln>
          <a:solidFill>
            <a:srgbClr val="4E3629"/>
          </a:solidFill>
          <a:uFillTx/>
          <a:latin typeface="Oracle Sans Light"/>
          <a:ea typeface="Oracle Sans Light"/>
          <a:cs typeface="Oracle Sans Light"/>
          <a:sym typeface="Oracle Sans Light"/>
        </a:defRPr>
      </a:lvl8pPr>
      <a:lvl9pPr marL="4013200" marR="0" indent="-355600" algn="l" defTabSz="914400" rtl="0" latinLnBrk="0">
        <a:lnSpc>
          <a:spcPct val="90000"/>
        </a:lnSpc>
        <a:spcBef>
          <a:spcPts val="1000"/>
        </a:spcBef>
        <a:spcAft>
          <a:spcPts val="0"/>
        </a:spcAft>
        <a:buClrTx/>
        <a:buSzPct val="100000"/>
        <a:buFontTx/>
        <a:buChar char="•"/>
        <a:tabLst/>
        <a:defRPr b="0" baseline="0" cap="none" i="0" spc="0" strike="noStrike" sz="2800" u="none">
          <a:ln>
            <a:noFill/>
          </a:ln>
          <a:solidFill>
            <a:srgbClr val="4E3629"/>
          </a:solidFill>
          <a:uFillTx/>
          <a:latin typeface="Oracle Sans Light"/>
          <a:ea typeface="Oracle Sans Light"/>
          <a:cs typeface="Oracle Sans Light"/>
          <a:sym typeface="Oracle Sans Light"/>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1pPr>
      <a:lvl2pPr marL="0" marR="0" indent="4572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2pPr>
      <a:lvl3pPr marL="0" marR="0" indent="9144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3pPr>
      <a:lvl4pPr marL="0" marR="0" indent="13716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4pPr>
      <a:lvl5pPr marL="0" marR="0" indent="18288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5pPr>
      <a:lvl6pPr marL="0" marR="0" indent="22860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6pPr>
      <a:lvl7pPr marL="0" marR="0" indent="27432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7pPr>
      <a:lvl8pPr marL="0" marR="0" indent="32004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8pPr>
      <a:lvl9pPr marL="0" marR="0" indent="36576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Oracle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mailto:root@127.0.0.1" TargetMode="External"/><Relationship Id="rId4" Type="http://schemas.openxmlformats.org/officeDocument/2006/relationships/image" Target="../media/image2.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3.tif"/><Relationship Id="rId4" Type="http://schemas.openxmlformats.org/officeDocument/2006/relationships/image" Target="../media/image1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4.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5.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5.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8.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0.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 Id="rId3" Type="http://schemas.openxmlformats.org/officeDocument/2006/relationships/image" Target="../media/image6.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p:cNvSpPr txBox="1"/>
          <p:nvPr>
            <p:ph type="title"/>
          </p:nvPr>
        </p:nvSpPr>
        <p:spPr>
          <a:prstGeom prst="rect">
            <a:avLst/>
          </a:prstGeom>
        </p:spPr>
        <p:txBody>
          <a:bodyPr/>
          <a:lstStyle/>
          <a:p>
            <a:pPr>
              <a:spcBef>
                <a:spcPts val="0"/>
              </a:spcBef>
              <a:defRPr b="0" sz="4400">
                <a:solidFill>
                  <a:srgbClr val="535353"/>
                </a:solidFill>
                <a:latin typeface="Georgia"/>
                <a:ea typeface="Georgia"/>
                <a:cs typeface="Georgia"/>
                <a:sym typeface="Georgia"/>
              </a:defRPr>
            </a:pPr>
          </a:p>
        </p:txBody>
      </p:sp>
      <p:sp>
        <p:nvSpPr>
          <p:cNvPr id="574" name="MySQL…"/>
          <p:cNvSpPr txBox="1"/>
          <p:nvPr>
            <p:ph type="body" sz="half" idx="1"/>
          </p:nvPr>
        </p:nvSpPr>
        <p:spPr>
          <a:xfrm>
            <a:off x="768094" y="2395182"/>
            <a:ext cx="9887837" cy="3253749"/>
          </a:xfrm>
          <a:prstGeom prst="rect">
            <a:avLst/>
          </a:prstGeom>
        </p:spPr>
        <p:txBody>
          <a:bodyPr/>
          <a:lstStyle/>
          <a:p>
            <a:pPr>
              <a:lnSpc>
                <a:spcPct val="90000"/>
              </a:lnSpc>
              <a:defRPr sz="4400">
                <a:solidFill>
                  <a:srgbClr val="535353"/>
                </a:solidFill>
                <a:latin typeface="Georgia"/>
                <a:ea typeface="Georgia"/>
                <a:cs typeface="Georgia"/>
                <a:sym typeface="Georgia"/>
              </a:defRPr>
            </a:pPr>
            <a:r>
              <a:t>MySQL</a:t>
            </a:r>
          </a:p>
          <a:p>
            <a:pPr>
              <a:lnSpc>
                <a:spcPct val="90000"/>
              </a:lnSpc>
              <a:defRPr sz="4400">
                <a:solidFill>
                  <a:srgbClr val="535353"/>
                </a:solidFill>
                <a:latin typeface="Georgia"/>
                <a:ea typeface="Georgia"/>
                <a:cs typeface="Georgia"/>
                <a:sym typeface="Georgia"/>
              </a:defRPr>
            </a:pPr>
            <a:r>
              <a:t>Introduction to Document Store</a:t>
            </a:r>
          </a:p>
          <a:p>
            <a:pPr>
              <a:lnSpc>
                <a:spcPct val="90000"/>
              </a:lnSpc>
              <a:defRPr sz="4400">
                <a:solidFill>
                  <a:srgbClr val="535353"/>
                </a:solidFill>
                <a:latin typeface="Georgia"/>
                <a:ea typeface="Georgia"/>
                <a:cs typeface="Georgia"/>
                <a:sym typeface="Georgia"/>
              </a:defRPr>
            </a:pPr>
          </a:p>
          <a:p>
            <a:pPr>
              <a:defRPr sz="2400">
                <a:solidFill>
                  <a:srgbClr val="535353"/>
                </a:solidFill>
              </a:defRPr>
            </a:pPr>
            <a:r>
              <a:t>Tony Darnell</a:t>
            </a:r>
          </a:p>
          <a:p>
            <a:pPr>
              <a:defRPr sz="2400">
                <a:solidFill>
                  <a:srgbClr val="535353"/>
                </a:solidFill>
              </a:defRPr>
            </a:pPr>
            <a:r>
              <a:t>@tonydarnell</a:t>
            </a:r>
          </a:p>
          <a:p>
            <a:pPr>
              <a:defRPr sz="2400">
                <a:solidFill>
                  <a:srgbClr val="535353"/>
                </a:solidFill>
              </a:defRPr>
            </a:pPr>
            <a:r>
              <a:t>Blog: ScriptingMySQL.com</a:t>
            </a:r>
          </a:p>
        </p:txBody>
      </p:sp>
      <p:sp>
        <p:nvSpPr>
          <p:cNvPr id="575"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Rectangle"/>
          <p:cNvSpPr/>
          <p:nvPr/>
        </p:nvSpPr>
        <p:spPr>
          <a:xfrm>
            <a:off x="8638195" y="3222140"/>
            <a:ext cx="2073245" cy="733942"/>
          </a:xfrm>
          <a:prstGeom prst="rect">
            <a:avLst/>
          </a:prstGeom>
          <a:solidFill>
            <a:srgbClr val="FFFFFF"/>
          </a:solidFill>
          <a:ln w="12700">
            <a:solidFill>
              <a:srgbClr val="005C77"/>
            </a:solidFill>
          </a:ln>
        </p:spPr>
        <p:txBody>
          <a:bodyPr lIns="45719" rIns="45719" anchor="ctr"/>
          <a:lstStyle/>
          <a:p>
            <a:pPr/>
          </a:p>
        </p:txBody>
      </p:sp>
      <p:sp>
        <p:nvSpPr>
          <p:cNvPr id="633" name="Rectangle"/>
          <p:cNvSpPr/>
          <p:nvPr/>
        </p:nvSpPr>
        <p:spPr>
          <a:xfrm>
            <a:off x="8638195" y="1810754"/>
            <a:ext cx="3065364" cy="1346826"/>
          </a:xfrm>
          <a:prstGeom prst="rect">
            <a:avLst/>
          </a:prstGeom>
          <a:solidFill>
            <a:srgbClr val="FFFFFF"/>
          </a:solidFill>
          <a:ln w="12700">
            <a:solidFill>
              <a:srgbClr val="005C77"/>
            </a:solidFill>
          </a:ln>
        </p:spPr>
        <p:txBody>
          <a:bodyPr lIns="45719" rIns="45719" anchor="ctr"/>
          <a:lstStyle/>
          <a:p>
            <a:pPr/>
          </a:p>
        </p:txBody>
      </p:sp>
      <p:sp>
        <p:nvSpPr>
          <p:cNvPr id="6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5" name="Making the Address Book Relational"/>
          <p:cNvSpPr txBox="1"/>
          <p:nvPr>
            <p:ph type="title"/>
          </p:nvPr>
        </p:nvSpPr>
        <p:spPr>
          <a:prstGeom prst="rect">
            <a:avLst/>
          </a:prstGeom>
        </p:spPr>
        <p:txBody>
          <a:bodyPr/>
          <a:lstStyle/>
          <a:p>
            <a:pPr/>
            <a:r>
              <a:t>Making the Address Book Relational</a:t>
            </a:r>
          </a:p>
        </p:txBody>
      </p:sp>
      <p:sp>
        <p:nvSpPr>
          <p:cNvPr id="636" name="Rectangle"/>
          <p:cNvSpPr/>
          <p:nvPr/>
        </p:nvSpPr>
        <p:spPr>
          <a:xfrm>
            <a:off x="5555005" y="1810754"/>
            <a:ext cx="2993815" cy="1589537"/>
          </a:xfrm>
          <a:prstGeom prst="rect">
            <a:avLst/>
          </a:prstGeom>
          <a:solidFill>
            <a:srgbClr val="FFFFFF"/>
          </a:solidFill>
          <a:ln w="12700">
            <a:solidFill>
              <a:srgbClr val="005C77"/>
            </a:solidFill>
          </a:ln>
        </p:spPr>
        <p:txBody>
          <a:bodyPr lIns="45719" rIns="45719" anchor="ctr"/>
          <a:lstStyle/>
          <a:p>
            <a:pPr/>
          </a:p>
        </p:txBody>
      </p:sp>
      <p:sp>
        <p:nvSpPr>
          <p:cNvPr id="637" name="Rectangle"/>
          <p:cNvSpPr/>
          <p:nvPr/>
        </p:nvSpPr>
        <p:spPr>
          <a:xfrm>
            <a:off x="5555005" y="3505093"/>
            <a:ext cx="2993815" cy="1562098"/>
          </a:xfrm>
          <a:prstGeom prst="rect">
            <a:avLst/>
          </a:prstGeom>
          <a:solidFill>
            <a:srgbClr val="FFFFFF"/>
          </a:solidFill>
          <a:ln w="12700">
            <a:solidFill>
              <a:srgbClr val="005C77"/>
            </a:solidFill>
          </a:ln>
        </p:spPr>
        <p:txBody>
          <a:bodyPr lIns="45719" rIns="45719" anchor="ctr"/>
          <a:lstStyle/>
          <a:p>
            <a:pPr/>
          </a:p>
        </p:txBody>
      </p:sp>
      <p:sp>
        <p:nvSpPr>
          <p:cNvPr id="638" name="Rectangle"/>
          <p:cNvSpPr/>
          <p:nvPr/>
        </p:nvSpPr>
        <p:spPr>
          <a:xfrm>
            <a:off x="3254566" y="1810754"/>
            <a:ext cx="2201082" cy="1868911"/>
          </a:xfrm>
          <a:prstGeom prst="rect">
            <a:avLst/>
          </a:prstGeom>
          <a:solidFill>
            <a:srgbClr val="FFFFFF"/>
          </a:solidFill>
          <a:ln w="12700">
            <a:solidFill>
              <a:srgbClr val="005C77"/>
            </a:solidFill>
          </a:ln>
        </p:spPr>
        <p:txBody>
          <a:bodyPr lIns="45719" rIns="45719" anchor="ctr"/>
          <a:lstStyle/>
          <a:p>
            <a:pPr/>
          </a:p>
        </p:txBody>
      </p:sp>
      <p:sp>
        <p:nvSpPr>
          <p:cNvPr id="639" name="Rectangle"/>
          <p:cNvSpPr/>
          <p:nvPr/>
        </p:nvSpPr>
        <p:spPr>
          <a:xfrm>
            <a:off x="5565515" y="5132609"/>
            <a:ext cx="2993815" cy="1093717"/>
          </a:xfrm>
          <a:prstGeom prst="rect">
            <a:avLst/>
          </a:prstGeom>
          <a:solidFill>
            <a:srgbClr val="FFFFFF"/>
          </a:solidFill>
          <a:ln w="12700">
            <a:solidFill>
              <a:srgbClr val="005C77"/>
            </a:solidFill>
          </a:ln>
        </p:spPr>
        <p:txBody>
          <a:bodyPr lIns="45719" rIns="45719" anchor="ctr"/>
          <a:lstStyle/>
          <a:p>
            <a:pPr/>
          </a:p>
        </p:txBody>
      </p:sp>
      <p:sp>
        <p:nvSpPr>
          <p:cNvPr id="640" name="Rectangle"/>
          <p:cNvSpPr/>
          <p:nvPr/>
        </p:nvSpPr>
        <p:spPr>
          <a:xfrm>
            <a:off x="3254566" y="4880866"/>
            <a:ext cx="2201082" cy="1358713"/>
          </a:xfrm>
          <a:prstGeom prst="rect">
            <a:avLst/>
          </a:prstGeom>
          <a:solidFill>
            <a:srgbClr val="FFFFFF"/>
          </a:solidFill>
          <a:ln w="12700">
            <a:solidFill>
              <a:srgbClr val="005C77"/>
            </a:solidFill>
          </a:ln>
        </p:spPr>
        <p:txBody>
          <a:bodyPr lIns="45719" rIns="45719" anchor="ctr"/>
          <a:lstStyle/>
          <a:p>
            <a:pPr/>
          </a:p>
        </p:txBody>
      </p:sp>
      <p:sp>
        <p:nvSpPr>
          <p:cNvPr id="641" name="Rectangle"/>
          <p:cNvSpPr/>
          <p:nvPr/>
        </p:nvSpPr>
        <p:spPr>
          <a:xfrm>
            <a:off x="3254566" y="3757833"/>
            <a:ext cx="2201082" cy="1044866"/>
          </a:xfrm>
          <a:prstGeom prst="rect">
            <a:avLst/>
          </a:prstGeom>
          <a:solidFill>
            <a:srgbClr val="FFFFFF"/>
          </a:solidFill>
          <a:ln w="12700">
            <a:solidFill>
              <a:srgbClr val="005C77"/>
            </a:solidFill>
          </a:ln>
        </p:spPr>
        <p:txBody>
          <a:bodyPr lIns="45719" rIns="45719" anchor="ctr"/>
          <a:lstStyle/>
          <a:p>
            <a:pPr/>
          </a:p>
        </p:txBody>
      </p:sp>
      <p:sp>
        <p:nvSpPr>
          <p:cNvPr id="642" name="Rectangle"/>
          <p:cNvSpPr/>
          <p:nvPr/>
        </p:nvSpPr>
        <p:spPr>
          <a:xfrm>
            <a:off x="8638195" y="4032359"/>
            <a:ext cx="3072172" cy="1044866"/>
          </a:xfrm>
          <a:prstGeom prst="rect">
            <a:avLst/>
          </a:prstGeom>
          <a:solidFill>
            <a:srgbClr val="FFFFFF"/>
          </a:solidFill>
          <a:ln w="12700">
            <a:solidFill>
              <a:srgbClr val="005C77"/>
            </a:solidFill>
          </a:ln>
        </p:spPr>
        <p:txBody>
          <a:bodyPr lIns="45719" rIns="45719" anchor="ctr"/>
          <a:lstStyle/>
          <a:p>
            <a:pPr/>
          </a:p>
        </p:txBody>
      </p:sp>
      <p:sp>
        <p:nvSpPr>
          <p:cNvPr id="643" name="id_company…"/>
          <p:cNvSpPr txBox="1"/>
          <p:nvPr/>
        </p:nvSpPr>
        <p:spPr>
          <a:xfrm>
            <a:off x="5622672" y="1861289"/>
            <a:ext cx="1256269"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id_company</a:t>
            </a:r>
          </a:p>
          <a:p>
            <a:pPr>
              <a:defRPr sz="1600"/>
            </a:pPr>
            <a:r>
              <a:t>Company</a:t>
            </a:r>
          </a:p>
          <a:p>
            <a:pPr>
              <a:defRPr sz="1600"/>
            </a:pPr>
            <a:r>
              <a:t>Address_01</a:t>
            </a:r>
          </a:p>
          <a:p>
            <a:pPr>
              <a:defRPr sz="1600"/>
            </a:pPr>
            <a:r>
              <a:t>Address_02</a:t>
            </a:r>
          </a:p>
          <a:p>
            <a:pPr>
              <a:defRPr sz="1600"/>
            </a:pPr>
            <a:r>
              <a:t>id_zip</a:t>
            </a:r>
          </a:p>
        </p:txBody>
      </p:sp>
      <p:sp>
        <p:nvSpPr>
          <p:cNvPr id="644" name="id_zip…"/>
          <p:cNvSpPr txBox="1"/>
          <p:nvPr/>
        </p:nvSpPr>
        <p:spPr>
          <a:xfrm>
            <a:off x="3379463" y="4911252"/>
            <a:ext cx="1961167"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id_zip</a:t>
            </a:r>
          </a:p>
          <a:p>
            <a:pPr>
              <a:defRPr sz="1600"/>
            </a:pPr>
            <a:r>
              <a:t>id_state</a:t>
            </a:r>
          </a:p>
          <a:p>
            <a:pPr>
              <a:defRPr sz="1600"/>
            </a:pPr>
            <a:r>
              <a:t>Zip</a:t>
            </a:r>
          </a:p>
          <a:p>
            <a:pPr>
              <a:defRPr sz="1600"/>
            </a:pPr>
            <a:r>
              <a:t>Zip4</a:t>
            </a:r>
          </a:p>
          <a:p>
            <a:pPr>
              <a:defRPr sz="1600"/>
            </a:pPr>
            <a:r>
              <a:t>City</a:t>
            </a:r>
          </a:p>
        </p:txBody>
      </p:sp>
      <p:sp>
        <p:nvSpPr>
          <p:cNvPr id="645" name="id_phone…"/>
          <p:cNvSpPr txBox="1"/>
          <p:nvPr/>
        </p:nvSpPr>
        <p:spPr>
          <a:xfrm>
            <a:off x="5669057" y="5135889"/>
            <a:ext cx="2624585"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id_phone</a:t>
            </a:r>
          </a:p>
          <a:p>
            <a:pPr>
              <a:defRPr sz="1600"/>
            </a:pPr>
            <a:r>
              <a:t>id_contacts</a:t>
            </a:r>
          </a:p>
          <a:p>
            <a:pPr>
              <a:defRPr sz="1600"/>
            </a:pPr>
            <a:r>
              <a:t>phone_id_type</a:t>
            </a:r>
          </a:p>
          <a:p>
            <a:pPr>
              <a:defRPr sz="1600"/>
            </a:pPr>
            <a:r>
              <a:t>phone_no</a:t>
            </a:r>
          </a:p>
        </p:txBody>
      </p:sp>
      <p:sp>
        <p:nvSpPr>
          <p:cNvPr id="646" name="id_email…"/>
          <p:cNvSpPr txBox="1"/>
          <p:nvPr/>
        </p:nvSpPr>
        <p:spPr>
          <a:xfrm>
            <a:off x="5643693" y="3556191"/>
            <a:ext cx="2516993"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id_email</a:t>
            </a:r>
          </a:p>
          <a:p>
            <a:pPr>
              <a:defRPr sz="1600"/>
            </a:pPr>
            <a:r>
              <a:t>id_contacts</a:t>
            </a:r>
          </a:p>
          <a:p>
            <a:pPr>
              <a:defRPr sz="1600"/>
            </a:pPr>
            <a:r>
              <a:t>id_domain</a:t>
            </a:r>
          </a:p>
          <a:p>
            <a:pPr>
              <a:defRPr sz="1600"/>
            </a:pPr>
            <a:r>
              <a:t>email_id_type</a:t>
            </a:r>
          </a:p>
          <a:p>
            <a:pPr>
              <a:defRPr sz="1600"/>
            </a:pPr>
            <a:r>
              <a:t>email_prefix</a:t>
            </a:r>
          </a:p>
        </p:txBody>
      </p:sp>
      <p:sp>
        <p:nvSpPr>
          <p:cNvPr id="647" name="id_state…"/>
          <p:cNvSpPr txBox="1"/>
          <p:nvPr/>
        </p:nvSpPr>
        <p:spPr>
          <a:xfrm>
            <a:off x="3362097" y="3789818"/>
            <a:ext cx="1064380"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id_state</a:t>
            </a:r>
          </a:p>
          <a:p>
            <a:pPr>
              <a:defRPr sz="1600"/>
            </a:pPr>
            <a:r>
              <a:t>state</a:t>
            </a:r>
          </a:p>
          <a:p>
            <a:pPr>
              <a:defRPr sz="1600"/>
            </a:pPr>
            <a:r>
              <a:t>state_abbr</a:t>
            </a:r>
          </a:p>
        </p:txBody>
      </p:sp>
      <p:sp>
        <p:nvSpPr>
          <p:cNvPr id="648" name="id_contacts…"/>
          <p:cNvSpPr txBox="1"/>
          <p:nvPr/>
        </p:nvSpPr>
        <p:spPr>
          <a:xfrm>
            <a:off x="3349966" y="1861289"/>
            <a:ext cx="1414225" cy="153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id_contacts</a:t>
            </a:r>
          </a:p>
          <a:p>
            <a:pPr>
              <a:defRPr sz="1600"/>
            </a:pPr>
            <a:r>
              <a:t>id_company</a:t>
            </a:r>
          </a:p>
          <a:p>
            <a:pPr>
              <a:defRPr sz="1600"/>
            </a:pPr>
            <a:r>
              <a:t>id_address</a:t>
            </a:r>
          </a:p>
          <a:p>
            <a:pPr>
              <a:defRPr sz="1600"/>
            </a:pPr>
            <a:r>
              <a:t>Name_First</a:t>
            </a:r>
          </a:p>
          <a:p>
            <a:pPr>
              <a:defRPr sz="1600"/>
            </a:pPr>
            <a:r>
              <a:t>Name_Middle</a:t>
            </a:r>
          </a:p>
          <a:p>
            <a:pPr>
              <a:defRPr sz="1600"/>
            </a:pPr>
            <a:r>
              <a:t>Name_Last</a:t>
            </a:r>
          </a:p>
        </p:txBody>
      </p:sp>
      <p:sp>
        <p:nvSpPr>
          <p:cNvPr id="649" name="id_domain…"/>
          <p:cNvSpPr txBox="1"/>
          <p:nvPr/>
        </p:nvSpPr>
        <p:spPr>
          <a:xfrm>
            <a:off x="8745041" y="4089972"/>
            <a:ext cx="2858481"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id_domain</a:t>
            </a:r>
          </a:p>
          <a:p>
            <a:pPr>
              <a:defRPr sz="1600"/>
            </a:pPr>
            <a:r>
              <a:t>id_company</a:t>
            </a:r>
          </a:p>
          <a:p>
            <a:pPr>
              <a:defRPr sz="1600"/>
            </a:pPr>
            <a:r>
              <a:t>domain_name</a:t>
            </a:r>
          </a:p>
        </p:txBody>
      </p:sp>
      <p:sp>
        <p:nvSpPr>
          <p:cNvPr id="650" name="email_id_type…"/>
          <p:cNvSpPr txBox="1"/>
          <p:nvPr/>
        </p:nvSpPr>
        <p:spPr>
          <a:xfrm>
            <a:off x="8732192" y="3273238"/>
            <a:ext cx="1885251"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email_id_type</a:t>
            </a:r>
          </a:p>
          <a:p>
            <a:pPr>
              <a:defRPr sz="1600"/>
            </a:pPr>
            <a:r>
              <a:t>email_type</a:t>
            </a:r>
          </a:p>
        </p:txBody>
      </p:sp>
      <p:sp>
        <p:nvSpPr>
          <p:cNvPr id="651" name="Rectangle"/>
          <p:cNvSpPr/>
          <p:nvPr/>
        </p:nvSpPr>
        <p:spPr>
          <a:xfrm>
            <a:off x="8638195" y="5132609"/>
            <a:ext cx="2504293" cy="691009"/>
          </a:xfrm>
          <a:prstGeom prst="rect">
            <a:avLst/>
          </a:prstGeom>
          <a:solidFill>
            <a:srgbClr val="FFFFFF"/>
          </a:solidFill>
          <a:ln w="12700">
            <a:solidFill>
              <a:srgbClr val="005C77"/>
            </a:solidFill>
          </a:ln>
        </p:spPr>
        <p:txBody>
          <a:bodyPr lIns="45719" rIns="45719" anchor="ctr"/>
          <a:lstStyle/>
          <a:p>
            <a:pPr/>
          </a:p>
        </p:txBody>
      </p:sp>
      <p:sp>
        <p:nvSpPr>
          <p:cNvPr id="652" name="id_address…"/>
          <p:cNvSpPr txBox="1"/>
          <p:nvPr/>
        </p:nvSpPr>
        <p:spPr>
          <a:xfrm>
            <a:off x="8741636" y="1861289"/>
            <a:ext cx="1245058"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id_address</a:t>
            </a:r>
          </a:p>
          <a:p>
            <a:pPr>
              <a:defRPr sz="1600"/>
            </a:pPr>
            <a:r>
              <a:t>Address_01</a:t>
            </a:r>
          </a:p>
          <a:p>
            <a:pPr>
              <a:defRPr sz="1600"/>
            </a:pPr>
            <a:r>
              <a:t>Address_02</a:t>
            </a:r>
          </a:p>
          <a:p>
            <a:pPr>
              <a:defRPr sz="1600"/>
            </a:pPr>
            <a:r>
              <a:t>id_zip</a:t>
            </a:r>
          </a:p>
        </p:txBody>
      </p:sp>
      <p:sp>
        <p:nvSpPr>
          <p:cNvPr id="653" name="Colonial Motors…"/>
          <p:cNvSpPr txBox="1"/>
          <p:nvPr>
            <p:ph type="body" sz="quarter" idx="1"/>
          </p:nvPr>
        </p:nvSpPr>
        <p:spPr>
          <a:xfrm>
            <a:off x="768095" y="2156147"/>
            <a:ext cx="1961167" cy="4227675"/>
          </a:xfrm>
          <a:prstGeom prst="rect">
            <a:avLst/>
          </a:prstGeom>
        </p:spPr>
        <p:txBody>
          <a:bodyPr/>
          <a:lstStyle/>
          <a:p>
            <a:pPr defTabSz="274320">
              <a:defRPr b="1" sz="1080">
                <a:solidFill>
                  <a:srgbClr val="FFFFFF"/>
                </a:solidFill>
              </a:defRPr>
            </a:pPr>
            <a:r>
              <a:t>Colonial Motors</a:t>
            </a:r>
          </a:p>
          <a:p>
            <a:pPr defTabSz="274320">
              <a:defRPr b="1" sz="1080">
                <a:solidFill>
                  <a:srgbClr val="FFFFFF"/>
                </a:solidFill>
              </a:defRPr>
            </a:pPr>
            <a:r>
              <a:t>John J. Jones</a:t>
            </a:r>
          </a:p>
          <a:p>
            <a:pPr defTabSz="274320">
              <a:defRPr b="1" sz="1080">
                <a:solidFill>
                  <a:srgbClr val="FFFFFF"/>
                </a:solidFill>
              </a:defRPr>
            </a:pPr>
            <a:r>
              <a:t>100 Main Street</a:t>
            </a:r>
          </a:p>
          <a:p>
            <a:pPr defTabSz="274320">
              <a:defRPr b="1" sz="1080">
                <a:solidFill>
                  <a:srgbClr val="FFFFFF"/>
                </a:solidFill>
              </a:defRPr>
            </a:pPr>
            <a:r>
              <a:t>New York, NY 10001-1234</a:t>
            </a:r>
          </a:p>
          <a:p>
            <a:pPr defTabSz="274320">
              <a:defRPr b="1" sz="1080">
                <a:solidFill>
                  <a:srgbClr val="FFFFFF"/>
                </a:solidFill>
              </a:defRPr>
            </a:pPr>
            <a:r>
              <a:t>Office: 212-555-1234</a:t>
            </a:r>
          </a:p>
          <a:p>
            <a:pPr defTabSz="274320">
              <a:defRPr b="1" sz="1080">
                <a:solidFill>
                  <a:srgbClr val="FFFFFF"/>
                </a:solidFill>
              </a:defRPr>
            </a:pPr>
            <a:r>
              <a:t>Personal Email: johnjones@example.com</a:t>
            </a:r>
          </a:p>
          <a:p>
            <a:pPr defTabSz="274320">
              <a:defRPr b="1" sz="1080">
                <a:solidFill>
                  <a:srgbClr val="FFFFFF"/>
                </a:solidFill>
              </a:defRPr>
            </a:pPr>
          </a:p>
          <a:p>
            <a:pPr defTabSz="274320">
              <a:defRPr b="1" sz="1080">
                <a:solidFill>
                  <a:srgbClr val="FFFFFF"/>
                </a:solidFill>
              </a:defRPr>
            </a:pPr>
            <a:r>
              <a:t>Blue Bow and Blue Arrow</a:t>
            </a:r>
          </a:p>
          <a:p>
            <a:pPr defTabSz="274320">
              <a:defRPr b="1" sz="1080">
                <a:solidFill>
                  <a:srgbClr val="FFFFFF"/>
                </a:solidFill>
              </a:defRPr>
            </a:pPr>
            <a:r>
              <a:t>Jane Jessica Johnson</a:t>
            </a:r>
          </a:p>
          <a:p>
            <a:pPr defTabSz="274320">
              <a:defRPr b="1" sz="1080">
                <a:solidFill>
                  <a:srgbClr val="FFFFFF"/>
                </a:solidFill>
              </a:defRPr>
            </a:pPr>
            <a:r>
              <a:t>543 12th Avenue</a:t>
            </a:r>
          </a:p>
          <a:p>
            <a:pPr defTabSz="274320">
              <a:defRPr b="1" sz="1080">
                <a:solidFill>
                  <a:srgbClr val="FFFFFF"/>
                </a:solidFill>
              </a:defRPr>
            </a:pPr>
            <a:r>
              <a:t>Suite 500</a:t>
            </a:r>
          </a:p>
          <a:p>
            <a:pPr defTabSz="274320">
              <a:defRPr b="1" sz="1080">
                <a:solidFill>
                  <a:srgbClr val="FFFFFF"/>
                </a:solidFill>
              </a:defRPr>
            </a:pPr>
            <a:r>
              <a:t>New York, NY 10008-4568</a:t>
            </a:r>
          </a:p>
          <a:p>
            <a:pPr defTabSz="274320">
              <a:defRPr b="1" sz="1080">
                <a:solidFill>
                  <a:srgbClr val="FFFFFF"/>
                </a:solidFill>
              </a:defRPr>
            </a:pPr>
            <a:r>
              <a:t>Office: 212-555-5569</a:t>
            </a:r>
          </a:p>
          <a:p>
            <a:pPr defTabSz="274320">
              <a:defRPr b="1" sz="1080">
                <a:solidFill>
                  <a:srgbClr val="FFFFFF"/>
                </a:solidFill>
              </a:defRPr>
            </a:pPr>
            <a:r>
              <a:t>Cell: 212-555-9876</a:t>
            </a:r>
          </a:p>
          <a:p>
            <a:pPr defTabSz="274320">
              <a:defRPr b="1" sz="1080">
                <a:solidFill>
                  <a:srgbClr val="FFFFFF"/>
                </a:solidFill>
              </a:defRPr>
            </a:pPr>
          </a:p>
          <a:p>
            <a:pPr defTabSz="274320">
              <a:defRPr b="1" sz="1080">
                <a:solidFill>
                  <a:srgbClr val="FFFFFF"/>
                </a:solidFill>
              </a:defRPr>
            </a:pPr>
            <a:r>
              <a:t>Self-employed</a:t>
            </a:r>
          </a:p>
          <a:p>
            <a:pPr defTabSz="274320">
              <a:defRPr b="1" sz="1080">
                <a:solidFill>
                  <a:srgbClr val="FFFFFF"/>
                </a:solidFill>
              </a:defRPr>
            </a:pPr>
            <a:r>
              <a:t>Justin James</a:t>
            </a:r>
          </a:p>
          <a:p>
            <a:pPr defTabSz="274320">
              <a:defRPr b="1" sz="1080">
                <a:solidFill>
                  <a:srgbClr val="FFFFFF"/>
                </a:solidFill>
              </a:defRPr>
            </a:pPr>
            <a:r>
              <a:t>400 S Pine St</a:t>
            </a:r>
          </a:p>
          <a:p>
            <a:pPr defTabSz="274320">
              <a:defRPr b="1" sz="1080">
                <a:solidFill>
                  <a:srgbClr val="FFFFFF"/>
                </a:solidFill>
              </a:defRPr>
            </a:pPr>
            <a:r>
              <a:t>Apt. 14</a:t>
            </a:r>
          </a:p>
          <a:p>
            <a:pPr defTabSz="274320">
              <a:defRPr b="1" sz="1080">
                <a:solidFill>
                  <a:srgbClr val="FFFFFF"/>
                </a:solidFill>
              </a:defRPr>
            </a:pPr>
            <a:r>
              <a:t>Boston, MA 02134</a:t>
            </a:r>
          </a:p>
          <a:p>
            <a:pPr defTabSz="274320">
              <a:defRPr b="1" sz="1080">
                <a:solidFill>
                  <a:srgbClr val="FFFFFF"/>
                </a:solidFill>
              </a:defRPr>
            </a:pPr>
            <a:r>
              <a:t>Home: 617-555-3838</a:t>
            </a:r>
          </a:p>
          <a:p>
            <a:pPr defTabSz="274320">
              <a:defRPr b="1" sz="1080">
                <a:solidFill>
                  <a:srgbClr val="FFFFFF"/>
                </a:solidFill>
              </a:defRPr>
            </a:pPr>
            <a:r>
              <a:t>Cell: 617-555-9001</a:t>
            </a:r>
          </a:p>
          <a:p>
            <a:pPr defTabSz="274320">
              <a:defRPr b="1" sz="1080">
                <a:solidFill>
                  <a:srgbClr val="FFFFFF"/>
                </a:solidFill>
              </a:defRPr>
            </a:pPr>
            <a:r>
              <a:t>Office: 617-555-3462</a:t>
            </a:r>
          </a:p>
          <a:p>
            <a:pPr defTabSz="274320">
              <a:defRPr b="1" sz="1080">
                <a:solidFill>
                  <a:srgbClr val="FFFFFF"/>
                </a:solidFill>
              </a:defRPr>
            </a:pPr>
            <a:r>
              <a:t>Work Email: justinjames@example.com</a:t>
            </a:r>
          </a:p>
        </p:txBody>
      </p:sp>
      <p:sp>
        <p:nvSpPr>
          <p:cNvPr id="654" name="phone_id_type…"/>
          <p:cNvSpPr txBox="1"/>
          <p:nvPr/>
        </p:nvSpPr>
        <p:spPr>
          <a:xfrm>
            <a:off x="8732192" y="5175898"/>
            <a:ext cx="2386194"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phone_id_type</a:t>
            </a:r>
          </a:p>
          <a:p>
            <a:pPr>
              <a:defRPr sz="1600"/>
            </a:pPr>
            <a:r>
              <a:t>phone_type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Rectangle"/>
          <p:cNvSpPr/>
          <p:nvPr/>
        </p:nvSpPr>
        <p:spPr>
          <a:xfrm>
            <a:off x="8638195" y="3222140"/>
            <a:ext cx="2073245" cy="733942"/>
          </a:xfrm>
          <a:prstGeom prst="rect">
            <a:avLst/>
          </a:prstGeom>
          <a:solidFill>
            <a:srgbClr val="FFFFFF"/>
          </a:solidFill>
          <a:ln w="12700">
            <a:solidFill>
              <a:srgbClr val="005C77"/>
            </a:solidFill>
          </a:ln>
        </p:spPr>
        <p:txBody>
          <a:bodyPr lIns="45719" rIns="45719" anchor="ctr"/>
          <a:lstStyle/>
          <a:p>
            <a:pPr/>
          </a:p>
        </p:txBody>
      </p:sp>
      <p:sp>
        <p:nvSpPr>
          <p:cNvPr id="659" name="Rectangle"/>
          <p:cNvSpPr/>
          <p:nvPr/>
        </p:nvSpPr>
        <p:spPr>
          <a:xfrm>
            <a:off x="8638195" y="1810754"/>
            <a:ext cx="3065364" cy="1346826"/>
          </a:xfrm>
          <a:prstGeom prst="rect">
            <a:avLst/>
          </a:prstGeom>
          <a:solidFill>
            <a:srgbClr val="FFFFFF"/>
          </a:solidFill>
          <a:ln w="12700">
            <a:solidFill>
              <a:srgbClr val="005C77"/>
            </a:solidFill>
          </a:ln>
        </p:spPr>
        <p:txBody>
          <a:bodyPr lIns="45719" rIns="45719" anchor="ctr"/>
          <a:lstStyle/>
          <a:p>
            <a:pPr/>
          </a:p>
        </p:txBody>
      </p:sp>
      <p:sp>
        <p:nvSpPr>
          <p:cNvPr id="660" name="Slide Number"/>
          <p:cNvSpPr txBox="1"/>
          <p:nvPr>
            <p:ph type="sldNum" sz="quarter" idx="2"/>
          </p:nvPr>
        </p:nvSpPr>
        <p:spPr>
          <a:xfrm>
            <a:off x="757515" y="6416992"/>
            <a:ext cx="236039"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1" name="Making the Address Book Relational"/>
          <p:cNvSpPr txBox="1"/>
          <p:nvPr>
            <p:ph type="title"/>
          </p:nvPr>
        </p:nvSpPr>
        <p:spPr>
          <a:prstGeom prst="rect">
            <a:avLst/>
          </a:prstGeom>
        </p:spPr>
        <p:txBody>
          <a:bodyPr/>
          <a:lstStyle/>
          <a:p>
            <a:pPr/>
            <a:r>
              <a:t>Making the Address Book Relational</a:t>
            </a:r>
          </a:p>
        </p:txBody>
      </p:sp>
      <p:sp>
        <p:nvSpPr>
          <p:cNvPr id="662" name="Rectangle"/>
          <p:cNvSpPr/>
          <p:nvPr/>
        </p:nvSpPr>
        <p:spPr>
          <a:xfrm>
            <a:off x="5555005" y="1810754"/>
            <a:ext cx="2993815" cy="1589537"/>
          </a:xfrm>
          <a:prstGeom prst="rect">
            <a:avLst/>
          </a:prstGeom>
          <a:solidFill>
            <a:srgbClr val="FFFFFF"/>
          </a:solidFill>
          <a:ln w="12700">
            <a:solidFill>
              <a:srgbClr val="005C77"/>
            </a:solidFill>
          </a:ln>
        </p:spPr>
        <p:txBody>
          <a:bodyPr lIns="45719" rIns="45719" anchor="ctr"/>
          <a:lstStyle/>
          <a:p>
            <a:pPr/>
          </a:p>
        </p:txBody>
      </p:sp>
      <p:sp>
        <p:nvSpPr>
          <p:cNvPr id="663" name="Rectangle"/>
          <p:cNvSpPr/>
          <p:nvPr/>
        </p:nvSpPr>
        <p:spPr>
          <a:xfrm>
            <a:off x="5555005" y="3505093"/>
            <a:ext cx="2993815" cy="1562098"/>
          </a:xfrm>
          <a:prstGeom prst="rect">
            <a:avLst/>
          </a:prstGeom>
          <a:solidFill>
            <a:srgbClr val="FFFFFF"/>
          </a:solidFill>
          <a:ln w="12700">
            <a:solidFill>
              <a:srgbClr val="005C77"/>
            </a:solidFill>
          </a:ln>
        </p:spPr>
        <p:txBody>
          <a:bodyPr lIns="45719" rIns="45719" anchor="ctr"/>
          <a:lstStyle/>
          <a:p>
            <a:pPr/>
          </a:p>
        </p:txBody>
      </p:sp>
      <p:sp>
        <p:nvSpPr>
          <p:cNvPr id="664" name="Rectangle"/>
          <p:cNvSpPr/>
          <p:nvPr/>
        </p:nvSpPr>
        <p:spPr>
          <a:xfrm>
            <a:off x="3254566" y="1810754"/>
            <a:ext cx="2201082" cy="1868911"/>
          </a:xfrm>
          <a:prstGeom prst="rect">
            <a:avLst/>
          </a:prstGeom>
          <a:solidFill>
            <a:srgbClr val="FFFFFF"/>
          </a:solidFill>
          <a:ln w="12700">
            <a:solidFill>
              <a:srgbClr val="005C77"/>
            </a:solidFill>
          </a:ln>
        </p:spPr>
        <p:txBody>
          <a:bodyPr lIns="45719" rIns="45719" anchor="ctr"/>
          <a:lstStyle/>
          <a:p>
            <a:pPr/>
          </a:p>
        </p:txBody>
      </p:sp>
      <p:sp>
        <p:nvSpPr>
          <p:cNvPr id="665" name="Rectangle"/>
          <p:cNvSpPr/>
          <p:nvPr/>
        </p:nvSpPr>
        <p:spPr>
          <a:xfrm>
            <a:off x="5565515" y="5132609"/>
            <a:ext cx="2993815" cy="1093717"/>
          </a:xfrm>
          <a:prstGeom prst="rect">
            <a:avLst/>
          </a:prstGeom>
          <a:solidFill>
            <a:srgbClr val="FFFFFF"/>
          </a:solidFill>
          <a:ln w="12700">
            <a:solidFill>
              <a:srgbClr val="005C77"/>
            </a:solidFill>
          </a:ln>
        </p:spPr>
        <p:txBody>
          <a:bodyPr lIns="45719" rIns="45719" anchor="ctr"/>
          <a:lstStyle/>
          <a:p>
            <a:pPr/>
          </a:p>
        </p:txBody>
      </p:sp>
      <p:sp>
        <p:nvSpPr>
          <p:cNvPr id="666" name="Rectangle"/>
          <p:cNvSpPr/>
          <p:nvPr/>
        </p:nvSpPr>
        <p:spPr>
          <a:xfrm>
            <a:off x="3254566" y="4880866"/>
            <a:ext cx="2201082" cy="1358713"/>
          </a:xfrm>
          <a:prstGeom prst="rect">
            <a:avLst/>
          </a:prstGeom>
          <a:solidFill>
            <a:srgbClr val="FFFFFF"/>
          </a:solidFill>
          <a:ln w="12700">
            <a:solidFill>
              <a:srgbClr val="005C77"/>
            </a:solidFill>
          </a:ln>
        </p:spPr>
        <p:txBody>
          <a:bodyPr lIns="45719" rIns="45719" anchor="ctr"/>
          <a:lstStyle/>
          <a:p>
            <a:pPr/>
          </a:p>
        </p:txBody>
      </p:sp>
      <p:sp>
        <p:nvSpPr>
          <p:cNvPr id="667" name="Rectangle"/>
          <p:cNvSpPr/>
          <p:nvPr/>
        </p:nvSpPr>
        <p:spPr>
          <a:xfrm>
            <a:off x="3254566" y="3757833"/>
            <a:ext cx="2201082" cy="1044866"/>
          </a:xfrm>
          <a:prstGeom prst="rect">
            <a:avLst/>
          </a:prstGeom>
          <a:solidFill>
            <a:srgbClr val="FFFFFF"/>
          </a:solidFill>
          <a:ln w="12700">
            <a:solidFill>
              <a:srgbClr val="005C77"/>
            </a:solidFill>
          </a:ln>
        </p:spPr>
        <p:txBody>
          <a:bodyPr lIns="45719" rIns="45719" anchor="ctr"/>
          <a:lstStyle/>
          <a:p>
            <a:pPr/>
          </a:p>
        </p:txBody>
      </p:sp>
      <p:sp>
        <p:nvSpPr>
          <p:cNvPr id="668" name="Rectangle"/>
          <p:cNvSpPr/>
          <p:nvPr/>
        </p:nvSpPr>
        <p:spPr>
          <a:xfrm>
            <a:off x="8638195" y="4032359"/>
            <a:ext cx="3072172" cy="1044866"/>
          </a:xfrm>
          <a:prstGeom prst="rect">
            <a:avLst/>
          </a:prstGeom>
          <a:solidFill>
            <a:srgbClr val="FFFFFF"/>
          </a:solidFill>
          <a:ln w="12700">
            <a:solidFill>
              <a:srgbClr val="005C77"/>
            </a:solidFill>
          </a:ln>
        </p:spPr>
        <p:txBody>
          <a:bodyPr lIns="45719" rIns="45719" anchor="ctr"/>
          <a:lstStyle/>
          <a:p>
            <a:pPr/>
          </a:p>
        </p:txBody>
      </p:sp>
      <p:sp>
        <p:nvSpPr>
          <p:cNvPr id="669" name="id_company…"/>
          <p:cNvSpPr txBox="1"/>
          <p:nvPr/>
        </p:nvSpPr>
        <p:spPr>
          <a:xfrm>
            <a:off x="5622672" y="1861289"/>
            <a:ext cx="1256269"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id_company</a:t>
            </a:r>
          </a:p>
          <a:p>
            <a:pPr>
              <a:defRPr sz="1600"/>
            </a:pPr>
            <a:r>
              <a:t>Company</a:t>
            </a:r>
          </a:p>
          <a:p>
            <a:pPr>
              <a:defRPr sz="1600"/>
            </a:pPr>
            <a:r>
              <a:t>Address_01</a:t>
            </a:r>
          </a:p>
          <a:p>
            <a:pPr>
              <a:defRPr sz="1600"/>
            </a:pPr>
            <a:r>
              <a:t>Address_02</a:t>
            </a:r>
          </a:p>
          <a:p>
            <a:pPr>
              <a:defRPr sz="1600"/>
            </a:pPr>
            <a:r>
              <a:t>id_zip</a:t>
            </a:r>
          </a:p>
        </p:txBody>
      </p:sp>
      <p:sp>
        <p:nvSpPr>
          <p:cNvPr id="670" name="id_zip…"/>
          <p:cNvSpPr txBox="1"/>
          <p:nvPr/>
        </p:nvSpPr>
        <p:spPr>
          <a:xfrm>
            <a:off x="3379463" y="4911252"/>
            <a:ext cx="1961167"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id_zip</a:t>
            </a:r>
          </a:p>
          <a:p>
            <a:pPr>
              <a:defRPr sz="1600"/>
            </a:pPr>
            <a:r>
              <a:t>id_state</a:t>
            </a:r>
          </a:p>
          <a:p>
            <a:pPr>
              <a:defRPr sz="1600"/>
            </a:pPr>
            <a:r>
              <a:t>Zip</a:t>
            </a:r>
          </a:p>
          <a:p>
            <a:pPr>
              <a:defRPr sz="1600"/>
            </a:pPr>
            <a:r>
              <a:t>Zip4</a:t>
            </a:r>
          </a:p>
          <a:p>
            <a:pPr>
              <a:defRPr sz="1600"/>
            </a:pPr>
            <a:r>
              <a:t>City</a:t>
            </a:r>
          </a:p>
        </p:txBody>
      </p:sp>
      <p:sp>
        <p:nvSpPr>
          <p:cNvPr id="671" name="id_phone…"/>
          <p:cNvSpPr txBox="1"/>
          <p:nvPr/>
        </p:nvSpPr>
        <p:spPr>
          <a:xfrm>
            <a:off x="5669057" y="5148589"/>
            <a:ext cx="2624585"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id_phone</a:t>
            </a:r>
          </a:p>
          <a:p>
            <a:pPr>
              <a:defRPr sz="1600"/>
            </a:pPr>
            <a:r>
              <a:t>id_contacts</a:t>
            </a:r>
          </a:p>
          <a:p>
            <a:pPr>
              <a:defRPr sz="1600"/>
            </a:pPr>
            <a:r>
              <a:t>phone_id_type</a:t>
            </a:r>
          </a:p>
          <a:p>
            <a:pPr>
              <a:defRPr sz="1600"/>
            </a:pPr>
            <a:r>
              <a:t>phone_no</a:t>
            </a:r>
          </a:p>
        </p:txBody>
      </p:sp>
      <p:sp>
        <p:nvSpPr>
          <p:cNvPr id="672" name="id_email…"/>
          <p:cNvSpPr txBox="1"/>
          <p:nvPr/>
        </p:nvSpPr>
        <p:spPr>
          <a:xfrm>
            <a:off x="5643693" y="3556191"/>
            <a:ext cx="2516993"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id_email</a:t>
            </a:r>
          </a:p>
          <a:p>
            <a:pPr>
              <a:defRPr sz="1600"/>
            </a:pPr>
            <a:r>
              <a:t>id_contacts</a:t>
            </a:r>
          </a:p>
          <a:p>
            <a:pPr>
              <a:defRPr sz="1600"/>
            </a:pPr>
            <a:r>
              <a:t>id_domain</a:t>
            </a:r>
          </a:p>
          <a:p>
            <a:pPr>
              <a:defRPr sz="1600"/>
            </a:pPr>
            <a:r>
              <a:t>email_id_type</a:t>
            </a:r>
          </a:p>
          <a:p>
            <a:pPr>
              <a:defRPr sz="1600"/>
            </a:pPr>
            <a:r>
              <a:t>email_prefix</a:t>
            </a:r>
          </a:p>
        </p:txBody>
      </p:sp>
      <p:sp>
        <p:nvSpPr>
          <p:cNvPr id="673" name="id_state…"/>
          <p:cNvSpPr txBox="1"/>
          <p:nvPr/>
        </p:nvSpPr>
        <p:spPr>
          <a:xfrm>
            <a:off x="3362097" y="3789818"/>
            <a:ext cx="1064380"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id_state</a:t>
            </a:r>
          </a:p>
          <a:p>
            <a:pPr>
              <a:defRPr sz="1600"/>
            </a:pPr>
            <a:r>
              <a:t>state</a:t>
            </a:r>
          </a:p>
          <a:p>
            <a:pPr>
              <a:defRPr sz="1600"/>
            </a:pPr>
            <a:r>
              <a:t>state_abbr</a:t>
            </a:r>
          </a:p>
        </p:txBody>
      </p:sp>
      <p:sp>
        <p:nvSpPr>
          <p:cNvPr id="674" name="id_contacts…"/>
          <p:cNvSpPr txBox="1"/>
          <p:nvPr/>
        </p:nvSpPr>
        <p:spPr>
          <a:xfrm>
            <a:off x="3349966" y="1861289"/>
            <a:ext cx="1414225" cy="153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id_contacts</a:t>
            </a:r>
          </a:p>
          <a:p>
            <a:pPr>
              <a:defRPr sz="1600"/>
            </a:pPr>
            <a:r>
              <a:t>id_company</a:t>
            </a:r>
          </a:p>
          <a:p>
            <a:pPr>
              <a:defRPr sz="1600"/>
            </a:pPr>
            <a:r>
              <a:t>id_address</a:t>
            </a:r>
          </a:p>
          <a:p>
            <a:pPr>
              <a:defRPr sz="1600"/>
            </a:pPr>
            <a:r>
              <a:t>Name_First</a:t>
            </a:r>
          </a:p>
          <a:p>
            <a:pPr>
              <a:defRPr sz="1600"/>
            </a:pPr>
            <a:r>
              <a:t>Name_Middle</a:t>
            </a:r>
          </a:p>
          <a:p>
            <a:pPr>
              <a:defRPr sz="1600"/>
            </a:pPr>
            <a:r>
              <a:t>Name_Last</a:t>
            </a:r>
          </a:p>
        </p:txBody>
      </p:sp>
      <p:sp>
        <p:nvSpPr>
          <p:cNvPr id="675" name="id_domain…"/>
          <p:cNvSpPr txBox="1"/>
          <p:nvPr/>
        </p:nvSpPr>
        <p:spPr>
          <a:xfrm>
            <a:off x="8745041" y="4089972"/>
            <a:ext cx="2858481"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id_domain</a:t>
            </a:r>
          </a:p>
          <a:p>
            <a:pPr>
              <a:defRPr sz="1600"/>
            </a:pPr>
            <a:r>
              <a:t>id_company</a:t>
            </a:r>
          </a:p>
          <a:p>
            <a:pPr>
              <a:defRPr sz="1600"/>
            </a:pPr>
            <a:r>
              <a:t>domain_name</a:t>
            </a:r>
          </a:p>
        </p:txBody>
      </p:sp>
      <p:sp>
        <p:nvSpPr>
          <p:cNvPr id="676" name="email_id_type…"/>
          <p:cNvSpPr txBox="1"/>
          <p:nvPr/>
        </p:nvSpPr>
        <p:spPr>
          <a:xfrm>
            <a:off x="8732192" y="3273238"/>
            <a:ext cx="1885251"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email_id_type</a:t>
            </a:r>
          </a:p>
          <a:p>
            <a:pPr>
              <a:defRPr sz="1600"/>
            </a:pPr>
            <a:r>
              <a:t>email_type</a:t>
            </a:r>
          </a:p>
        </p:txBody>
      </p:sp>
      <p:sp>
        <p:nvSpPr>
          <p:cNvPr id="677" name="Rectangle"/>
          <p:cNvSpPr/>
          <p:nvPr/>
        </p:nvSpPr>
        <p:spPr>
          <a:xfrm>
            <a:off x="8638195" y="5132609"/>
            <a:ext cx="2504293" cy="691009"/>
          </a:xfrm>
          <a:prstGeom prst="rect">
            <a:avLst/>
          </a:prstGeom>
          <a:solidFill>
            <a:srgbClr val="FFFFFF"/>
          </a:solidFill>
          <a:ln w="12700">
            <a:solidFill>
              <a:srgbClr val="005C77"/>
            </a:solidFill>
          </a:ln>
        </p:spPr>
        <p:txBody>
          <a:bodyPr lIns="45719" rIns="45719" anchor="ctr"/>
          <a:lstStyle/>
          <a:p>
            <a:pPr/>
          </a:p>
        </p:txBody>
      </p:sp>
      <p:sp>
        <p:nvSpPr>
          <p:cNvPr id="678" name="id_address…"/>
          <p:cNvSpPr txBox="1"/>
          <p:nvPr/>
        </p:nvSpPr>
        <p:spPr>
          <a:xfrm>
            <a:off x="8741636" y="1861289"/>
            <a:ext cx="1245058"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id_address</a:t>
            </a:r>
          </a:p>
          <a:p>
            <a:pPr>
              <a:defRPr sz="1600"/>
            </a:pPr>
            <a:r>
              <a:t>Address_01</a:t>
            </a:r>
          </a:p>
          <a:p>
            <a:pPr>
              <a:defRPr sz="1600"/>
            </a:pPr>
            <a:r>
              <a:t>Address_02</a:t>
            </a:r>
          </a:p>
          <a:p>
            <a:pPr>
              <a:defRPr sz="1600"/>
            </a:pPr>
            <a:r>
              <a:t>id_zip</a:t>
            </a:r>
          </a:p>
        </p:txBody>
      </p:sp>
      <p:sp>
        <p:nvSpPr>
          <p:cNvPr id="679" name="Colonial Motors…"/>
          <p:cNvSpPr txBox="1"/>
          <p:nvPr>
            <p:ph type="body" sz="quarter" idx="1"/>
          </p:nvPr>
        </p:nvSpPr>
        <p:spPr>
          <a:xfrm>
            <a:off x="768095" y="2156147"/>
            <a:ext cx="1961167" cy="4227675"/>
          </a:xfrm>
          <a:prstGeom prst="rect">
            <a:avLst/>
          </a:prstGeom>
        </p:spPr>
        <p:txBody>
          <a:bodyPr/>
          <a:lstStyle/>
          <a:p>
            <a:pPr defTabSz="274320">
              <a:defRPr b="1" sz="1080">
                <a:solidFill>
                  <a:srgbClr val="FFFFFF"/>
                </a:solidFill>
              </a:defRPr>
            </a:pPr>
            <a:r>
              <a:t>Colonial Motors</a:t>
            </a:r>
          </a:p>
          <a:p>
            <a:pPr defTabSz="274320">
              <a:defRPr b="1" sz="1080">
                <a:solidFill>
                  <a:srgbClr val="FFFFFF"/>
                </a:solidFill>
              </a:defRPr>
            </a:pPr>
            <a:r>
              <a:t>John J. Jones</a:t>
            </a:r>
          </a:p>
          <a:p>
            <a:pPr defTabSz="274320">
              <a:defRPr b="1" sz="1080">
                <a:solidFill>
                  <a:srgbClr val="FFFFFF"/>
                </a:solidFill>
              </a:defRPr>
            </a:pPr>
            <a:r>
              <a:t>100 Main Street</a:t>
            </a:r>
          </a:p>
          <a:p>
            <a:pPr defTabSz="274320">
              <a:defRPr b="1" sz="1080">
                <a:solidFill>
                  <a:srgbClr val="FFFFFF"/>
                </a:solidFill>
              </a:defRPr>
            </a:pPr>
            <a:r>
              <a:t>New York, NY 10001-1234</a:t>
            </a:r>
          </a:p>
          <a:p>
            <a:pPr defTabSz="274320">
              <a:defRPr b="1" sz="1080">
                <a:solidFill>
                  <a:srgbClr val="FFFFFF"/>
                </a:solidFill>
              </a:defRPr>
            </a:pPr>
            <a:r>
              <a:t>Office: 212-555-1234</a:t>
            </a:r>
          </a:p>
          <a:p>
            <a:pPr defTabSz="274320">
              <a:defRPr b="1" sz="1080">
                <a:solidFill>
                  <a:srgbClr val="FFFFFF"/>
                </a:solidFill>
              </a:defRPr>
            </a:pPr>
            <a:r>
              <a:t>Personal Email: johnjones@example.com</a:t>
            </a:r>
          </a:p>
          <a:p>
            <a:pPr defTabSz="274320">
              <a:defRPr b="1" sz="1080">
                <a:solidFill>
                  <a:srgbClr val="FFFFFF"/>
                </a:solidFill>
              </a:defRPr>
            </a:pPr>
          </a:p>
          <a:p>
            <a:pPr defTabSz="274320">
              <a:defRPr b="1" sz="1080">
                <a:solidFill>
                  <a:srgbClr val="FFFFFF"/>
                </a:solidFill>
              </a:defRPr>
            </a:pPr>
            <a:r>
              <a:t>Blue Bow and Blue Arrow</a:t>
            </a:r>
          </a:p>
          <a:p>
            <a:pPr defTabSz="274320">
              <a:defRPr b="1" sz="1080">
                <a:solidFill>
                  <a:srgbClr val="FFFFFF"/>
                </a:solidFill>
              </a:defRPr>
            </a:pPr>
            <a:r>
              <a:t>Jane Jessica Johnson</a:t>
            </a:r>
          </a:p>
          <a:p>
            <a:pPr defTabSz="274320">
              <a:defRPr b="1" sz="1080">
                <a:solidFill>
                  <a:srgbClr val="FFFFFF"/>
                </a:solidFill>
              </a:defRPr>
            </a:pPr>
            <a:r>
              <a:t>543 12th Avenue</a:t>
            </a:r>
          </a:p>
          <a:p>
            <a:pPr defTabSz="274320">
              <a:defRPr b="1" sz="1080">
                <a:solidFill>
                  <a:srgbClr val="FFFFFF"/>
                </a:solidFill>
              </a:defRPr>
            </a:pPr>
            <a:r>
              <a:t>Suite 500</a:t>
            </a:r>
          </a:p>
          <a:p>
            <a:pPr defTabSz="274320">
              <a:defRPr b="1" sz="1080">
                <a:solidFill>
                  <a:srgbClr val="FFFFFF"/>
                </a:solidFill>
              </a:defRPr>
            </a:pPr>
            <a:r>
              <a:t>New York, NY 10008-4568</a:t>
            </a:r>
          </a:p>
          <a:p>
            <a:pPr defTabSz="274320">
              <a:defRPr b="1" sz="1080">
                <a:solidFill>
                  <a:srgbClr val="FFFFFF"/>
                </a:solidFill>
              </a:defRPr>
            </a:pPr>
            <a:r>
              <a:t>Office: 212-555-5569</a:t>
            </a:r>
          </a:p>
          <a:p>
            <a:pPr defTabSz="274320">
              <a:defRPr b="1" sz="1080">
                <a:solidFill>
                  <a:srgbClr val="FFFFFF"/>
                </a:solidFill>
              </a:defRPr>
            </a:pPr>
            <a:r>
              <a:t>Cell: 212-555-9876</a:t>
            </a:r>
          </a:p>
          <a:p>
            <a:pPr defTabSz="274320">
              <a:defRPr b="1" sz="1080">
                <a:solidFill>
                  <a:srgbClr val="FFFFFF"/>
                </a:solidFill>
              </a:defRPr>
            </a:pPr>
          </a:p>
          <a:p>
            <a:pPr defTabSz="274320">
              <a:defRPr b="1" sz="1080">
                <a:solidFill>
                  <a:srgbClr val="FFFFFF"/>
                </a:solidFill>
              </a:defRPr>
            </a:pPr>
            <a:r>
              <a:t>Self-employed</a:t>
            </a:r>
          </a:p>
          <a:p>
            <a:pPr defTabSz="274320">
              <a:defRPr b="1" sz="1080">
                <a:solidFill>
                  <a:srgbClr val="FFFFFF"/>
                </a:solidFill>
              </a:defRPr>
            </a:pPr>
            <a:r>
              <a:t>Justin James</a:t>
            </a:r>
          </a:p>
          <a:p>
            <a:pPr defTabSz="274320">
              <a:defRPr b="1" sz="1080">
                <a:solidFill>
                  <a:srgbClr val="FFFFFF"/>
                </a:solidFill>
              </a:defRPr>
            </a:pPr>
            <a:r>
              <a:t>400 S Pine St</a:t>
            </a:r>
          </a:p>
          <a:p>
            <a:pPr defTabSz="274320">
              <a:defRPr b="1" sz="1080">
                <a:solidFill>
                  <a:srgbClr val="FFFFFF"/>
                </a:solidFill>
              </a:defRPr>
            </a:pPr>
            <a:r>
              <a:t>Apt. 14</a:t>
            </a:r>
          </a:p>
          <a:p>
            <a:pPr defTabSz="274320">
              <a:defRPr b="1" sz="1080">
                <a:solidFill>
                  <a:srgbClr val="FFFFFF"/>
                </a:solidFill>
              </a:defRPr>
            </a:pPr>
            <a:r>
              <a:t>Boston, MA 02134</a:t>
            </a:r>
          </a:p>
          <a:p>
            <a:pPr defTabSz="274320">
              <a:defRPr b="1" sz="1080">
                <a:solidFill>
                  <a:srgbClr val="FFFFFF"/>
                </a:solidFill>
              </a:defRPr>
            </a:pPr>
            <a:r>
              <a:t>Home: 617-555-3838</a:t>
            </a:r>
          </a:p>
          <a:p>
            <a:pPr defTabSz="274320">
              <a:defRPr b="1" sz="1080">
                <a:solidFill>
                  <a:srgbClr val="FFFFFF"/>
                </a:solidFill>
              </a:defRPr>
            </a:pPr>
            <a:r>
              <a:t>Cell: 617-555-9001</a:t>
            </a:r>
          </a:p>
          <a:p>
            <a:pPr defTabSz="274320">
              <a:defRPr b="1" sz="1080">
                <a:solidFill>
                  <a:srgbClr val="FFFFFF"/>
                </a:solidFill>
              </a:defRPr>
            </a:pPr>
            <a:r>
              <a:t>Office: 617-555-3462</a:t>
            </a:r>
          </a:p>
          <a:p>
            <a:pPr defTabSz="274320">
              <a:defRPr b="1" sz="1080">
                <a:solidFill>
                  <a:srgbClr val="FFFFFF"/>
                </a:solidFill>
              </a:defRPr>
            </a:pPr>
            <a:r>
              <a:t>Work Email: justinjames@example.com</a:t>
            </a:r>
          </a:p>
        </p:txBody>
      </p:sp>
      <p:sp>
        <p:nvSpPr>
          <p:cNvPr id="680" name="phone_id_type…"/>
          <p:cNvSpPr txBox="1"/>
          <p:nvPr/>
        </p:nvSpPr>
        <p:spPr>
          <a:xfrm>
            <a:off x="8732192" y="5175898"/>
            <a:ext cx="2386194"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phone_id_type</a:t>
            </a:r>
          </a:p>
          <a:p>
            <a:pPr>
              <a:defRPr sz="1600"/>
            </a:pPr>
            <a:r>
              <a:t>phone_type</a:t>
            </a:r>
          </a:p>
        </p:txBody>
      </p:sp>
      <p:sp>
        <p:nvSpPr>
          <p:cNvPr id="681" name="Line"/>
          <p:cNvSpPr/>
          <p:nvPr/>
        </p:nvSpPr>
        <p:spPr>
          <a:xfrm>
            <a:off x="4505129" y="3974561"/>
            <a:ext cx="1" cy="1359526"/>
          </a:xfrm>
          <a:prstGeom prst="line">
            <a:avLst/>
          </a:prstGeom>
          <a:ln w="25400">
            <a:solidFill>
              <a:schemeClr val="accent1"/>
            </a:solidFill>
            <a:miter/>
          </a:ln>
        </p:spPr>
        <p:txBody>
          <a:bodyPr lIns="45719" rIns="45719"/>
          <a:lstStyle/>
          <a:p>
            <a:pPr/>
          </a:p>
        </p:txBody>
      </p:sp>
      <p:sp>
        <p:nvSpPr>
          <p:cNvPr id="682" name="Line"/>
          <p:cNvSpPr/>
          <p:nvPr/>
        </p:nvSpPr>
        <p:spPr>
          <a:xfrm flipH="1">
            <a:off x="4224559" y="5322778"/>
            <a:ext cx="270978" cy="1"/>
          </a:xfrm>
          <a:prstGeom prst="line">
            <a:avLst/>
          </a:prstGeom>
          <a:ln w="25400">
            <a:solidFill>
              <a:schemeClr val="accent1"/>
            </a:solidFill>
            <a:miter/>
            <a:tailEnd type="triangle"/>
          </a:ln>
        </p:spPr>
        <p:txBody>
          <a:bodyPr lIns="45719" rIns="45719"/>
          <a:lstStyle/>
          <a:p>
            <a:pPr/>
          </a:p>
        </p:txBody>
      </p:sp>
      <p:sp>
        <p:nvSpPr>
          <p:cNvPr id="683" name="Line"/>
          <p:cNvSpPr/>
          <p:nvPr/>
        </p:nvSpPr>
        <p:spPr>
          <a:xfrm flipH="1">
            <a:off x="4208142" y="3976505"/>
            <a:ext cx="293931" cy="1"/>
          </a:xfrm>
          <a:prstGeom prst="line">
            <a:avLst/>
          </a:prstGeom>
          <a:ln w="25400">
            <a:solidFill>
              <a:schemeClr val="accent1"/>
            </a:solidFill>
            <a:miter/>
            <a:tailEnd type="triangle"/>
          </a:ln>
        </p:spPr>
        <p:txBody>
          <a:bodyPr lIns="45719" rIns="45719"/>
          <a:lstStyle/>
          <a:p>
            <a:pPr/>
          </a:p>
        </p:txBody>
      </p:sp>
      <p:sp>
        <p:nvSpPr>
          <p:cNvPr id="684" name="Line"/>
          <p:cNvSpPr/>
          <p:nvPr/>
        </p:nvSpPr>
        <p:spPr>
          <a:xfrm flipV="1">
            <a:off x="3995963" y="3071295"/>
            <a:ext cx="1716051" cy="2034800"/>
          </a:xfrm>
          <a:prstGeom prst="line">
            <a:avLst/>
          </a:prstGeom>
          <a:ln w="25400">
            <a:solidFill>
              <a:schemeClr val="accent1"/>
            </a:solidFill>
            <a:miter/>
            <a:tailEnd type="triangle"/>
          </a:ln>
        </p:spPr>
        <p:txBody>
          <a:bodyPr lIns="45719" rIns="45719"/>
          <a:lstStyle/>
          <a:p>
            <a:pPr/>
          </a:p>
        </p:txBody>
      </p:sp>
      <p:sp>
        <p:nvSpPr>
          <p:cNvPr id="685" name="Line"/>
          <p:cNvSpPr/>
          <p:nvPr/>
        </p:nvSpPr>
        <p:spPr>
          <a:xfrm flipV="1">
            <a:off x="4506789" y="2023763"/>
            <a:ext cx="1154115" cy="256991"/>
          </a:xfrm>
          <a:prstGeom prst="line">
            <a:avLst/>
          </a:prstGeom>
          <a:ln w="25400">
            <a:solidFill>
              <a:schemeClr val="accent1"/>
            </a:solidFill>
            <a:miter/>
            <a:tailEnd type="triangle"/>
          </a:ln>
        </p:spPr>
        <p:txBody>
          <a:bodyPr lIns="45719" rIns="45719"/>
          <a:lstStyle/>
          <a:p>
            <a:pPr/>
          </a:p>
        </p:txBody>
      </p:sp>
      <p:sp>
        <p:nvSpPr>
          <p:cNvPr id="686" name="Line"/>
          <p:cNvSpPr/>
          <p:nvPr/>
        </p:nvSpPr>
        <p:spPr>
          <a:xfrm>
            <a:off x="4445578" y="2088886"/>
            <a:ext cx="1284464" cy="1907640"/>
          </a:xfrm>
          <a:prstGeom prst="line">
            <a:avLst/>
          </a:prstGeom>
          <a:ln w="25400">
            <a:solidFill>
              <a:schemeClr val="accent1"/>
            </a:solidFill>
            <a:miter/>
            <a:tailEnd type="triangle"/>
          </a:ln>
        </p:spPr>
        <p:txBody>
          <a:bodyPr lIns="45719" rIns="45719"/>
          <a:lstStyle/>
          <a:p>
            <a:pPr/>
          </a:p>
        </p:txBody>
      </p:sp>
      <p:sp>
        <p:nvSpPr>
          <p:cNvPr id="687" name="Line"/>
          <p:cNvSpPr/>
          <p:nvPr/>
        </p:nvSpPr>
        <p:spPr>
          <a:xfrm>
            <a:off x="4466605" y="2103036"/>
            <a:ext cx="1211782" cy="3498741"/>
          </a:xfrm>
          <a:prstGeom prst="line">
            <a:avLst/>
          </a:prstGeom>
          <a:ln w="25400">
            <a:solidFill>
              <a:schemeClr val="accent1"/>
            </a:solidFill>
            <a:miter/>
            <a:tailEnd type="triangle"/>
          </a:ln>
        </p:spPr>
        <p:txBody>
          <a:bodyPr lIns="45719" rIns="45719"/>
          <a:lstStyle/>
          <a:p>
            <a:pPr/>
          </a:p>
        </p:txBody>
      </p:sp>
      <p:sp>
        <p:nvSpPr>
          <p:cNvPr id="688" name="Line"/>
          <p:cNvSpPr/>
          <p:nvPr/>
        </p:nvSpPr>
        <p:spPr>
          <a:xfrm flipV="1">
            <a:off x="4482120" y="2032704"/>
            <a:ext cx="4316245" cy="514746"/>
          </a:xfrm>
          <a:prstGeom prst="line">
            <a:avLst/>
          </a:prstGeom>
          <a:ln w="25400">
            <a:solidFill>
              <a:schemeClr val="accent1"/>
            </a:solidFill>
            <a:miter/>
            <a:tailEnd type="triangle"/>
          </a:ln>
        </p:spPr>
        <p:txBody>
          <a:bodyPr lIns="45719" rIns="45719"/>
          <a:lstStyle/>
          <a:p>
            <a:pPr/>
          </a:p>
        </p:txBody>
      </p:sp>
      <p:sp>
        <p:nvSpPr>
          <p:cNvPr id="689" name="Line"/>
          <p:cNvSpPr/>
          <p:nvPr/>
        </p:nvSpPr>
        <p:spPr>
          <a:xfrm flipV="1">
            <a:off x="6972368" y="3456860"/>
            <a:ext cx="1822016" cy="1028183"/>
          </a:xfrm>
          <a:prstGeom prst="line">
            <a:avLst/>
          </a:prstGeom>
          <a:ln w="25400">
            <a:solidFill>
              <a:schemeClr val="accent1"/>
            </a:solidFill>
            <a:miter/>
            <a:tailEnd type="triangle"/>
          </a:ln>
        </p:spPr>
        <p:txBody>
          <a:bodyPr lIns="45719" rIns="45719"/>
          <a:lstStyle/>
          <a:p>
            <a:pPr/>
          </a:p>
        </p:txBody>
      </p:sp>
      <p:sp>
        <p:nvSpPr>
          <p:cNvPr id="690" name="Line"/>
          <p:cNvSpPr/>
          <p:nvPr/>
        </p:nvSpPr>
        <p:spPr>
          <a:xfrm flipV="1">
            <a:off x="7012634" y="5354479"/>
            <a:ext cx="1739077" cy="537206"/>
          </a:xfrm>
          <a:prstGeom prst="line">
            <a:avLst/>
          </a:prstGeom>
          <a:ln w="25400">
            <a:solidFill>
              <a:schemeClr val="accent1"/>
            </a:solidFill>
            <a:miter/>
            <a:tailEnd type="triangle"/>
          </a:ln>
        </p:spPr>
        <p:txBody>
          <a:bodyPr lIns="45719" rIns="45719"/>
          <a:lstStyle/>
          <a:p>
            <a:pPr/>
          </a:p>
        </p:txBody>
      </p:sp>
      <p:sp>
        <p:nvSpPr>
          <p:cNvPr id="691" name="Line"/>
          <p:cNvSpPr/>
          <p:nvPr/>
        </p:nvSpPr>
        <p:spPr>
          <a:xfrm flipV="1">
            <a:off x="6696831" y="4252263"/>
            <a:ext cx="2085817" cy="1"/>
          </a:xfrm>
          <a:prstGeom prst="line">
            <a:avLst/>
          </a:prstGeom>
          <a:ln w="25400">
            <a:solidFill>
              <a:schemeClr val="accent1"/>
            </a:solidFill>
            <a:miter/>
            <a:tailEnd type="triangle"/>
          </a:ln>
        </p:spPr>
        <p:txBody>
          <a:bodyPr lIns="45719" rIns="45719"/>
          <a:lstStyle/>
          <a:p>
            <a:pPr/>
          </a:p>
        </p:txBody>
      </p:sp>
      <p:sp>
        <p:nvSpPr>
          <p:cNvPr id="692" name="Line"/>
          <p:cNvSpPr/>
          <p:nvPr/>
        </p:nvSpPr>
        <p:spPr>
          <a:xfrm>
            <a:off x="6793455" y="2106468"/>
            <a:ext cx="2029348" cy="2448325"/>
          </a:xfrm>
          <a:prstGeom prst="line">
            <a:avLst/>
          </a:prstGeom>
          <a:ln w="254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Rectangle"/>
          <p:cNvSpPr/>
          <p:nvPr/>
        </p:nvSpPr>
        <p:spPr>
          <a:xfrm>
            <a:off x="8638195" y="3222140"/>
            <a:ext cx="2073245" cy="733942"/>
          </a:xfrm>
          <a:prstGeom prst="rect">
            <a:avLst/>
          </a:prstGeom>
          <a:solidFill>
            <a:srgbClr val="FFFFFF"/>
          </a:solidFill>
          <a:ln w="12700">
            <a:solidFill>
              <a:srgbClr val="005C77"/>
            </a:solidFill>
          </a:ln>
        </p:spPr>
        <p:txBody>
          <a:bodyPr lIns="45719" rIns="45719" anchor="ctr"/>
          <a:lstStyle/>
          <a:p>
            <a:pPr/>
          </a:p>
        </p:txBody>
      </p:sp>
      <p:sp>
        <p:nvSpPr>
          <p:cNvPr id="697" name="Rectangle"/>
          <p:cNvSpPr/>
          <p:nvPr/>
        </p:nvSpPr>
        <p:spPr>
          <a:xfrm>
            <a:off x="8638195" y="1810754"/>
            <a:ext cx="3065364" cy="1346826"/>
          </a:xfrm>
          <a:prstGeom prst="rect">
            <a:avLst/>
          </a:prstGeom>
          <a:solidFill>
            <a:srgbClr val="FFFFFF"/>
          </a:solidFill>
          <a:ln w="12700">
            <a:solidFill>
              <a:srgbClr val="005C77"/>
            </a:solidFill>
          </a:ln>
        </p:spPr>
        <p:txBody>
          <a:bodyPr lIns="45719" rIns="45719" anchor="ctr"/>
          <a:lstStyle/>
          <a:p>
            <a:pPr/>
          </a:p>
        </p:txBody>
      </p:sp>
      <p:sp>
        <p:nvSpPr>
          <p:cNvPr id="6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9" name="Making the Address Book Relational"/>
          <p:cNvSpPr txBox="1"/>
          <p:nvPr>
            <p:ph type="title"/>
          </p:nvPr>
        </p:nvSpPr>
        <p:spPr>
          <a:prstGeom prst="rect">
            <a:avLst/>
          </a:prstGeom>
        </p:spPr>
        <p:txBody>
          <a:bodyPr/>
          <a:lstStyle/>
          <a:p>
            <a:pPr/>
            <a:r>
              <a:t>Making the Address Book Relational</a:t>
            </a:r>
          </a:p>
        </p:txBody>
      </p:sp>
      <p:sp>
        <p:nvSpPr>
          <p:cNvPr id="700" name="Rectangle"/>
          <p:cNvSpPr/>
          <p:nvPr/>
        </p:nvSpPr>
        <p:spPr>
          <a:xfrm>
            <a:off x="5555005" y="1810754"/>
            <a:ext cx="2993815" cy="1589537"/>
          </a:xfrm>
          <a:prstGeom prst="rect">
            <a:avLst/>
          </a:prstGeom>
          <a:solidFill>
            <a:srgbClr val="FFFFFF"/>
          </a:solidFill>
          <a:ln w="12700">
            <a:solidFill>
              <a:srgbClr val="005C77"/>
            </a:solidFill>
          </a:ln>
        </p:spPr>
        <p:txBody>
          <a:bodyPr lIns="45719" rIns="45719" anchor="ctr"/>
          <a:lstStyle/>
          <a:p>
            <a:pPr/>
          </a:p>
        </p:txBody>
      </p:sp>
      <p:sp>
        <p:nvSpPr>
          <p:cNvPr id="701" name="Rectangle"/>
          <p:cNvSpPr/>
          <p:nvPr/>
        </p:nvSpPr>
        <p:spPr>
          <a:xfrm>
            <a:off x="5555005" y="3505093"/>
            <a:ext cx="2993815" cy="1562098"/>
          </a:xfrm>
          <a:prstGeom prst="rect">
            <a:avLst/>
          </a:prstGeom>
          <a:solidFill>
            <a:srgbClr val="FFFFFF"/>
          </a:solidFill>
          <a:ln w="12700">
            <a:solidFill>
              <a:srgbClr val="005C77"/>
            </a:solidFill>
          </a:ln>
        </p:spPr>
        <p:txBody>
          <a:bodyPr lIns="45719" rIns="45719" anchor="ctr"/>
          <a:lstStyle/>
          <a:p>
            <a:pPr/>
          </a:p>
        </p:txBody>
      </p:sp>
      <p:sp>
        <p:nvSpPr>
          <p:cNvPr id="702" name="Rectangle"/>
          <p:cNvSpPr/>
          <p:nvPr/>
        </p:nvSpPr>
        <p:spPr>
          <a:xfrm>
            <a:off x="3254566" y="1810754"/>
            <a:ext cx="2201082" cy="1868911"/>
          </a:xfrm>
          <a:prstGeom prst="rect">
            <a:avLst/>
          </a:prstGeom>
          <a:solidFill>
            <a:srgbClr val="FFFFFF"/>
          </a:solidFill>
          <a:ln w="12700">
            <a:solidFill>
              <a:srgbClr val="005C77"/>
            </a:solidFill>
          </a:ln>
        </p:spPr>
        <p:txBody>
          <a:bodyPr lIns="45719" rIns="45719" anchor="ctr"/>
          <a:lstStyle/>
          <a:p>
            <a:pPr/>
          </a:p>
        </p:txBody>
      </p:sp>
      <p:sp>
        <p:nvSpPr>
          <p:cNvPr id="703" name="Rectangle"/>
          <p:cNvSpPr/>
          <p:nvPr/>
        </p:nvSpPr>
        <p:spPr>
          <a:xfrm>
            <a:off x="5565515" y="5132609"/>
            <a:ext cx="2993815" cy="1093717"/>
          </a:xfrm>
          <a:prstGeom prst="rect">
            <a:avLst/>
          </a:prstGeom>
          <a:solidFill>
            <a:srgbClr val="FFFFFF"/>
          </a:solidFill>
          <a:ln w="12700">
            <a:solidFill>
              <a:srgbClr val="005C77"/>
            </a:solidFill>
          </a:ln>
        </p:spPr>
        <p:txBody>
          <a:bodyPr lIns="45719" rIns="45719" anchor="ctr"/>
          <a:lstStyle/>
          <a:p>
            <a:pPr/>
          </a:p>
        </p:txBody>
      </p:sp>
      <p:sp>
        <p:nvSpPr>
          <p:cNvPr id="704" name="Rectangle"/>
          <p:cNvSpPr/>
          <p:nvPr/>
        </p:nvSpPr>
        <p:spPr>
          <a:xfrm>
            <a:off x="3254566" y="4880866"/>
            <a:ext cx="2201082" cy="1346827"/>
          </a:xfrm>
          <a:prstGeom prst="rect">
            <a:avLst/>
          </a:prstGeom>
          <a:solidFill>
            <a:srgbClr val="FFFFFF"/>
          </a:solidFill>
          <a:ln w="12700">
            <a:solidFill>
              <a:srgbClr val="005C77"/>
            </a:solidFill>
          </a:ln>
        </p:spPr>
        <p:txBody>
          <a:bodyPr lIns="45719" rIns="45719" anchor="ctr"/>
          <a:lstStyle/>
          <a:p>
            <a:pPr/>
          </a:p>
        </p:txBody>
      </p:sp>
      <p:sp>
        <p:nvSpPr>
          <p:cNvPr id="705" name="Rectangle"/>
          <p:cNvSpPr/>
          <p:nvPr/>
        </p:nvSpPr>
        <p:spPr>
          <a:xfrm>
            <a:off x="3254566" y="3757833"/>
            <a:ext cx="2201082" cy="1044866"/>
          </a:xfrm>
          <a:prstGeom prst="rect">
            <a:avLst/>
          </a:prstGeom>
          <a:solidFill>
            <a:srgbClr val="FFFFFF"/>
          </a:solidFill>
          <a:ln w="12700">
            <a:solidFill>
              <a:srgbClr val="005C77"/>
            </a:solidFill>
          </a:ln>
        </p:spPr>
        <p:txBody>
          <a:bodyPr lIns="45719" rIns="45719" anchor="ctr"/>
          <a:lstStyle/>
          <a:p>
            <a:pPr/>
          </a:p>
        </p:txBody>
      </p:sp>
      <p:sp>
        <p:nvSpPr>
          <p:cNvPr id="706" name="Rectangle"/>
          <p:cNvSpPr/>
          <p:nvPr/>
        </p:nvSpPr>
        <p:spPr>
          <a:xfrm>
            <a:off x="8638195" y="4032359"/>
            <a:ext cx="3072172" cy="1044866"/>
          </a:xfrm>
          <a:prstGeom prst="rect">
            <a:avLst/>
          </a:prstGeom>
          <a:solidFill>
            <a:srgbClr val="FFFFFF"/>
          </a:solidFill>
          <a:ln w="12700">
            <a:solidFill>
              <a:srgbClr val="005C77"/>
            </a:solidFill>
          </a:ln>
        </p:spPr>
        <p:txBody>
          <a:bodyPr lIns="45719" rIns="45719" anchor="ctr"/>
          <a:lstStyle/>
          <a:p>
            <a:pPr/>
          </a:p>
        </p:txBody>
      </p:sp>
      <p:sp>
        <p:nvSpPr>
          <p:cNvPr id="707" name="id_company = 20001…"/>
          <p:cNvSpPr txBox="1"/>
          <p:nvPr/>
        </p:nvSpPr>
        <p:spPr>
          <a:xfrm>
            <a:off x="5622672" y="1861289"/>
            <a:ext cx="2911139"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id_company = 20001</a:t>
            </a:r>
          </a:p>
          <a:p>
            <a:pPr>
              <a:defRPr sz="1600">
                <a:solidFill>
                  <a:srgbClr val="535353"/>
                </a:solidFill>
              </a:defRPr>
            </a:pPr>
            <a:r>
              <a:t>Company = Colonial Motors</a:t>
            </a:r>
          </a:p>
          <a:p>
            <a:pPr>
              <a:defRPr sz="1600">
                <a:solidFill>
                  <a:srgbClr val="535353"/>
                </a:solidFill>
              </a:defRPr>
            </a:pPr>
            <a:r>
              <a:t>Address_01 = 100 Main Street</a:t>
            </a:r>
          </a:p>
          <a:p>
            <a:pPr>
              <a:defRPr sz="1600">
                <a:solidFill>
                  <a:srgbClr val="535353"/>
                </a:solidFill>
              </a:defRPr>
            </a:pPr>
            <a:r>
              <a:t>Address_02</a:t>
            </a:r>
          </a:p>
          <a:p>
            <a:pPr>
              <a:defRPr sz="1600">
                <a:solidFill>
                  <a:srgbClr val="535353"/>
                </a:solidFill>
              </a:defRPr>
            </a:pPr>
            <a:r>
              <a:t>id_zip = 30001</a:t>
            </a:r>
          </a:p>
        </p:txBody>
      </p:sp>
      <p:sp>
        <p:nvSpPr>
          <p:cNvPr id="708" name="id_zip = 30001…"/>
          <p:cNvSpPr txBox="1"/>
          <p:nvPr/>
        </p:nvSpPr>
        <p:spPr>
          <a:xfrm>
            <a:off x="3379463" y="4911252"/>
            <a:ext cx="1961167"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id_zip = 30001</a:t>
            </a:r>
          </a:p>
          <a:p>
            <a:pPr>
              <a:defRPr sz="1600">
                <a:solidFill>
                  <a:srgbClr val="535353"/>
                </a:solidFill>
              </a:defRPr>
            </a:pPr>
            <a:r>
              <a:t>id_state  = 34</a:t>
            </a:r>
          </a:p>
          <a:p>
            <a:pPr>
              <a:defRPr sz="1600">
                <a:solidFill>
                  <a:srgbClr val="535353"/>
                </a:solidFill>
              </a:defRPr>
            </a:pPr>
            <a:r>
              <a:t>Zip = 10001</a:t>
            </a:r>
          </a:p>
          <a:p>
            <a:pPr>
              <a:defRPr sz="1600">
                <a:solidFill>
                  <a:srgbClr val="535353"/>
                </a:solidFill>
              </a:defRPr>
            </a:pPr>
            <a:r>
              <a:t>Zip4 = 1234</a:t>
            </a:r>
          </a:p>
          <a:p>
            <a:pPr>
              <a:defRPr sz="1600">
                <a:solidFill>
                  <a:srgbClr val="535353"/>
                </a:solidFill>
              </a:defRPr>
            </a:pPr>
            <a:r>
              <a:t>City = New York</a:t>
            </a:r>
          </a:p>
        </p:txBody>
      </p:sp>
      <p:sp>
        <p:nvSpPr>
          <p:cNvPr id="709" name="id_phone = 70001…"/>
          <p:cNvSpPr txBox="1"/>
          <p:nvPr/>
        </p:nvSpPr>
        <p:spPr>
          <a:xfrm>
            <a:off x="5669057" y="5148589"/>
            <a:ext cx="2624585"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id_phone = 70001</a:t>
            </a:r>
          </a:p>
          <a:p>
            <a:pPr>
              <a:defRPr sz="1600">
                <a:solidFill>
                  <a:srgbClr val="535353"/>
                </a:solidFill>
              </a:defRPr>
            </a:pPr>
            <a:r>
              <a:t>id_contacts = 10001</a:t>
            </a:r>
          </a:p>
          <a:p>
            <a:pPr>
              <a:defRPr sz="1600">
                <a:solidFill>
                  <a:srgbClr val="535353"/>
                </a:solidFill>
              </a:defRPr>
            </a:pPr>
            <a:r>
              <a:t>phone_id_type = 16</a:t>
            </a:r>
          </a:p>
          <a:p>
            <a:pPr>
              <a:defRPr sz="1600">
                <a:solidFill>
                  <a:srgbClr val="535353"/>
                </a:solidFill>
              </a:defRPr>
            </a:pPr>
            <a:r>
              <a:t>phone_no = 212-555-1234</a:t>
            </a:r>
          </a:p>
        </p:txBody>
      </p:sp>
      <p:sp>
        <p:nvSpPr>
          <p:cNvPr id="710" name="id_email = 50001…"/>
          <p:cNvSpPr txBox="1"/>
          <p:nvPr/>
        </p:nvSpPr>
        <p:spPr>
          <a:xfrm>
            <a:off x="5643693" y="3556191"/>
            <a:ext cx="2516993" cy="1297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id_email = 50001</a:t>
            </a:r>
          </a:p>
          <a:p>
            <a:pPr>
              <a:defRPr sz="1600">
                <a:solidFill>
                  <a:srgbClr val="535353"/>
                </a:solidFill>
              </a:defRPr>
            </a:pPr>
            <a:r>
              <a:t>id_contacts = 10001</a:t>
            </a:r>
          </a:p>
          <a:p>
            <a:pPr>
              <a:defRPr sz="1600">
                <a:solidFill>
                  <a:srgbClr val="535353"/>
                </a:solidFill>
              </a:defRPr>
            </a:pPr>
            <a:r>
              <a:t>id_domain = 60001</a:t>
            </a:r>
          </a:p>
          <a:p>
            <a:pPr>
              <a:defRPr sz="1600">
                <a:solidFill>
                  <a:srgbClr val="535353"/>
                </a:solidFill>
              </a:defRPr>
            </a:pPr>
            <a:r>
              <a:t>email_id_type = 11</a:t>
            </a:r>
          </a:p>
          <a:p>
            <a:pPr>
              <a:defRPr sz="1600">
                <a:solidFill>
                  <a:srgbClr val="535353"/>
                </a:solidFill>
              </a:defRPr>
            </a:pPr>
            <a:r>
              <a:t>email_prefix = johnjones</a:t>
            </a:r>
          </a:p>
        </p:txBody>
      </p:sp>
      <p:sp>
        <p:nvSpPr>
          <p:cNvPr id="711" name="id_state = 34…"/>
          <p:cNvSpPr txBox="1"/>
          <p:nvPr/>
        </p:nvSpPr>
        <p:spPr>
          <a:xfrm>
            <a:off x="3362097" y="3789818"/>
            <a:ext cx="1691244"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id_state = 34</a:t>
            </a:r>
          </a:p>
          <a:p>
            <a:pPr>
              <a:defRPr sz="1600">
                <a:solidFill>
                  <a:srgbClr val="535353"/>
                </a:solidFill>
              </a:defRPr>
            </a:pPr>
            <a:r>
              <a:t>state = New York</a:t>
            </a:r>
          </a:p>
          <a:p>
            <a:pPr>
              <a:defRPr sz="1600">
                <a:solidFill>
                  <a:srgbClr val="535353"/>
                </a:solidFill>
              </a:defRPr>
            </a:pPr>
            <a:r>
              <a:t>state_abbr = NY</a:t>
            </a:r>
          </a:p>
        </p:txBody>
      </p:sp>
      <p:sp>
        <p:nvSpPr>
          <p:cNvPr id="712" name="id_contacts = 10001…"/>
          <p:cNvSpPr txBox="1"/>
          <p:nvPr/>
        </p:nvSpPr>
        <p:spPr>
          <a:xfrm>
            <a:off x="3349966" y="1861289"/>
            <a:ext cx="2052896" cy="153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id_contacts = 10001</a:t>
            </a:r>
          </a:p>
          <a:p>
            <a:pPr>
              <a:defRPr sz="1600">
                <a:solidFill>
                  <a:srgbClr val="535353"/>
                </a:solidFill>
              </a:defRPr>
            </a:pPr>
            <a:r>
              <a:t>id_company = 20001</a:t>
            </a:r>
          </a:p>
          <a:p>
            <a:pPr>
              <a:defRPr sz="1600">
                <a:solidFill>
                  <a:srgbClr val="535353"/>
                </a:solidFill>
              </a:defRPr>
            </a:pPr>
            <a:r>
              <a:t>id_address = 80001</a:t>
            </a:r>
          </a:p>
          <a:p>
            <a:pPr>
              <a:defRPr sz="1600">
                <a:solidFill>
                  <a:srgbClr val="535353"/>
                </a:solidFill>
              </a:defRPr>
            </a:pPr>
            <a:r>
              <a:t>Name_First = John</a:t>
            </a:r>
          </a:p>
          <a:p>
            <a:pPr>
              <a:defRPr sz="1600">
                <a:solidFill>
                  <a:srgbClr val="535353"/>
                </a:solidFill>
              </a:defRPr>
            </a:pPr>
            <a:r>
              <a:t>Name_Middle = J</a:t>
            </a:r>
          </a:p>
          <a:p>
            <a:pPr>
              <a:defRPr sz="1600">
                <a:solidFill>
                  <a:srgbClr val="535353"/>
                </a:solidFill>
              </a:defRPr>
            </a:pPr>
            <a:r>
              <a:t>Name_Last = Jones</a:t>
            </a:r>
          </a:p>
        </p:txBody>
      </p:sp>
      <p:sp>
        <p:nvSpPr>
          <p:cNvPr id="713" name="id_domain = 60001…"/>
          <p:cNvSpPr txBox="1"/>
          <p:nvPr/>
        </p:nvSpPr>
        <p:spPr>
          <a:xfrm>
            <a:off x="8745041" y="4089972"/>
            <a:ext cx="2858481" cy="8153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id_domain = 60001</a:t>
            </a:r>
          </a:p>
          <a:p>
            <a:pPr>
              <a:defRPr sz="1600">
                <a:solidFill>
                  <a:srgbClr val="535353"/>
                </a:solidFill>
              </a:defRPr>
            </a:pPr>
            <a:r>
              <a:t>id_company = 20001</a:t>
            </a:r>
          </a:p>
          <a:p>
            <a:pPr>
              <a:defRPr sz="1600">
                <a:solidFill>
                  <a:srgbClr val="535353"/>
                </a:solidFill>
              </a:defRPr>
            </a:pPr>
            <a:r>
              <a:t>domain_name = example.com</a:t>
            </a:r>
          </a:p>
        </p:txBody>
      </p:sp>
      <p:sp>
        <p:nvSpPr>
          <p:cNvPr id="714" name="email_id_type = 11…"/>
          <p:cNvSpPr txBox="1"/>
          <p:nvPr/>
        </p:nvSpPr>
        <p:spPr>
          <a:xfrm>
            <a:off x="8732192" y="3273238"/>
            <a:ext cx="1885251"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email_id_type = 11</a:t>
            </a:r>
          </a:p>
          <a:p>
            <a:pPr>
              <a:defRPr sz="1600">
                <a:solidFill>
                  <a:srgbClr val="535353"/>
                </a:solidFill>
              </a:defRPr>
            </a:pPr>
            <a:r>
              <a:t>email_type = Work</a:t>
            </a:r>
          </a:p>
        </p:txBody>
      </p:sp>
      <p:sp>
        <p:nvSpPr>
          <p:cNvPr id="715" name="Rectangle"/>
          <p:cNvSpPr/>
          <p:nvPr/>
        </p:nvSpPr>
        <p:spPr>
          <a:xfrm>
            <a:off x="8638195" y="5132609"/>
            <a:ext cx="2504293" cy="691009"/>
          </a:xfrm>
          <a:prstGeom prst="rect">
            <a:avLst/>
          </a:prstGeom>
          <a:solidFill>
            <a:srgbClr val="FFFFFF"/>
          </a:solidFill>
          <a:ln w="12700">
            <a:solidFill>
              <a:srgbClr val="005C77"/>
            </a:solidFill>
          </a:ln>
        </p:spPr>
        <p:txBody>
          <a:bodyPr lIns="45719" rIns="45719" anchor="ctr"/>
          <a:lstStyle/>
          <a:p>
            <a:pPr/>
          </a:p>
        </p:txBody>
      </p:sp>
      <p:sp>
        <p:nvSpPr>
          <p:cNvPr id="716" name="id_address = 80001…"/>
          <p:cNvSpPr txBox="1"/>
          <p:nvPr/>
        </p:nvSpPr>
        <p:spPr>
          <a:xfrm>
            <a:off x="8741636" y="1861289"/>
            <a:ext cx="2911139" cy="10566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id_address = 80001</a:t>
            </a:r>
          </a:p>
          <a:p>
            <a:pPr>
              <a:defRPr sz="1600">
                <a:solidFill>
                  <a:srgbClr val="535353"/>
                </a:solidFill>
              </a:defRPr>
            </a:pPr>
            <a:r>
              <a:t>Address_01 = 100 Main Street</a:t>
            </a:r>
          </a:p>
          <a:p>
            <a:pPr>
              <a:defRPr sz="1600">
                <a:solidFill>
                  <a:srgbClr val="535353"/>
                </a:solidFill>
              </a:defRPr>
            </a:pPr>
            <a:r>
              <a:t>Address_02 = </a:t>
            </a:r>
          </a:p>
          <a:p>
            <a:pPr>
              <a:defRPr sz="1600">
                <a:solidFill>
                  <a:srgbClr val="535353"/>
                </a:solidFill>
              </a:defRPr>
            </a:pPr>
            <a:r>
              <a:t>id_zip = 30001</a:t>
            </a:r>
          </a:p>
        </p:txBody>
      </p:sp>
      <p:sp>
        <p:nvSpPr>
          <p:cNvPr id="717" name="Colonial Motors…"/>
          <p:cNvSpPr txBox="1"/>
          <p:nvPr>
            <p:ph type="body" sz="quarter" idx="1"/>
          </p:nvPr>
        </p:nvSpPr>
        <p:spPr>
          <a:xfrm>
            <a:off x="768095" y="2156147"/>
            <a:ext cx="1961167" cy="4227675"/>
          </a:xfrm>
          <a:prstGeom prst="rect">
            <a:avLst/>
          </a:prstGeom>
        </p:spPr>
        <p:txBody>
          <a:bodyPr/>
          <a:lstStyle/>
          <a:p>
            <a:pPr defTabSz="274320">
              <a:defRPr b="1" sz="1080">
                <a:solidFill>
                  <a:srgbClr val="FFFFFF"/>
                </a:solidFill>
              </a:defRPr>
            </a:pPr>
            <a:r>
              <a:t>Colonial Motors</a:t>
            </a:r>
          </a:p>
          <a:p>
            <a:pPr defTabSz="274320">
              <a:defRPr b="1" sz="1080">
                <a:solidFill>
                  <a:srgbClr val="FFFFFF"/>
                </a:solidFill>
              </a:defRPr>
            </a:pPr>
            <a:r>
              <a:t>John J. Jones</a:t>
            </a:r>
          </a:p>
          <a:p>
            <a:pPr defTabSz="274320">
              <a:defRPr b="1" sz="1080">
                <a:solidFill>
                  <a:srgbClr val="FFFFFF"/>
                </a:solidFill>
              </a:defRPr>
            </a:pPr>
            <a:r>
              <a:t>100 Main Street</a:t>
            </a:r>
          </a:p>
          <a:p>
            <a:pPr defTabSz="274320">
              <a:defRPr b="1" sz="1080">
                <a:solidFill>
                  <a:srgbClr val="FFFFFF"/>
                </a:solidFill>
              </a:defRPr>
            </a:pPr>
            <a:r>
              <a:t>New York, NY 10001-1234</a:t>
            </a:r>
          </a:p>
          <a:p>
            <a:pPr defTabSz="274320">
              <a:defRPr b="1" sz="1080">
                <a:solidFill>
                  <a:srgbClr val="FFFFFF"/>
                </a:solidFill>
              </a:defRPr>
            </a:pPr>
            <a:r>
              <a:t>Office: 212-555-1234</a:t>
            </a:r>
          </a:p>
          <a:p>
            <a:pPr defTabSz="274320">
              <a:defRPr b="1" sz="1080">
                <a:solidFill>
                  <a:srgbClr val="FFFFFF"/>
                </a:solidFill>
              </a:defRPr>
            </a:pPr>
            <a:r>
              <a:t>Personal Email: johnjones@example.com</a:t>
            </a:r>
          </a:p>
          <a:p>
            <a:pPr defTabSz="274320">
              <a:defRPr b="1" sz="1080">
                <a:solidFill>
                  <a:srgbClr val="FFFFFF"/>
                </a:solidFill>
              </a:defRPr>
            </a:pPr>
          </a:p>
          <a:p>
            <a:pPr defTabSz="274320">
              <a:defRPr b="1" sz="1080">
                <a:solidFill>
                  <a:srgbClr val="FFFFFF"/>
                </a:solidFill>
              </a:defRPr>
            </a:pPr>
            <a:r>
              <a:t>Blue Bow and Blue Arrow</a:t>
            </a:r>
          </a:p>
          <a:p>
            <a:pPr defTabSz="274320">
              <a:defRPr b="1" sz="1080">
                <a:solidFill>
                  <a:srgbClr val="FFFFFF"/>
                </a:solidFill>
              </a:defRPr>
            </a:pPr>
            <a:r>
              <a:t>Jane Jessica Johnson</a:t>
            </a:r>
          </a:p>
          <a:p>
            <a:pPr defTabSz="274320">
              <a:defRPr b="1" sz="1080">
                <a:solidFill>
                  <a:srgbClr val="FFFFFF"/>
                </a:solidFill>
              </a:defRPr>
            </a:pPr>
            <a:r>
              <a:t>543 12th Avenue</a:t>
            </a:r>
          </a:p>
          <a:p>
            <a:pPr defTabSz="274320">
              <a:defRPr b="1" sz="1080">
                <a:solidFill>
                  <a:srgbClr val="FFFFFF"/>
                </a:solidFill>
              </a:defRPr>
            </a:pPr>
            <a:r>
              <a:t>Suite 500</a:t>
            </a:r>
          </a:p>
          <a:p>
            <a:pPr defTabSz="274320">
              <a:defRPr b="1" sz="1080">
                <a:solidFill>
                  <a:srgbClr val="FFFFFF"/>
                </a:solidFill>
              </a:defRPr>
            </a:pPr>
            <a:r>
              <a:t>New York, NY 10008-4568</a:t>
            </a:r>
          </a:p>
          <a:p>
            <a:pPr defTabSz="274320">
              <a:defRPr b="1" sz="1080">
                <a:solidFill>
                  <a:srgbClr val="FFFFFF"/>
                </a:solidFill>
              </a:defRPr>
            </a:pPr>
            <a:r>
              <a:t>Office: 212-555-5569</a:t>
            </a:r>
          </a:p>
          <a:p>
            <a:pPr defTabSz="274320">
              <a:defRPr b="1" sz="1080">
                <a:solidFill>
                  <a:srgbClr val="FFFFFF"/>
                </a:solidFill>
              </a:defRPr>
            </a:pPr>
            <a:r>
              <a:t>Cell: 212-555-9876</a:t>
            </a:r>
          </a:p>
          <a:p>
            <a:pPr defTabSz="274320">
              <a:defRPr b="1" sz="1080">
                <a:solidFill>
                  <a:srgbClr val="FFFFFF"/>
                </a:solidFill>
              </a:defRPr>
            </a:pPr>
          </a:p>
          <a:p>
            <a:pPr defTabSz="274320">
              <a:defRPr b="1" sz="1080">
                <a:solidFill>
                  <a:srgbClr val="FFFFFF"/>
                </a:solidFill>
              </a:defRPr>
            </a:pPr>
            <a:r>
              <a:t>Self-employed</a:t>
            </a:r>
          </a:p>
          <a:p>
            <a:pPr defTabSz="274320">
              <a:defRPr b="1" sz="1080">
                <a:solidFill>
                  <a:srgbClr val="FFFFFF"/>
                </a:solidFill>
              </a:defRPr>
            </a:pPr>
            <a:r>
              <a:t>Justin James</a:t>
            </a:r>
          </a:p>
          <a:p>
            <a:pPr defTabSz="274320">
              <a:defRPr b="1" sz="1080">
                <a:solidFill>
                  <a:srgbClr val="FFFFFF"/>
                </a:solidFill>
              </a:defRPr>
            </a:pPr>
            <a:r>
              <a:t>400 S Pine St</a:t>
            </a:r>
          </a:p>
          <a:p>
            <a:pPr defTabSz="274320">
              <a:defRPr b="1" sz="1080">
                <a:solidFill>
                  <a:srgbClr val="FFFFFF"/>
                </a:solidFill>
              </a:defRPr>
            </a:pPr>
            <a:r>
              <a:t>Apt. 14</a:t>
            </a:r>
          </a:p>
          <a:p>
            <a:pPr defTabSz="274320">
              <a:defRPr b="1" sz="1080">
                <a:solidFill>
                  <a:srgbClr val="FFFFFF"/>
                </a:solidFill>
              </a:defRPr>
            </a:pPr>
            <a:r>
              <a:t>Boston, MA 02134</a:t>
            </a:r>
          </a:p>
          <a:p>
            <a:pPr defTabSz="274320">
              <a:defRPr b="1" sz="1080">
                <a:solidFill>
                  <a:srgbClr val="FFFFFF"/>
                </a:solidFill>
              </a:defRPr>
            </a:pPr>
            <a:r>
              <a:t>Home: 617-555-3838</a:t>
            </a:r>
          </a:p>
          <a:p>
            <a:pPr defTabSz="274320">
              <a:defRPr b="1" sz="1080">
                <a:solidFill>
                  <a:srgbClr val="FFFFFF"/>
                </a:solidFill>
              </a:defRPr>
            </a:pPr>
            <a:r>
              <a:t>Cell: 617-555-9001</a:t>
            </a:r>
          </a:p>
          <a:p>
            <a:pPr defTabSz="274320">
              <a:defRPr b="1" sz="1080">
                <a:solidFill>
                  <a:srgbClr val="FFFFFF"/>
                </a:solidFill>
              </a:defRPr>
            </a:pPr>
            <a:r>
              <a:t>Office: 617-555-3462</a:t>
            </a:r>
          </a:p>
          <a:p>
            <a:pPr defTabSz="274320">
              <a:defRPr b="1" sz="1080">
                <a:solidFill>
                  <a:srgbClr val="FFFFFF"/>
                </a:solidFill>
              </a:defRPr>
            </a:pPr>
            <a:r>
              <a:t>Work Email: justinjames@example.com</a:t>
            </a:r>
          </a:p>
        </p:txBody>
      </p:sp>
      <p:sp>
        <p:nvSpPr>
          <p:cNvPr id="718" name="phone_id_type = 16…"/>
          <p:cNvSpPr txBox="1"/>
          <p:nvPr/>
        </p:nvSpPr>
        <p:spPr>
          <a:xfrm>
            <a:off x="8732192" y="5175898"/>
            <a:ext cx="2386194" cy="5740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phone_id_type = 16</a:t>
            </a:r>
          </a:p>
          <a:p>
            <a:pPr>
              <a:defRPr sz="1600">
                <a:solidFill>
                  <a:srgbClr val="535353"/>
                </a:solidFill>
              </a:defRPr>
            </a:pPr>
            <a:r>
              <a:t>phone_type = Office</a:t>
            </a:r>
          </a:p>
        </p:txBody>
      </p:sp>
      <p:sp>
        <p:nvSpPr>
          <p:cNvPr id="719" name="Rectangle"/>
          <p:cNvSpPr/>
          <p:nvPr/>
        </p:nvSpPr>
        <p:spPr>
          <a:xfrm>
            <a:off x="683743" y="2052337"/>
            <a:ext cx="2035145" cy="1247141"/>
          </a:xfrm>
          <a:prstGeom prst="rect">
            <a:avLst/>
          </a:prstGeom>
          <a:ln w="25400">
            <a:solidFill>
              <a:srgbClr val="F80000"/>
            </a:solidFill>
          </a:ln>
        </p:spPr>
        <p:txBody>
          <a:bodyPr lIns="45719" rIns="45719" anchor="ctr"/>
          <a:lstStyle/>
          <a:p>
            <a:pPr/>
          </a:p>
        </p:txBody>
      </p:sp>
      <p:sp>
        <p:nvSpPr>
          <p:cNvPr id="720" name="Line"/>
          <p:cNvSpPr/>
          <p:nvPr/>
        </p:nvSpPr>
        <p:spPr>
          <a:xfrm>
            <a:off x="2745641" y="2690129"/>
            <a:ext cx="486196" cy="1"/>
          </a:xfrm>
          <a:prstGeom prst="line">
            <a:avLst/>
          </a:prstGeom>
          <a:ln w="508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What is NoSQL?"/>
          <p:cNvSpPr txBox="1"/>
          <p:nvPr>
            <p:ph type="title"/>
          </p:nvPr>
        </p:nvSpPr>
        <p:spPr>
          <a:prstGeom prst="rect">
            <a:avLst/>
          </a:prstGeom>
        </p:spPr>
        <p:txBody>
          <a:bodyPr/>
          <a:lstStyle/>
          <a:p>
            <a:pPr/>
            <a:r>
              <a:t>What is NoSQL?</a:t>
            </a:r>
          </a:p>
        </p:txBody>
      </p:sp>
      <p:sp>
        <p:nvSpPr>
          <p:cNvPr id="725" name="Does not follow relational DBMS rules…"/>
          <p:cNvSpPr txBox="1"/>
          <p:nvPr>
            <p:ph type="body" idx="1"/>
          </p:nvPr>
        </p:nvSpPr>
        <p:spPr>
          <a:xfrm>
            <a:off x="768094" y="2288558"/>
            <a:ext cx="10832882" cy="3969290"/>
          </a:xfrm>
          <a:prstGeom prst="rect">
            <a:avLst/>
          </a:prstGeom>
        </p:spPr>
        <p:txBody>
          <a:bodyPr/>
          <a:lstStyle/>
          <a:p>
            <a:pPr defTabSz="905255">
              <a:spcBef>
                <a:spcPts val="1100"/>
              </a:spcBef>
              <a:defRPr sz="2376">
                <a:solidFill>
                  <a:srgbClr val="FFFFFF"/>
                </a:solidFill>
              </a:defRPr>
            </a:pPr>
            <a:r>
              <a:t>Does not follow relational DBMS rules</a:t>
            </a:r>
          </a:p>
          <a:p>
            <a:pPr defTabSz="905255">
              <a:spcBef>
                <a:spcPts val="1100"/>
              </a:spcBef>
              <a:defRPr sz="2376">
                <a:solidFill>
                  <a:srgbClr val="FFFFFF"/>
                </a:solidFill>
              </a:defRPr>
            </a:pPr>
            <a:r>
              <a:t>Does not use SQL to query data</a:t>
            </a:r>
          </a:p>
          <a:p>
            <a:pPr defTabSz="905255">
              <a:spcBef>
                <a:spcPts val="1100"/>
              </a:spcBef>
              <a:defRPr sz="2376">
                <a:solidFill>
                  <a:srgbClr val="FFFFFF"/>
                </a:solidFill>
              </a:defRPr>
            </a:pPr>
            <a:r>
              <a:t>Supports:</a:t>
            </a:r>
          </a:p>
          <a:p>
            <a:pPr lvl="1" marL="678941" indent="-226313" defTabSz="905255">
              <a:spcBef>
                <a:spcPts val="1100"/>
              </a:spcBef>
              <a:buSzPct val="100000"/>
              <a:buChar char="•"/>
              <a:defRPr sz="2376">
                <a:solidFill>
                  <a:srgbClr val="FFFFFF"/>
                </a:solidFill>
              </a:defRPr>
            </a:pPr>
            <a:r>
              <a:t>key-value stores</a:t>
            </a:r>
          </a:p>
          <a:p>
            <a:pPr lvl="1" marL="678941" indent="-226313" defTabSz="905255">
              <a:spcBef>
                <a:spcPts val="1100"/>
              </a:spcBef>
              <a:buSzPct val="100000"/>
              <a:buChar char="•"/>
              <a:defRPr sz="2376">
                <a:solidFill>
                  <a:srgbClr val="FFFFFF"/>
                </a:solidFill>
              </a:defRPr>
            </a:pPr>
            <a:r>
              <a:t>document store</a:t>
            </a:r>
          </a:p>
          <a:p>
            <a:pPr lvl="1" marL="678941" indent="-226313" defTabSz="905255">
              <a:spcBef>
                <a:spcPts val="1100"/>
              </a:spcBef>
              <a:buSzPct val="100000"/>
              <a:buChar char="•"/>
              <a:defRPr sz="2376">
                <a:solidFill>
                  <a:srgbClr val="FFFFFF"/>
                </a:solidFill>
              </a:defRPr>
            </a:pPr>
            <a:r>
              <a:t>BigTable</a:t>
            </a:r>
          </a:p>
          <a:p>
            <a:pPr lvl="1" marL="678941" indent="-226313" defTabSz="905255">
              <a:spcBef>
                <a:spcPts val="1100"/>
              </a:spcBef>
              <a:buSzPct val="100000"/>
              <a:buChar char="•"/>
              <a:defRPr sz="2376">
                <a:solidFill>
                  <a:srgbClr val="FFFFFF"/>
                </a:solidFill>
              </a:defRPr>
            </a:pPr>
            <a:r>
              <a:t>graph databases</a:t>
            </a:r>
          </a:p>
          <a:p>
            <a:pPr defTabSz="905255">
              <a:spcBef>
                <a:spcPts val="1100"/>
              </a:spcBef>
              <a:defRPr sz="2376">
                <a:solidFill>
                  <a:srgbClr val="FFFFFF"/>
                </a:solidFill>
              </a:defRPr>
            </a:pPr>
            <a:r>
              <a:t>Instead of "SQL", it uses "CRUD" commands.</a:t>
            </a:r>
          </a:p>
        </p:txBody>
      </p:sp>
      <p:sp>
        <p:nvSpPr>
          <p:cNvPr id="7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Rectangle"/>
          <p:cNvSpPr/>
          <p:nvPr/>
        </p:nvSpPr>
        <p:spPr>
          <a:xfrm>
            <a:off x="6894263" y="863074"/>
            <a:ext cx="5041208" cy="5419549"/>
          </a:xfrm>
          <a:prstGeom prst="rect">
            <a:avLst/>
          </a:prstGeom>
          <a:solidFill>
            <a:srgbClr val="FFFFFF"/>
          </a:solidFill>
          <a:ln w="12700">
            <a:solidFill>
              <a:schemeClr val="accent1"/>
            </a:solidFill>
            <a:miter/>
          </a:ln>
        </p:spPr>
        <p:txBody>
          <a:bodyPr lIns="45719" rIns="45719" anchor="ctr"/>
          <a:lstStyle/>
          <a:p>
            <a:pPr/>
          </a:p>
        </p:txBody>
      </p:sp>
      <p:sp>
        <p:nvSpPr>
          <p:cNvPr id="731" name="What is a Document Store?"/>
          <p:cNvSpPr txBox="1"/>
          <p:nvPr>
            <p:ph type="title"/>
          </p:nvPr>
        </p:nvSpPr>
        <p:spPr>
          <a:prstGeom prst="rect">
            <a:avLst/>
          </a:prstGeom>
        </p:spPr>
        <p:txBody>
          <a:bodyPr/>
          <a:lstStyle/>
          <a:p>
            <a:pPr/>
            <a:r>
              <a:t>What is a Document Store?</a:t>
            </a:r>
          </a:p>
        </p:txBody>
      </p:sp>
      <p:sp>
        <p:nvSpPr>
          <p:cNvPr id="732" name="Schema-free organization of data…"/>
          <p:cNvSpPr txBox="1"/>
          <p:nvPr>
            <p:ph type="body" idx="1"/>
          </p:nvPr>
        </p:nvSpPr>
        <p:spPr>
          <a:xfrm>
            <a:off x="768094" y="2288558"/>
            <a:ext cx="10909614" cy="4033486"/>
          </a:xfrm>
          <a:prstGeom prst="rect">
            <a:avLst/>
          </a:prstGeom>
        </p:spPr>
        <p:txBody>
          <a:bodyPr/>
          <a:lstStyle/>
          <a:p>
            <a:pPr>
              <a:spcBef>
                <a:spcPts val="1200"/>
              </a:spcBef>
              <a:defRPr sz="2400">
                <a:solidFill>
                  <a:srgbClr val="FFFFFF"/>
                </a:solidFill>
              </a:defRPr>
            </a:pPr>
            <a:r>
              <a:t>Schema-free organization of data</a:t>
            </a:r>
          </a:p>
          <a:p>
            <a:pPr>
              <a:spcBef>
                <a:spcPts val="1200"/>
              </a:spcBef>
              <a:defRPr sz="2400">
                <a:solidFill>
                  <a:srgbClr val="FFFFFF"/>
                </a:solidFill>
              </a:defRPr>
            </a:pPr>
            <a:r>
              <a:t>Records don't have a uniform structure</a:t>
            </a:r>
          </a:p>
          <a:p>
            <a:pPr>
              <a:spcBef>
                <a:spcPts val="1200"/>
              </a:spcBef>
              <a:defRPr sz="2400">
                <a:solidFill>
                  <a:srgbClr val="FFFFFF"/>
                </a:solidFill>
              </a:defRPr>
            </a:pPr>
            <a:r>
              <a:t>Columns can have more than one value</a:t>
            </a:r>
          </a:p>
        </p:txBody>
      </p:sp>
      <p:sp>
        <p:nvSpPr>
          <p:cNvPr id="7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4" name="(…"/>
          <p:cNvSpPr txBox="1"/>
          <p:nvPr/>
        </p:nvSpPr>
        <p:spPr>
          <a:xfrm>
            <a:off x="7087836" y="1227179"/>
            <a:ext cx="4821248" cy="4841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a:p>
            <a:pPr/>
            <a:r>
              <a:t>{</a:t>
            </a:r>
          </a:p>
          <a:p>
            <a:pPr/>
            <a:r>
              <a:t>   "Company": "Colonial Motors",</a:t>
            </a:r>
          </a:p>
          <a:p>
            <a:pPr/>
            <a:r>
              <a:t>   "Name": "John J. Jones",</a:t>
            </a:r>
          </a:p>
          <a:p>
            <a:pPr/>
            <a:r>
              <a:t>   "Address": "100 Main Street",</a:t>
            </a:r>
          </a:p>
          <a:p>
            <a:pPr/>
            <a:r>
              <a:t>   "City_ST_Zip": "New York, NY 10001-1234",</a:t>
            </a:r>
          </a:p>
          <a:p>
            <a:pPr/>
            <a:r>
              <a:t>   "Email": {</a:t>
            </a:r>
          </a:p>
          <a:p>
            <a:pPr/>
            <a:r>
              <a:t>       "Personal": "JJones4039@yahee.com",</a:t>
            </a:r>
          </a:p>
          <a:p>
            <a:pPr/>
            <a:r>
              <a:t>       "Work": "johnjones@example.com"</a:t>
            </a:r>
          </a:p>
          <a:p>
            <a:pPr/>
            <a:r>
              <a:t>	},</a:t>
            </a:r>
          </a:p>
          <a:p>
            <a:pPr/>
            <a:r>
              <a:t>   "Phone": {</a:t>
            </a:r>
          </a:p>
          <a:p>
            <a:pPr/>
            <a:r>
              <a:t>       "Office": "212-555-1234",</a:t>
            </a:r>
          </a:p>
          <a:p>
            <a:pPr/>
            <a:r>
              <a:t>       "Cell": "212-555-8989",</a:t>
            </a:r>
          </a:p>
          <a:p>
            <a:pPr/>
            <a:r>
              <a:t>       "Home": "212-555-1234"</a:t>
            </a:r>
          </a:p>
          <a:p>
            <a:pPr/>
            <a:r>
              <a:t>	}</a:t>
            </a:r>
          </a:p>
          <a:p>
            <a:pPr/>
            <a:r>
              <a:t>}</a:t>
            </a:r>
          </a:p>
          <a:p>
            <a:pPr/>
            <a:r>
              <a:t>)</a:t>
            </a:r>
          </a:p>
        </p:txBody>
      </p:sp>
      <p:sp>
        <p:nvSpPr>
          <p:cNvPr id="735" name="Sample JSON data"/>
          <p:cNvSpPr txBox="1"/>
          <p:nvPr/>
        </p:nvSpPr>
        <p:spPr>
          <a:xfrm>
            <a:off x="6945238" y="854904"/>
            <a:ext cx="499005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chemeClr val="accent1">
                    <a:lumOff val="-8784"/>
                  </a:schemeClr>
                </a:solidFill>
              </a:defRPr>
            </a:lvl1pPr>
          </a:lstStyle>
          <a:p>
            <a:pPr/>
            <a:r>
              <a:t>Sample JSON data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Why developers like NoSQL"/>
          <p:cNvSpPr txBox="1"/>
          <p:nvPr>
            <p:ph type="title"/>
          </p:nvPr>
        </p:nvSpPr>
        <p:spPr>
          <a:prstGeom prst="rect">
            <a:avLst/>
          </a:prstGeom>
        </p:spPr>
        <p:txBody>
          <a:bodyPr/>
          <a:lstStyle/>
          <a:p>
            <a:pPr/>
            <a:r>
              <a:t>Why developers like NoSQL</a:t>
            </a:r>
          </a:p>
        </p:txBody>
      </p:sp>
      <p:sp>
        <p:nvSpPr>
          <p:cNvPr id="740" name="Developers want to move faster…"/>
          <p:cNvSpPr txBox="1"/>
          <p:nvPr>
            <p:ph type="body" sz="half" idx="1"/>
          </p:nvPr>
        </p:nvSpPr>
        <p:spPr>
          <a:prstGeom prst="rect">
            <a:avLst/>
          </a:prstGeom>
        </p:spPr>
        <p:txBody>
          <a:bodyPr/>
          <a:lstStyle/>
          <a:p>
            <a:pPr>
              <a:spcBef>
                <a:spcPts val="1200"/>
              </a:spcBef>
              <a:buClr>
                <a:srgbClr val="9F9F9F"/>
              </a:buClr>
              <a:defRPr sz="2400">
                <a:solidFill>
                  <a:srgbClr val="FFFFFF"/>
                </a:solidFill>
              </a:defRPr>
            </a:pPr>
            <a:r>
              <a:t>Developers want to move faster</a:t>
            </a:r>
          </a:p>
          <a:p>
            <a:pPr>
              <a:spcBef>
                <a:spcPts val="1200"/>
              </a:spcBef>
              <a:buClr>
                <a:srgbClr val="9F9F9F"/>
              </a:buClr>
              <a:defRPr sz="2400">
                <a:solidFill>
                  <a:srgbClr val="FFFFFF"/>
                </a:solidFill>
              </a:defRPr>
            </a:pPr>
            <a:r>
              <a:t>Time-to-market has a premium value</a:t>
            </a:r>
          </a:p>
          <a:p>
            <a:pPr>
              <a:spcBef>
                <a:spcPts val="1200"/>
              </a:spcBef>
              <a:buClr>
                <a:srgbClr val="9F9F9F"/>
              </a:buClr>
              <a:defRPr sz="2400">
                <a:solidFill>
                  <a:srgbClr val="FFFFFF"/>
                </a:solidFill>
              </a:defRPr>
            </a:pPr>
            <a:r>
              <a:t>Rapid prototyping, iterate fast</a:t>
            </a:r>
            <a:r>
              <a:t>…</a:t>
            </a:r>
          </a:p>
          <a:p>
            <a:pPr>
              <a:spcBef>
                <a:spcPts val="1200"/>
              </a:spcBef>
              <a:buClr>
                <a:srgbClr val="9F9F9F"/>
              </a:buClr>
              <a:defRPr sz="2400">
                <a:solidFill>
                  <a:srgbClr val="FFFFFF"/>
                </a:solidFill>
              </a:defRPr>
            </a:pPr>
            <a:r>
              <a:t>Relational databases require a schema up front</a:t>
            </a:r>
          </a:p>
          <a:p>
            <a:pPr>
              <a:spcBef>
                <a:spcPts val="1200"/>
              </a:spcBef>
              <a:buClr>
                <a:srgbClr val="9F9F9F"/>
              </a:buClr>
              <a:defRPr sz="2400">
                <a:solidFill>
                  <a:srgbClr val="FFFFFF"/>
                </a:solidFill>
              </a:defRPr>
            </a:pPr>
            <a:r>
              <a:t>NoSQL databases do not require a schema</a:t>
            </a:r>
          </a:p>
          <a:p>
            <a:pPr>
              <a:spcBef>
                <a:spcPts val="1200"/>
              </a:spcBef>
              <a:buClr>
                <a:srgbClr val="9F9F9F"/>
              </a:buClr>
              <a:defRPr sz="2400">
                <a:solidFill>
                  <a:srgbClr val="FFFFFF"/>
                </a:solidFill>
              </a:defRPr>
            </a:pPr>
            <a:r>
              <a:t>Big data. Lots of big data.</a:t>
            </a:r>
          </a:p>
        </p:txBody>
      </p:sp>
      <p:sp>
        <p:nvSpPr>
          <p:cNvPr id="7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Uses for NoSQL"/>
          <p:cNvSpPr txBox="1"/>
          <p:nvPr>
            <p:ph type="title"/>
          </p:nvPr>
        </p:nvSpPr>
        <p:spPr>
          <a:prstGeom prst="rect">
            <a:avLst/>
          </a:prstGeom>
        </p:spPr>
        <p:txBody>
          <a:bodyPr/>
          <a:lstStyle/>
          <a:p>
            <a:pPr/>
            <a:r>
              <a:t>Uses for NoSQL</a:t>
            </a:r>
          </a:p>
        </p:txBody>
      </p:sp>
      <p:sp>
        <p:nvSpPr>
          <p:cNvPr id="746" name="Implementing caching layers…"/>
          <p:cNvSpPr txBox="1"/>
          <p:nvPr>
            <p:ph type="body" sz="half" idx="1"/>
          </p:nvPr>
        </p:nvSpPr>
        <p:spPr>
          <a:prstGeom prst="rect">
            <a:avLst/>
          </a:prstGeom>
        </p:spPr>
        <p:txBody>
          <a:bodyPr/>
          <a:lstStyle/>
          <a:p>
            <a:pPr>
              <a:spcBef>
                <a:spcPts val="1200"/>
              </a:spcBef>
              <a:defRPr sz="2400">
                <a:solidFill>
                  <a:srgbClr val="FFFFFF"/>
                </a:solidFill>
              </a:defRPr>
            </a:pPr>
            <a:r>
              <a:t>Implementing caching layers</a:t>
            </a:r>
          </a:p>
          <a:p>
            <a:pPr>
              <a:spcBef>
                <a:spcPts val="1200"/>
              </a:spcBef>
              <a:defRPr sz="2400">
                <a:solidFill>
                  <a:srgbClr val="FFFFFF"/>
                </a:solidFill>
              </a:defRPr>
            </a:pPr>
            <a:r>
              <a:t>Big data</a:t>
            </a:r>
          </a:p>
          <a:p>
            <a:pPr>
              <a:spcBef>
                <a:spcPts val="1200"/>
              </a:spcBef>
              <a:defRPr sz="2400">
                <a:solidFill>
                  <a:srgbClr val="FFFFFF"/>
                </a:solidFill>
              </a:defRPr>
            </a:pPr>
            <a:r>
              <a:t>Semi-structured or non-structured data</a:t>
            </a:r>
          </a:p>
          <a:p>
            <a:pPr>
              <a:spcBef>
                <a:spcPts val="1200"/>
              </a:spcBef>
              <a:defRPr sz="2400">
                <a:solidFill>
                  <a:srgbClr val="FFFFFF"/>
                </a:solidFill>
              </a:defRPr>
            </a:pPr>
            <a:r>
              <a:t>Content/inventory/catalog management</a:t>
            </a:r>
          </a:p>
          <a:p>
            <a:pPr>
              <a:spcBef>
                <a:spcPts val="1200"/>
              </a:spcBef>
              <a:defRPr sz="2400">
                <a:solidFill>
                  <a:srgbClr val="FFFFFF"/>
                </a:solidFill>
              </a:defRPr>
            </a:pPr>
            <a:r>
              <a:t>Application/Software Prototypes</a:t>
            </a:r>
          </a:p>
          <a:p>
            <a:pPr>
              <a:spcBef>
                <a:spcPts val="1200"/>
              </a:spcBef>
              <a:defRPr sz="2400">
                <a:solidFill>
                  <a:srgbClr val="FFFFFF"/>
                </a:solidFill>
              </a:defRPr>
            </a:pPr>
            <a:r>
              <a:t>Archiving</a:t>
            </a:r>
          </a:p>
        </p:txBody>
      </p:sp>
      <p:sp>
        <p:nvSpPr>
          <p:cNvPr id="7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Today’s NoSQL Challenges"/>
          <p:cNvSpPr txBox="1"/>
          <p:nvPr>
            <p:ph type="title"/>
          </p:nvPr>
        </p:nvSpPr>
        <p:spPr>
          <a:prstGeom prst="rect">
            <a:avLst/>
          </a:prstGeom>
        </p:spPr>
        <p:txBody>
          <a:bodyPr/>
          <a:lstStyle/>
          <a:p>
            <a:pPr/>
            <a:r>
              <a:t>Today’s NoSQL Challenges</a:t>
            </a:r>
          </a:p>
        </p:txBody>
      </p:sp>
      <p:sp>
        <p:nvSpPr>
          <p:cNvPr id="752" name="Similar data structures to relational databases…"/>
          <p:cNvSpPr txBox="1"/>
          <p:nvPr>
            <p:ph type="body" sz="half" idx="1"/>
          </p:nvPr>
        </p:nvSpPr>
        <p:spPr>
          <a:prstGeom prst="rect">
            <a:avLst/>
          </a:prstGeom>
        </p:spPr>
        <p:txBody>
          <a:bodyPr/>
          <a:lstStyle/>
          <a:p>
            <a:pPr>
              <a:spcBef>
                <a:spcPts val="1200"/>
              </a:spcBef>
              <a:buClr>
                <a:srgbClr val="9F9F9F"/>
              </a:buClr>
              <a:defRPr sz="2400">
                <a:solidFill>
                  <a:srgbClr val="FFFFFF"/>
                </a:solidFill>
              </a:defRPr>
            </a:pPr>
            <a:r>
              <a:t>Similar data structures to relational databases</a:t>
            </a:r>
          </a:p>
          <a:p>
            <a:pPr>
              <a:spcBef>
                <a:spcPts val="1200"/>
              </a:spcBef>
              <a:buClr>
                <a:srgbClr val="9F9F9F"/>
              </a:buClr>
              <a:defRPr sz="2400">
                <a:solidFill>
                  <a:srgbClr val="FFFFFF"/>
                </a:solidFill>
              </a:defRPr>
            </a:pPr>
            <a:r>
              <a:t>Performance</a:t>
            </a:r>
          </a:p>
          <a:p>
            <a:pPr>
              <a:spcBef>
                <a:spcPts val="1200"/>
              </a:spcBef>
              <a:buClr>
                <a:srgbClr val="9F9F9F"/>
              </a:buClr>
              <a:defRPr sz="2400">
                <a:solidFill>
                  <a:srgbClr val="FFFFFF"/>
                </a:solidFill>
              </a:defRPr>
            </a:pPr>
            <a:r>
              <a:t>No scaling advantage</a:t>
            </a:r>
          </a:p>
          <a:p>
            <a:pPr>
              <a:spcBef>
                <a:spcPts val="1200"/>
              </a:spcBef>
              <a:buClr>
                <a:srgbClr val="9F9F9F"/>
              </a:buClr>
              <a:defRPr sz="2400">
                <a:solidFill>
                  <a:srgbClr val="FFFFFF"/>
                </a:solidFill>
              </a:defRPr>
            </a:pPr>
            <a:r>
              <a:t>Standing up multiple technologies adds complexity</a:t>
            </a:r>
          </a:p>
        </p:txBody>
      </p:sp>
      <p:sp>
        <p:nvSpPr>
          <p:cNvPr id="7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Why can you not…"/>
          <p:cNvSpPr txBox="1"/>
          <p:nvPr>
            <p:ph type="title"/>
          </p:nvPr>
        </p:nvSpPr>
        <p:spPr>
          <a:prstGeom prst="rect">
            <a:avLst/>
          </a:prstGeom>
        </p:spPr>
        <p:txBody>
          <a:bodyPr/>
          <a:lstStyle/>
          <a:p>
            <a:pPr/>
            <a:r>
              <a:t>Why can you not…</a:t>
            </a:r>
          </a:p>
        </p:txBody>
      </p:sp>
      <p:sp>
        <p:nvSpPr>
          <p:cNvPr id="758" name="Have both schema-less and schema in the same technology stack?…"/>
          <p:cNvSpPr txBox="1"/>
          <p:nvPr>
            <p:ph type="body" idx="1"/>
          </p:nvPr>
        </p:nvSpPr>
        <p:spPr>
          <a:xfrm>
            <a:off x="768094" y="2288558"/>
            <a:ext cx="9887837" cy="3985327"/>
          </a:xfrm>
          <a:prstGeom prst="rect">
            <a:avLst/>
          </a:prstGeom>
        </p:spPr>
        <p:txBody>
          <a:bodyPr/>
          <a:lstStyle/>
          <a:p>
            <a:pPr>
              <a:spcBef>
                <a:spcPts val="1200"/>
              </a:spcBef>
              <a:defRPr sz="2400">
                <a:solidFill>
                  <a:srgbClr val="FFFFFF"/>
                </a:solidFill>
              </a:defRPr>
            </a:pPr>
            <a:r>
              <a:t>Have both schema-less and schema in the same technology stack?</a:t>
            </a:r>
          </a:p>
          <a:p>
            <a:pPr>
              <a:spcBef>
                <a:spcPts val="1200"/>
              </a:spcBef>
              <a:defRPr sz="2400">
                <a:solidFill>
                  <a:srgbClr val="FFFFFF"/>
                </a:solidFill>
              </a:defRPr>
            </a:pPr>
            <a:r>
              <a:t>One solution that checks all the boxes of all stakeholders?</a:t>
            </a:r>
          </a:p>
        </p:txBody>
      </p:sp>
      <p:sp>
        <p:nvSpPr>
          <p:cNvPr id="7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0" name="TextBox 9"/>
          <p:cNvSpPr txBox="1"/>
          <p:nvPr/>
        </p:nvSpPr>
        <p:spPr>
          <a:xfrm>
            <a:off x="12257343" y="2958967"/>
            <a:ext cx="5383163" cy="17856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defRPr b="1" sz="2400">
                <a:solidFill>
                  <a:srgbClr val="5F5F5F"/>
                </a:solidFill>
              </a:defRPr>
            </a:pPr>
            <a:r>
              <a:t>Operations:</a:t>
            </a:r>
          </a:p>
          <a:p>
            <a:pPr>
              <a:lnSpc>
                <a:spcPct val="90000"/>
              </a:lnSpc>
              <a:defRPr sz="2400">
                <a:solidFill>
                  <a:srgbClr val="5F5F5F"/>
                </a:solidFill>
              </a:defRPr>
            </a:pPr>
            <a:r>
              <a:t>[ x ] Performance management/visibility</a:t>
            </a:r>
          </a:p>
          <a:p>
            <a:pPr>
              <a:lnSpc>
                <a:spcPct val="90000"/>
              </a:lnSpc>
              <a:defRPr sz="2400">
                <a:solidFill>
                  <a:srgbClr val="5F5F5F"/>
                </a:solidFill>
              </a:defRPr>
            </a:pPr>
            <a:r>
              <a:t>[ x ] Robust replication, backup, restore</a:t>
            </a:r>
          </a:p>
          <a:p>
            <a:pPr>
              <a:lnSpc>
                <a:spcPct val="90000"/>
              </a:lnSpc>
              <a:defRPr sz="2400">
                <a:solidFill>
                  <a:srgbClr val="5F5F5F"/>
                </a:solidFill>
              </a:defRPr>
            </a:pPr>
            <a:r>
              <a:t>[ x ] Comprehensive tooling ecosystem</a:t>
            </a:r>
          </a:p>
        </p:txBody>
      </p:sp>
      <p:sp>
        <p:nvSpPr>
          <p:cNvPr id="761" name="TextBox 10"/>
          <p:cNvSpPr txBox="1"/>
          <p:nvPr/>
        </p:nvSpPr>
        <p:spPr>
          <a:xfrm>
            <a:off x="12386698" y="4677462"/>
            <a:ext cx="8563897" cy="14541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defRPr b="1" sz="2400">
                <a:solidFill>
                  <a:srgbClr val="5F5F5F"/>
                </a:solidFill>
              </a:defRPr>
            </a:pPr>
            <a:r>
              <a:t>Business Owner:</a:t>
            </a:r>
          </a:p>
          <a:p>
            <a:pPr>
              <a:lnSpc>
                <a:spcPct val="90000"/>
              </a:lnSpc>
              <a:defRPr sz="2400">
                <a:solidFill>
                  <a:srgbClr val="5F5F5F"/>
                </a:solidFill>
              </a:defRPr>
            </a:pPr>
            <a:r>
              <a:t>[ x ] Don’t lose my data =  ACID transactions</a:t>
            </a:r>
          </a:p>
          <a:p>
            <a:pPr>
              <a:lnSpc>
                <a:spcPct val="90000"/>
              </a:lnSpc>
              <a:defRPr sz="2400">
                <a:solidFill>
                  <a:srgbClr val="5F5F5F"/>
                </a:solidFill>
              </a:defRPr>
            </a:pPr>
            <a:r>
              <a:t>[ x ] Capture all my data = extensible/schemaless</a:t>
            </a:r>
          </a:p>
          <a:p>
            <a:pPr>
              <a:lnSpc>
                <a:spcPct val="90000"/>
              </a:lnSpc>
              <a:defRPr sz="2400">
                <a:solidFill>
                  <a:srgbClr val="5F5F5F"/>
                </a:solidFill>
              </a:defRPr>
            </a:pPr>
            <a:r>
              <a:t>[ x ] Products on schedule/time-to-market = rapid development</a:t>
            </a:r>
          </a:p>
        </p:txBody>
      </p:sp>
      <p:sp>
        <p:nvSpPr>
          <p:cNvPr id="762" name="Operations:…"/>
          <p:cNvSpPr txBox="1"/>
          <p:nvPr/>
        </p:nvSpPr>
        <p:spPr>
          <a:xfrm>
            <a:off x="5612888" y="3517732"/>
            <a:ext cx="5019041"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a:defRPr>
                <a:solidFill>
                  <a:srgbClr val="FFFFFF"/>
                </a:solidFill>
              </a:defRPr>
            </a:pPr>
            <a:r>
              <a:t>Operations:</a:t>
            </a:r>
          </a:p>
          <a:p>
            <a:pPr lvl="2">
              <a:defRPr>
                <a:solidFill>
                  <a:srgbClr val="FFFFFF"/>
                </a:solidFill>
              </a:defRPr>
            </a:pPr>
            <a:r>
              <a:t>   √ Performance management/visibility</a:t>
            </a:r>
          </a:p>
          <a:p>
            <a:pPr lvl="2">
              <a:defRPr>
                <a:solidFill>
                  <a:srgbClr val="FFFFFF"/>
                </a:solidFill>
              </a:defRPr>
            </a:pPr>
            <a:r>
              <a:t>   √ Robust replication, backup, restore</a:t>
            </a:r>
          </a:p>
          <a:p>
            <a:pPr lvl="2">
              <a:defRPr>
                <a:solidFill>
                  <a:srgbClr val="FFFFFF"/>
                </a:solidFill>
              </a:defRPr>
            </a:pPr>
            <a:r>
              <a:t>   √ Comprehensive tooling ecosystem</a:t>
            </a:r>
          </a:p>
        </p:txBody>
      </p:sp>
      <p:sp>
        <p:nvSpPr>
          <p:cNvPr id="763" name="Developers:…"/>
          <p:cNvSpPr txBox="1"/>
          <p:nvPr/>
        </p:nvSpPr>
        <p:spPr>
          <a:xfrm>
            <a:off x="785066" y="3517732"/>
            <a:ext cx="4587402"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a:defRPr>
                <a:solidFill>
                  <a:srgbClr val="FFFFFF"/>
                </a:solidFill>
              </a:defRPr>
            </a:pPr>
            <a:r>
              <a:t>Developers:</a:t>
            </a:r>
          </a:p>
          <a:p>
            <a:pPr lvl="2">
              <a:defRPr>
                <a:solidFill>
                  <a:srgbClr val="FFFFFF"/>
                </a:solidFill>
              </a:defRPr>
            </a:pPr>
            <a:r>
              <a:t>   √ Schemaless</a:t>
            </a:r>
          </a:p>
          <a:p>
            <a:pPr lvl="2">
              <a:defRPr>
                <a:solidFill>
                  <a:srgbClr val="FFFFFF"/>
                </a:solidFill>
              </a:defRPr>
            </a:pPr>
            <a:r>
              <a:t>   √ Rapid prototyping/simpler APIs</a:t>
            </a:r>
          </a:p>
          <a:p>
            <a:pPr lvl="2">
              <a:defRPr>
                <a:solidFill>
                  <a:srgbClr val="FFFFFF"/>
                </a:solidFill>
              </a:defRPr>
            </a:pPr>
            <a:r>
              <a:t>   √ Document model</a:t>
            </a:r>
          </a:p>
        </p:txBody>
      </p:sp>
      <p:sp>
        <p:nvSpPr>
          <p:cNvPr id="764" name="Business Owner:…"/>
          <p:cNvSpPr txBox="1"/>
          <p:nvPr/>
        </p:nvSpPr>
        <p:spPr>
          <a:xfrm>
            <a:off x="2251960" y="4977703"/>
            <a:ext cx="7274792"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2">
              <a:defRPr>
                <a:solidFill>
                  <a:srgbClr val="FFFFFF"/>
                </a:solidFill>
              </a:defRPr>
            </a:pPr>
            <a:r>
              <a:t>Business Owner:</a:t>
            </a:r>
          </a:p>
          <a:p>
            <a:pPr lvl="2">
              <a:defRPr>
                <a:solidFill>
                  <a:srgbClr val="FFFFFF"/>
                </a:solidFill>
              </a:defRPr>
            </a:pPr>
            <a:r>
              <a:t>   √ Don’t lose my data =  ACID transactions</a:t>
            </a:r>
          </a:p>
          <a:p>
            <a:pPr lvl="2">
              <a:defRPr>
                <a:solidFill>
                  <a:srgbClr val="FFFFFF"/>
                </a:solidFill>
              </a:defRPr>
            </a:pPr>
            <a:r>
              <a:t>   √ Capture all my data = extensible/schemaless</a:t>
            </a:r>
          </a:p>
          <a:p>
            <a:pPr lvl="2">
              <a:defRPr>
                <a:solidFill>
                  <a:srgbClr val="FFFFFF"/>
                </a:solidFill>
              </a:defRPr>
            </a:pPr>
            <a:r>
              <a:t>   √ Products on schedule/time-to-market = rapid development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MySQL ❤️'s  Schemaless"/>
          <p:cNvSpPr txBox="1"/>
          <p:nvPr>
            <p:ph type="title"/>
          </p:nvPr>
        </p:nvSpPr>
        <p:spPr>
          <a:prstGeom prst="rect">
            <a:avLst/>
          </a:prstGeom>
        </p:spPr>
        <p:txBody>
          <a:bodyPr/>
          <a:lstStyle/>
          <a:p>
            <a:pPr/>
            <a:r>
              <a:t>MySQL ❤️'s  Schemaless</a:t>
            </a:r>
          </a:p>
        </p:txBody>
      </p:sp>
      <p:sp>
        <p:nvSpPr>
          <p:cNvPr id="769" name="MySQL as a Document Store (version 5.7+)…"/>
          <p:cNvSpPr txBox="1"/>
          <p:nvPr>
            <p:ph type="body" sz="half" idx="1"/>
          </p:nvPr>
        </p:nvSpPr>
        <p:spPr>
          <a:prstGeom prst="rect">
            <a:avLst/>
          </a:prstGeom>
        </p:spPr>
        <p:txBody>
          <a:bodyPr/>
          <a:lstStyle/>
          <a:p>
            <a:pPr>
              <a:spcBef>
                <a:spcPts val="1200"/>
              </a:spcBef>
              <a:defRPr sz="2400">
                <a:solidFill>
                  <a:srgbClr val="FFFFFF"/>
                </a:solidFill>
              </a:defRPr>
            </a:pPr>
            <a:r>
              <a:t>MySQL as a Document Store (version 5.7+)</a:t>
            </a:r>
          </a:p>
          <a:p>
            <a:pPr>
              <a:spcBef>
                <a:spcPts val="1200"/>
              </a:spcBef>
              <a:defRPr sz="2400">
                <a:solidFill>
                  <a:srgbClr val="FFFFFF"/>
                </a:solidFill>
              </a:defRPr>
            </a:pPr>
            <a:r>
              <a:t>All the existing features of MySQL</a:t>
            </a:r>
          </a:p>
          <a:p>
            <a:pPr>
              <a:spcBef>
                <a:spcPts val="1200"/>
              </a:spcBef>
              <a:defRPr sz="2400">
                <a:solidFill>
                  <a:srgbClr val="FFFFFF"/>
                </a:solidFill>
              </a:defRPr>
            </a:pPr>
            <a:r>
              <a:t>With the addition of schemaless </a:t>
            </a:r>
          </a:p>
          <a:p>
            <a:pPr>
              <a:spcBef>
                <a:spcPts val="1200"/>
              </a:spcBef>
              <a:defRPr sz="2400">
                <a:solidFill>
                  <a:srgbClr val="FFFFFF"/>
                </a:solidFill>
              </a:defRPr>
            </a:pPr>
            <a:r>
              <a:t>Easy-to-program CRUD API's</a:t>
            </a:r>
          </a:p>
        </p:txBody>
      </p:sp>
      <p:sp>
        <p:nvSpPr>
          <p:cNvPr id="7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afe Harbor Statement"/>
          <p:cNvSpPr txBox="1"/>
          <p:nvPr>
            <p:ph type="title"/>
          </p:nvPr>
        </p:nvSpPr>
        <p:spPr>
          <a:prstGeom prst="rect">
            <a:avLst/>
          </a:prstGeom>
        </p:spPr>
        <p:txBody>
          <a:bodyPr/>
          <a:lstStyle>
            <a:lvl1pPr>
              <a:defRPr sz="4400"/>
            </a:lvl1pPr>
          </a:lstStyle>
          <a:p>
            <a:pPr/>
            <a:r>
              <a:t>Safe Harbor Statement</a:t>
            </a:r>
          </a:p>
        </p:txBody>
      </p:sp>
      <p:sp>
        <p:nvSpPr>
          <p:cNvPr id="580" name="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p:cNvSpPr txBox="1"/>
          <p:nvPr>
            <p:ph type="body" sz="half" idx="1"/>
          </p:nvPr>
        </p:nvSpPr>
        <p:spPr>
          <a:prstGeom prst="rect">
            <a:avLst/>
          </a:prstGeom>
        </p:spPr>
        <p:txBody>
          <a:bodyPr/>
          <a:lstStyle/>
          <a:p>
            <a:pPr lvl="1" indent="0">
              <a:spcBef>
                <a:spcPts val="3800"/>
              </a:spcBef>
              <a:defRPr sz="2000">
                <a:solidFill>
                  <a:srgbClr val="FFFFFF"/>
                </a:solidFill>
              </a:defRPr>
            </a:pPr>
            <a: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a:t>
            </a:r>
          </a:p>
          <a:p>
            <a:pPr lvl="1" indent="0">
              <a:spcBef>
                <a:spcPts val="3800"/>
              </a:spcBef>
              <a:defRPr sz="2000">
                <a:solidFill>
                  <a:srgbClr val="FFFFFF"/>
                </a:solidFill>
              </a:defRPr>
            </a:pPr>
            <a:r>
              <a:t>The development, release, and timing of any features or functionality described for Oracle’s products remains at the sole discretion of Oracle.</a:t>
            </a:r>
          </a:p>
        </p:txBody>
      </p:sp>
      <p:sp>
        <p:nvSpPr>
          <p:cNvPr id="581"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Rectangle"/>
          <p:cNvSpPr/>
          <p:nvPr/>
        </p:nvSpPr>
        <p:spPr>
          <a:xfrm>
            <a:off x="7905888" y="768794"/>
            <a:ext cx="1257408" cy="1828801"/>
          </a:xfrm>
          <a:prstGeom prst="rect">
            <a:avLst/>
          </a:prstGeom>
          <a:solidFill>
            <a:srgbClr val="FFFFFF"/>
          </a:solidFill>
          <a:ln w="12700">
            <a:solidFill>
              <a:schemeClr val="accent1"/>
            </a:solidFill>
            <a:miter/>
          </a:ln>
        </p:spPr>
        <p:txBody>
          <a:bodyPr lIns="45719" rIns="45719" anchor="ctr"/>
          <a:lstStyle/>
          <a:p>
            <a:pPr/>
          </a:p>
        </p:txBody>
      </p:sp>
      <p:sp>
        <p:nvSpPr>
          <p:cNvPr id="775" name="Rectangle"/>
          <p:cNvSpPr/>
          <p:nvPr/>
        </p:nvSpPr>
        <p:spPr>
          <a:xfrm>
            <a:off x="9783404" y="768794"/>
            <a:ext cx="1499536" cy="1828801"/>
          </a:xfrm>
          <a:prstGeom prst="rect">
            <a:avLst/>
          </a:prstGeom>
          <a:solidFill>
            <a:srgbClr val="FFFFFF"/>
          </a:solidFill>
          <a:ln w="12700">
            <a:solidFill>
              <a:schemeClr val="accent1"/>
            </a:solidFill>
            <a:miter/>
          </a:ln>
        </p:spPr>
        <p:txBody>
          <a:bodyPr lIns="45719" rIns="45719" anchor="ctr"/>
          <a:lstStyle/>
          <a:p>
            <a:pPr/>
          </a:p>
        </p:txBody>
      </p:sp>
      <p:sp>
        <p:nvSpPr>
          <p:cNvPr id="776" name="Rectangle"/>
          <p:cNvSpPr/>
          <p:nvPr/>
        </p:nvSpPr>
        <p:spPr>
          <a:xfrm>
            <a:off x="7905888" y="3241369"/>
            <a:ext cx="1257408" cy="2692767"/>
          </a:xfrm>
          <a:prstGeom prst="rect">
            <a:avLst/>
          </a:prstGeom>
          <a:solidFill>
            <a:srgbClr val="FFFFFF"/>
          </a:solidFill>
          <a:ln w="25400">
            <a:solidFill>
              <a:srgbClr val="005C77"/>
            </a:solidFill>
          </a:ln>
        </p:spPr>
        <p:txBody>
          <a:bodyPr lIns="45719" rIns="45719" anchor="ctr"/>
          <a:lstStyle/>
          <a:p>
            <a:pPr/>
          </a:p>
        </p:txBody>
      </p:sp>
      <p:sp>
        <p:nvSpPr>
          <p:cNvPr id="777" name="Rectangle"/>
          <p:cNvSpPr/>
          <p:nvPr/>
        </p:nvSpPr>
        <p:spPr>
          <a:xfrm>
            <a:off x="9783404" y="3247483"/>
            <a:ext cx="1499536" cy="2692767"/>
          </a:xfrm>
          <a:prstGeom prst="rect">
            <a:avLst/>
          </a:prstGeom>
          <a:solidFill>
            <a:srgbClr val="FFFFFF"/>
          </a:solidFill>
          <a:ln w="25400">
            <a:solidFill>
              <a:srgbClr val="005C77"/>
            </a:solidFill>
          </a:ln>
        </p:spPr>
        <p:txBody>
          <a:bodyPr lIns="45719" rIns="45719" anchor="ctr"/>
          <a:lstStyle/>
          <a:p>
            <a:pPr/>
          </a:p>
        </p:txBody>
      </p:sp>
      <p:sp>
        <p:nvSpPr>
          <p:cNvPr id="778" name="What is schema versus schema-less?"/>
          <p:cNvSpPr txBox="1"/>
          <p:nvPr>
            <p:ph type="title"/>
          </p:nvPr>
        </p:nvSpPr>
        <p:spPr>
          <a:prstGeom prst="rect">
            <a:avLst/>
          </a:prstGeom>
        </p:spPr>
        <p:txBody>
          <a:bodyPr/>
          <a:lstStyle/>
          <a:p>
            <a:pPr/>
            <a:r>
              <a:t>What is schema versus schema-less?</a:t>
            </a:r>
          </a:p>
        </p:txBody>
      </p:sp>
      <p:sp>
        <p:nvSpPr>
          <p:cNvPr id="779" name="A schema-less (and schema-flexible) storage system for documents…"/>
          <p:cNvSpPr txBox="1"/>
          <p:nvPr>
            <p:ph type="body" sz="half" idx="1"/>
          </p:nvPr>
        </p:nvSpPr>
        <p:spPr>
          <a:xfrm>
            <a:off x="768094" y="2288558"/>
            <a:ext cx="6997591" cy="3360373"/>
          </a:xfrm>
          <a:prstGeom prst="rect">
            <a:avLst/>
          </a:prstGeom>
        </p:spPr>
        <p:txBody>
          <a:bodyPr/>
          <a:lstStyle/>
          <a:p>
            <a:pPr defTabSz="859536">
              <a:defRPr sz="2256"/>
            </a:pPr>
            <a:r>
              <a:t>A schema-less (and schema-flexible) storage system for documents</a:t>
            </a:r>
          </a:p>
          <a:p>
            <a:pPr defTabSz="859536">
              <a:defRPr sz="2256"/>
            </a:pPr>
          </a:p>
          <a:p>
            <a:pPr defTabSz="859536">
              <a:defRPr sz="2256"/>
            </a:pPr>
            <a:r>
              <a:t>Schema:</a:t>
            </a:r>
          </a:p>
          <a:p>
            <a:pPr lvl="1" indent="429768" defTabSz="859536">
              <a:defRPr sz="2256"/>
            </a:pPr>
            <a:r>
              <a:t>Logical view of the entire database </a:t>
            </a:r>
          </a:p>
          <a:p>
            <a:pPr lvl="1" indent="429768" defTabSz="859536">
              <a:defRPr sz="2256"/>
            </a:pPr>
            <a:r>
              <a:t>How the data is organized</a:t>
            </a:r>
          </a:p>
          <a:p>
            <a:pPr lvl="1" indent="429768" defTabSz="859536">
              <a:defRPr sz="2256"/>
            </a:pPr>
            <a:r>
              <a:t>How the data is related</a:t>
            </a:r>
          </a:p>
          <a:p>
            <a:pPr defTabSz="859536">
              <a:defRPr sz="2256"/>
            </a:pPr>
          </a:p>
          <a:p>
            <a:pPr defTabSz="859536">
              <a:defRPr sz="2256"/>
            </a:pPr>
            <a:r>
              <a:t>Schema-less</a:t>
            </a:r>
          </a:p>
          <a:p>
            <a:pPr lvl="1" indent="429768" defTabSz="859536">
              <a:defRPr sz="2256"/>
            </a:pPr>
            <a:r>
              <a:t>Doesn't have a fixed data structure</a:t>
            </a:r>
          </a:p>
        </p:txBody>
      </p:sp>
      <p:sp>
        <p:nvSpPr>
          <p:cNvPr id="7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1" name="ID…"/>
          <p:cNvSpPr txBox="1"/>
          <p:nvPr/>
        </p:nvSpPr>
        <p:spPr>
          <a:xfrm>
            <a:off x="8017851" y="768794"/>
            <a:ext cx="1006263" cy="176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ID</a:t>
            </a:r>
          </a:p>
          <a:p>
            <a:pPr/>
            <a:r>
              <a:t>Name</a:t>
            </a:r>
          </a:p>
          <a:p>
            <a:pPr/>
            <a:r>
              <a:t>Address</a:t>
            </a:r>
          </a:p>
          <a:p>
            <a:pPr/>
            <a:r>
              <a:t>City</a:t>
            </a:r>
          </a:p>
          <a:p>
            <a:pPr/>
            <a:r>
              <a:t>State</a:t>
            </a:r>
          </a:p>
          <a:p>
            <a:pPr/>
            <a:r>
              <a:t>Zip</a:t>
            </a:r>
          </a:p>
        </p:txBody>
      </p:sp>
      <p:sp>
        <p:nvSpPr>
          <p:cNvPr id="782" name="ID…"/>
          <p:cNvSpPr txBox="1"/>
          <p:nvPr/>
        </p:nvSpPr>
        <p:spPr>
          <a:xfrm>
            <a:off x="9889657" y="844994"/>
            <a:ext cx="1133176"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ID</a:t>
            </a:r>
          </a:p>
          <a:p>
            <a:pPr/>
            <a:r>
              <a:t>Employer</a:t>
            </a:r>
          </a:p>
          <a:p>
            <a:pPr/>
            <a:r>
              <a:t>Job Title</a:t>
            </a:r>
          </a:p>
          <a:p>
            <a:pPr>
              <a:defRPr b="1">
                <a:solidFill>
                  <a:schemeClr val="accent1">
                    <a:lumOff val="-8784"/>
                  </a:schemeClr>
                </a:solidFill>
              </a:defRPr>
            </a:pPr>
            <a:r>
              <a:t>Salary</a:t>
            </a:r>
          </a:p>
        </p:txBody>
      </p:sp>
      <p:sp>
        <p:nvSpPr>
          <p:cNvPr id="783" name="Line"/>
          <p:cNvSpPr/>
          <p:nvPr/>
        </p:nvSpPr>
        <p:spPr>
          <a:xfrm>
            <a:off x="9150201" y="1885866"/>
            <a:ext cx="615544" cy="1"/>
          </a:xfrm>
          <a:prstGeom prst="line">
            <a:avLst/>
          </a:prstGeom>
          <a:ln w="38100">
            <a:solidFill>
              <a:schemeClr val="accent2">
                <a:lumOff val="18823"/>
              </a:schemeClr>
            </a:solidFill>
            <a:miter/>
            <a:headEnd type="triangle"/>
            <a:tailEnd type="triangle"/>
          </a:ln>
        </p:spPr>
        <p:txBody>
          <a:bodyPr lIns="45719" rIns="45719"/>
          <a:lstStyle/>
          <a:p>
            <a:pPr/>
          </a:p>
        </p:txBody>
      </p:sp>
      <p:sp>
        <p:nvSpPr>
          <p:cNvPr id="784" name="ID…"/>
          <p:cNvSpPr txBox="1"/>
          <p:nvPr/>
        </p:nvSpPr>
        <p:spPr>
          <a:xfrm>
            <a:off x="8012066" y="3241369"/>
            <a:ext cx="1133176" cy="2606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ID</a:t>
            </a:r>
          </a:p>
          <a:p>
            <a:pPr/>
            <a:r>
              <a:t>Name</a:t>
            </a:r>
          </a:p>
          <a:p>
            <a:pPr/>
            <a:r>
              <a:t>Address</a:t>
            </a:r>
          </a:p>
          <a:p>
            <a:pPr/>
            <a:r>
              <a:t>City</a:t>
            </a:r>
          </a:p>
          <a:p>
            <a:pPr/>
            <a:r>
              <a:t>State</a:t>
            </a:r>
          </a:p>
          <a:p>
            <a:pPr/>
            <a:r>
              <a:t>Zip</a:t>
            </a:r>
          </a:p>
          <a:p>
            <a:pPr>
              <a:defRPr>
                <a:solidFill>
                  <a:srgbClr val="C60000"/>
                </a:solidFill>
              </a:defRPr>
            </a:pPr>
            <a:r>
              <a:t>Employer</a:t>
            </a:r>
          </a:p>
          <a:p>
            <a:pPr>
              <a:defRPr>
                <a:solidFill>
                  <a:srgbClr val="C60000"/>
                </a:solidFill>
              </a:defRPr>
            </a:pPr>
            <a:r>
              <a:t>Job Title</a:t>
            </a:r>
          </a:p>
          <a:p>
            <a:pPr>
              <a:defRPr>
                <a:solidFill>
                  <a:srgbClr val="C60000"/>
                </a:solidFill>
              </a:defRPr>
            </a:pPr>
            <a:r>
              <a:t>Salary</a:t>
            </a:r>
          </a:p>
        </p:txBody>
      </p:sp>
      <p:sp>
        <p:nvSpPr>
          <p:cNvPr id="785" name="ID…"/>
          <p:cNvSpPr txBox="1"/>
          <p:nvPr/>
        </p:nvSpPr>
        <p:spPr>
          <a:xfrm>
            <a:off x="9883873" y="3241369"/>
            <a:ext cx="1298598" cy="2606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ID</a:t>
            </a:r>
          </a:p>
          <a:p>
            <a:pPr/>
            <a:r>
              <a:t>Name</a:t>
            </a:r>
          </a:p>
          <a:p>
            <a:pPr/>
            <a:r>
              <a:t>Address</a:t>
            </a:r>
          </a:p>
          <a:p>
            <a:pPr/>
            <a:r>
              <a:t>City</a:t>
            </a:r>
          </a:p>
          <a:p>
            <a:pPr/>
            <a:r>
              <a:t>State</a:t>
            </a:r>
          </a:p>
          <a:p>
            <a:pPr/>
            <a:r>
              <a:t>Zip</a:t>
            </a:r>
          </a:p>
          <a:p>
            <a:pPr>
              <a:defRPr>
                <a:solidFill>
                  <a:srgbClr val="2E7432"/>
                </a:solidFill>
              </a:defRPr>
            </a:pPr>
            <a:r>
              <a:t>Job Title</a:t>
            </a:r>
          </a:p>
          <a:p>
            <a:pPr>
              <a:defRPr>
                <a:solidFill>
                  <a:srgbClr val="2E7432"/>
                </a:solidFill>
              </a:defRPr>
            </a:pPr>
            <a:r>
              <a:t>Avail_Date</a:t>
            </a:r>
          </a:p>
          <a:p>
            <a:pPr>
              <a:defRPr>
                <a:solidFill>
                  <a:srgbClr val="2E7432"/>
                </a:solidFill>
              </a:defRPr>
            </a:pPr>
            <a:r>
              <a:t>Salary_Req</a:t>
            </a:r>
          </a:p>
        </p:txBody>
      </p:sp>
      <p:sp>
        <p:nvSpPr>
          <p:cNvPr id="786" name="Schema"/>
          <p:cNvSpPr txBox="1"/>
          <p:nvPr/>
        </p:nvSpPr>
        <p:spPr>
          <a:xfrm>
            <a:off x="9076343" y="2662738"/>
            <a:ext cx="1078345"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buClr>
                <a:srgbClr val="9A9B9D"/>
              </a:buClr>
              <a:buFont typeface="Arial"/>
              <a:defRPr b="1" sz="2000">
                <a:solidFill>
                  <a:srgbClr val="FFFFFF"/>
                </a:solidFill>
              </a:defRPr>
            </a:lvl1pPr>
          </a:lstStyle>
          <a:p>
            <a:pPr/>
            <a:r>
              <a:t>Schema</a:t>
            </a:r>
          </a:p>
        </p:txBody>
      </p:sp>
      <p:sp>
        <p:nvSpPr>
          <p:cNvPr id="787" name="Schema-less"/>
          <p:cNvSpPr txBox="1"/>
          <p:nvPr/>
        </p:nvSpPr>
        <p:spPr>
          <a:xfrm>
            <a:off x="8839999" y="6006116"/>
            <a:ext cx="165728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buClr>
                <a:srgbClr val="9A9B9D"/>
              </a:buClr>
              <a:buFont typeface="Arial"/>
              <a:defRPr b="1" sz="2000">
                <a:solidFill>
                  <a:srgbClr val="FFFFFF"/>
                </a:solidFill>
              </a:defRPr>
            </a:lvl1pPr>
          </a:lstStyle>
          <a:p>
            <a:pPr/>
            <a:r>
              <a:t>Schema-less</a:t>
            </a:r>
          </a:p>
        </p:txBody>
      </p:sp>
      <p:sp>
        <p:nvSpPr>
          <p:cNvPr id="788" name="Line"/>
          <p:cNvSpPr/>
          <p:nvPr/>
        </p:nvSpPr>
        <p:spPr>
          <a:xfrm>
            <a:off x="9176010" y="5175337"/>
            <a:ext cx="615545" cy="1"/>
          </a:xfrm>
          <a:prstGeom prst="line">
            <a:avLst/>
          </a:prstGeom>
          <a:ln w="38100">
            <a:solidFill>
              <a:schemeClr val="accent2">
                <a:lumOff val="18823"/>
              </a:schemeClr>
            </a:solidFill>
            <a:miter/>
            <a:headEnd type="triangle"/>
            <a:tailEnd type="triangle"/>
          </a:ln>
        </p:spPr>
        <p:txBody>
          <a:bodyPr lIns="45719" rIns="45719"/>
          <a:lstStyle/>
          <a:p>
            <a:pPr/>
          </a:p>
        </p:txBody>
      </p:sp>
      <p:sp>
        <p:nvSpPr>
          <p:cNvPr id="789" name="Line"/>
          <p:cNvSpPr/>
          <p:nvPr/>
        </p:nvSpPr>
        <p:spPr>
          <a:xfrm>
            <a:off x="9176010" y="5463814"/>
            <a:ext cx="615545" cy="1"/>
          </a:xfrm>
          <a:prstGeom prst="line">
            <a:avLst/>
          </a:prstGeom>
          <a:ln w="38100">
            <a:solidFill>
              <a:schemeClr val="accent2">
                <a:lumOff val="18823"/>
              </a:schemeClr>
            </a:solidFill>
            <a:miter/>
            <a:headEnd type="triangle"/>
            <a:tailEnd type="triangle"/>
          </a:ln>
        </p:spPr>
        <p:txBody>
          <a:bodyPr lIns="45719" rIns="45719"/>
          <a:lstStyle/>
          <a:p>
            <a:pPr/>
          </a:p>
        </p:txBody>
      </p:sp>
      <p:sp>
        <p:nvSpPr>
          <p:cNvPr id="790" name="Line"/>
          <p:cNvSpPr/>
          <p:nvPr/>
        </p:nvSpPr>
        <p:spPr>
          <a:xfrm>
            <a:off x="9176010" y="5752290"/>
            <a:ext cx="615545" cy="1"/>
          </a:xfrm>
          <a:prstGeom prst="line">
            <a:avLst/>
          </a:prstGeom>
          <a:ln w="38100">
            <a:solidFill>
              <a:schemeClr val="accent2">
                <a:lumOff val="18823"/>
              </a:schemeClr>
            </a:solidFill>
            <a:miter/>
            <a:headEnd type="triangle"/>
            <a:tailEnd type="triangle"/>
          </a:ln>
        </p:spPr>
        <p:txBody>
          <a:bodyPr lIns="45719" rIns="45719"/>
          <a:lstStyle/>
          <a:p>
            <a:pPr/>
          </a:p>
        </p:txBody>
      </p:sp>
      <p:pic>
        <p:nvPicPr>
          <p:cNvPr id="791" name="no_symbol.png" descr="no_symbol.png"/>
          <p:cNvPicPr>
            <a:picLocks noChangeAspect="1"/>
          </p:cNvPicPr>
          <p:nvPr/>
        </p:nvPicPr>
        <p:blipFill>
          <a:blip r:embed="rId3">
            <a:extLst/>
          </a:blip>
          <a:stretch>
            <a:fillRect/>
          </a:stretch>
        </p:blipFill>
        <p:spPr>
          <a:xfrm>
            <a:off x="9177114" y="1595473"/>
            <a:ext cx="580786" cy="58078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MySQL Document Store (JSON) Concepts"/>
          <p:cNvSpPr txBox="1"/>
          <p:nvPr>
            <p:ph type="title"/>
          </p:nvPr>
        </p:nvSpPr>
        <p:spPr>
          <a:prstGeom prst="rect">
            <a:avLst/>
          </a:prstGeom>
        </p:spPr>
        <p:txBody>
          <a:bodyPr/>
          <a:lstStyle/>
          <a:p>
            <a:pPr/>
            <a:r>
              <a:t>MySQL Document Store (JSON) Concepts</a:t>
            </a:r>
          </a:p>
        </p:txBody>
      </p:sp>
      <p:sp>
        <p:nvSpPr>
          <p:cNvPr id="796" name="Structure not defined in advance…"/>
          <p:cNvSpPr txBox="1"/>
          <p:nvPr>
            <p:ph type="body" sz="half" idx="1"/>
          </p:nvPr>
        </p:nvSpPr>
        <p:spPr>
          <a:prstGeom prst="rect">
            <a:avLst/>
          </a:prstGeom>
        </p:spPr>
        <p:txBody>
          <a:bodyPr/>
          <a:lstStyle/>
          <a:p>
            <a:pPr>
              <a:defRPr sz="2400"/>
            </a:pPr>
            <a:r>
              <a:t>Structure not defined in advance</a:t>
            </a:r>
          </a:p>
          <a:p>
            <a:pPr>
              <a:defRPr sz="2400"/>
            </a:pPr>
            <a:r>
              <a:t>Structure composed of key-value pairs</a:t>
            </a:r>
          </a:p>
          <a:p>
            <a:pPr>
              <a:defRPr sz="2400"/>
            </a:pPr>
            <a:r>
              <a:t>Keys</a:t>
            </a:r>
          </a:p>
          <a:p>
            <a:pPr lvl="1">
              <a:defRPr sz="2400"/>
            </a:pPr>
            <a:r>
              <a:t>Simple data types (integers or strings)</a:t>
            </a:r>
          </a:p>
          <a:p>
            <a:pPr lvl="1">
              <a:defRPr sz="2400"/>
            </a:pPr>
            <a:r>
              <a:t>documents</a:t>
            </a:r>
          </a:p>
          <a:p>
            <a:pPr lvl="1">
              <a:defRPr sz="2400"/>
            </a:pPr>
            <a:r>
              <a:t>arrays</a:t>
            </a:r>
          </a:p>
          <a:p>
            <a:pPr lvl="1">
              <a:defRPr sz="2400"/>
            </a:pPr>
            <a:r>
              <a:t>lists of documents</a:t>
            </a:r>
          </a:p>
        </p:txBody>
      </p:sp>
      <p:sp>
        <p:nvSpPr>
          <p:cNvPr id="7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8" name="Rectangle"/>
          <p:cNvSpPr/>
          <p:nvPr/>
        </p:nvSpPr>
        <p:spPr>
          <a:xfrm>
            <a:off x="7240256" y="2093776"/>
            <a:ext cx="4558756" cy="4190507"/>
          </a:xfrm>
          <a:prstGeom prst="rect">
            <a:avLst/>
          </a:prstGeom>
          <a:solidFill>
            <a:srgbClr val="FFFFFF"/>
          </a:solidFill>
          <a:ln w="25400">
            <a:solidFill>
              <a:srgbClr val="005C77"/>
            </a:solidFill>
          </a:ln>
          <a:effectLst>
            <a:outerShdw sx="100000" sy="100000" kx="0" ky="0" algn="b" rotWithShape="0" blurRad="101600" dist="25400" dir="5400000">
              <a:srgbClr val="000000">
                <a:alpha val="75000"/>
              </a:srgbClr>
            </a:outerShdw>
          </a:effectLst>
        </p:spPr>
        <p:txBody>
          <a:bodyPr lIns="45719" rIns="45719" anchor="ctr"/>
          <a:lstStyle/>
          <a:p>
            <a:pPr/>
          </a:p>
        </p:txBody>
      </p:sp>
      <p:sp>
        <p:nvSpPr>
          <p:cNvPr id="799" name="{…"/>
          <p:cNvSpPr txBox="1"/>
          <p:nvPr/>
        </p:nvSpPr>
        <p:spPr>
          <a:xfrm>
            <a:off x="7380193" y="2212909"/>
            <a:ext cx="4278882" cy="395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400">
                <a:solidFill>
                  <a:srgbClr val="2E7432"/>
                </a:solidFill>
              </a:defRPr>
            </a:pPr>
            <a:r>
              <a:t>{</a:t>
            </a:r>
          </a:p>
          <a:p>
            <a:pPr>
              <a:defRPr b="1" sz="1400">
                <a:solidFill>
                  <a:srgbClr val="2E7432"/>
                </a:solidFill>
              </a:defRPr>
            </a:pPr>
            <a:r>
              <a:t>    "GNP": .6,</a:t>
            </a:r>
          </a:p>
          <a:p>
            <a:pPr>
              <a:defRPr b="1" sz="1400">
                <a:solidFill>
                  <a:srgbClr val="2E7432"/>
                </a:solidFill>
              </a:defRPr>
            </a:pPr>
            <a:r>
              <a:t>    "Year": 1967,</a:t>
            </a:r>
          </a:p>
          <a:p>
            <a:pPr>
              <a:defRPr b="1" sz="1400">
                <a:solidFill>
                  <a:srgbClr val="2E7432"/>
                </a:solidFill>
              </a:defRPr>
            </a:pPr>
            <a:r>
              <a:t>    "Name": "Sealand",</a:t>
            </a:r>
          </a:p>
          <a:p>
            <a:pPr>
              <a:defRPr b="1" sz="1400">
                <a:solidFill>
                  <a:srgbClr val="2E7432"/>
                </a:solidFill>
              </a:defRPr>
            </a:pPr>
            <a:r>
              <a:t>    "_id": "SEA",</a:t>
            </a:r>
          </a:p>
          <a:p>
            <a:pPr>
              <a:defRPr b="1" sz="1400">
                <a:solidFill>
                  <a:srgbClr val="2E7432"/>
                </a:solidFill>
              </a:defRPr>
            </a:pPr>
            <a:r>
              <a:t>    "demographics": {</a:t>
            </a:r>
          </a:p>
          <a:p>
            <a:pPr>
              <a:defRPr b="1" sz="1400">
                <a:solidFill>
                  <a:srgbClr val="2E7432"/>
                </a:solidFill>
              </a:defRPr>
            </a:pPr>
            <a:r>
              <a:t>        "LifeExpectancy": 79,</a:t>
            </a:r>
          </a:p>
          <a:p>
            <a:pPr>
              <a:defRPr b="1" sz="1400">
                <a:solidFill>
                  <a:srgbClr val="2E7432"/>
                </a:solidFill>
              </a:defRPr>
            </a:pPr>
            <a:r>
              <a:t>        "Population": 27</a:t>
            </a:r>
          </a:p>
          <a:p>
            <a:pPr>
              <a:defRPr b="1" sz="1400">
                <a:solidFill>
                  <a:srgbClr val="2E7432"/>
                </a:solidFill>
              </a:defRPr>
            </a:pPr>
            <a:r>
              <a:t>    },</a:t>
            </a:r>
          </a:p>
          <a:p>
            <a:pPr>
              <a:defRPr b="1" sz="1400">
                <a:solidFill>
                  <a:srgbClr val="C60000"/>
                </a:solidFill>
              </a:defRPr>
            </a:pPr>
            <a:r>
              <a:t>    "geography": {</a:t>
            </a:r>
          </a:p>
          <a:p>
            <a:pPr>
              <a:defRPr b="1" sz="1400">
                <a:solidFill>
                  <a:srgbClr val="C60000"/>
                </a:solidFill>
              </a:defRPr>
            </a:pPr>
            <a:r>
              <a:t>        "Continent": "Europe",</a:t>
            </a:r>
          </a:p>
          <a:p>
            <a:pPr>
              <a:defRPr b="1" sz="1400">
                <a:solidFill>
                  <a:srgbClr val="C60000"/>
                </a:solidFill>
              </a:defRPr>
            </a:pPr>
            <a:r>
              <a:t>        "Region": "British Islands",</a:t>
            </a:r>
          </a:p>
          <a:p>
            <a:pPr>
              <a:defRPr b="1" sz="1400">
                <a:solidFill>
                  <a:srgbClr val="C60000"/>
                </a:solidFill>
              </a:defRPr>
            </a:pPr>
            <a:r>
              <a:t>        "SurfaceArea": 193</a:t>
            </a:r>
          </a:p>
          <a:p>
            <a:pPr>
              <a:defRPr b="1" sz="1400">
                <a:solidFill>
                  <a:srgbClr val="2E7432"/>
                </a:solidFill>
              </a:defRPr>
            </a:pPr>
            <a:r>
              <a:t>    },</a:t>
            </a:r>
          </a:p>
          <a:p>
            <a:pPr>
              <a:defRPr b="1" sz="1400">
                <a:solidFill>
                  <a:srgbClr val="2E7432"/>
                </a:solidFill>
              </a:defRPr>
            </a:pPr>
            <a:r>
              <a:t>    "government": {</a:t>
            </a:r>
          </a:p>
          <a:p>
            <a:pPr>
              <a:defRPr b="1" sz="1400">
                <a:solidFill>
                  <a:srgbClr val="2E7432"/>
                </a:solidFill>
              </a:defRPr>
            </a:pPr>
            <a:r>
              <a:t>        "GovernmentForm": "Monarchy",</a:t>
            </a:r>
          </a:p>
          <a:p>
            <a:pPr>
              <a:defRPr b="1" sz="1400">
                <a:solidFill>
                  <a:srgbClr val="2E7432"/>
                </a:solidFill>
              </a:defRPr>
            </a:pPr>
            <a:r>
              <a:t>        "HeadOfState": "Michael Bates"</a:t>
            </a:r>
          </a:p>
          <a:p>
            <a:pPr>
              <a:defRPr b="1" sz="1400">
                <a:solidFill>
                  <a:srgbClr val="2E7432"/>
                </a:solidFill>
              </a:defRPr>
            </a:pPr>
            <a:r>
              <a:t>    }</a:t>
            </a:r>
          </a:p>
          <a:p>
            <a:pPr>
              <a:defRPr b="1" sz="1400">
                <a:solidFill>
                  <a:srgbClr val="2E7432"/>
                </a:solidFill>
              </a:defRPr>
            </a:pPr>
            <a:r>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MySQL Document Store (JSON) Concepts"/>
          <p:cNvSpPr txBox="1"/>
          <p:nvPr>
            <p:ph type="title"/>
          </p:nvPr>
        </p:nvSpPr>
        <p:spPr>
          <a:prstGeom prst="rect">
            <a:avLst/>
          </a:prstGeom>
        </p:spPr>
        <p:txBody>
          <a:bodyPr/>
          <a:lstStyle/>
          <a:p>
            <a:pPr/>
            <a:r>
              <a:t>MySQL Document Store (JSON) Concepts</a:t>
            </a:r>
          </a:p>
        </p:txBody>
      </p:sp>
      <p:sp>
        <p:nvSpPr>
          <p:cNvPr id="804" name="A collection is a container to store JSON docs…"/>
          <p:cNvSpPr txBox="1"/>
          <p:nvPr>
            <p:ph type="body" sz="half" idx="1"/>
          </p:nvPr>
        </p:nvSpPr>
        <p:spPr>
          <a:prstGeom prst="rect">
            <a:avLst/>
          </a:prstGeom>
        </p:spPr>
        <p:txBody>
          <a:bodyPr/>
          <a:lstStyle/>
          <a:p>
            <a:pPr>
              <a:defRPr sz="2400"/>
            </a:pPr>
            <a:r>
              <a:t>A collection is a container to store JSON docs</a:t>
            </a:r>
          </a:p>
          <a:p>
            <a:pPr>
              <a:defRPr sz="2400"/>
            </a:pPr>
          </a:p>
          <a:p>
            <a:pPr>
              <a:defRPr sz="2400"/>
            </a:pPr>
            <a:r>
              <a:t>NoSQL terms for CRUD operations</a:t>
            </a:r>
          </a:p>
          <a:p>
            <a:pPr lvl="1">
              <a:defRPr sz="2400"/>
            </a:pPr>
            <a:r>
              <a:t>Create (insert) - </a:t>
            </a:r>
            <a:r>
              <a:rPr>
                <a:solidFill>
                  <a:schemeClr val="accent2"/>
                </a:solidFill>
              </a:rPr>
              <a:t>db.name.add()</a:t>
            </a:r>
          </a:p>
          <a:p>
            <a:pPr lvl="1">
              <a:defRPr sz="2400"/>
            </a:pPr>
            <a:r>
              <a:t>Read (queries) - </a:t>
            </a:r>
            <a:r>
              <a:rPr>
                <a:solidFill>
                  <a:schemeClr val="accent2"/>
                </a:solidFill>
              </a:rPr>
              <a:t>db.name.find()</a:t>
            </a:r>
          </a:p>
          <a:p>
            <a:pPr lvl="1">
              <a:defRPr sz="2400"/>
            </a:pPr>
            <a:r>
              <a:t>Update - </a:t>
            </a:r>
            <a:r>
              <a:rPr>
                <a:solidFill>
                  <a:schemeClr val="accent2"/>
                </a:solidFill>
              </a:rPr>
              <a:t>db.name.modify()</a:t>
            </a:r>
          </a:p>
          <a:p>
            <a:pPr lvl="1">
              <a:defRPr sz="2400"/>
            </a:pPr>
            <a:r>
              <a:t>Delete - </a:t>
            </a:r>
            <a:r>
              <a:rPr>
                <a:solidFill>
                  <a:schemeClr val="accent2"/>
                </a:solidFill>
              </a:rPr>
              <a:t>db.name.remove()</a:t>
            </a:r>
          </a:p>
        </p:txBody>
      </p:sp>
      <p:sp>
        <p:nvSpPr>
          <p:cNvPr id="8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6" name="Rectangle"/>
          <p:cNvSpPr/>
          <p:nvPr/>
        </p:nvSpPr>
        <p:spPr>
          <a:xfrm>
            <a:off x="7240256" y="2093776"/>
            <a:ext cx="4558756" cy="4190507"/>
          </a:xfrm>
          <a:prstGeom prst="rect">
            <a:avLst/>
          </a:prstGeom>
          <a:solidFill>
            <a:srgbClr val="FFFFFF"/>
          </a:solidFill>
          <a:ln w="25400">
            <a:solidFill>
              <a:srgbClr val="005C77"/>
            </a:solidFill>
          </a:ln>
          <a:effectLst>
            <a:outerShdw sx="100000" sy="100000" kx="0" ky="0" algn="b" rotWithShape="0" blurRad="101600" dist="25400" dir="5400000">
              <a:srgbClr val="000000">
                <a:alpha val="75000"/>
              </a:srgbClr>
            </a:outerShdw>
          </a:effectLst>
        </p:spPr>
        <p:txBody>
          <a:bodyPr lIns="45719" rIns="45719" anchor="ctr"/>
          <a:lstStyle/>
          <a:p>
            <a:pPr/>
          </a:p>
        </p:txBody>
      </p:sp>
      <p:sp>
        <p:nvSpPr>
          <p:cNvPr id="807" name="{…"/>
          <p:cNvSpPr txBox="1"/>
          <p:nvPr/>
        </p:nvSpPr>
        <p:spPr>
          <a:xfrm>
            <a:off x="7380193" y="2212909"/>
            <a:ext cx="4278882" cy="395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400">
                <a:solidFill>
                  <a:srgbClr val="2E7432"/>
                </a:solidFill>
              </a:defRPr>
            </a:pPr>
            <a:r>
              <a:t>{</a:t>
            </a:r>
          </a:p>
          <a:p>
            <a:pPr>
              <a:defRPr b="1" sz="1400">
                <a:solidFill>
                  <a:srgbClr val="2E7432"/>
                </a:solidFill>
              </a:defRPr>
            </a:pPr>
            <a:r>
              <a:t>    "GNP": .6,</a:t>
            </a:r>
          </a:p>
          <a:p>
            <a:pPr>
              <a:defRPr b="1" sz="1400">
                <a:solidFill>
                  <a:srgbClr val="2E7432"/>
                </a:solidFill>
              </a:defRPr>
            </a:pPr>
            <a:r>
              <a:t>    "Year": 1967,</a:t>
            </a:r>
          </a:p>
          <a:p>
            <a:pPr>
              <a:defRPr b="1" sz="1400">
                <a:solidFill>
                  <a:srgbClr val="2E7432"/>
                </a:solidFill>
              </a:defRPr>
            </a:pPr>
            <a:r>
              <a:t>    "Name": "Sealand",</a:t>
            </a:r>
          </a:p>
          <a:p>
            <a:pPr>
              <a:defRPr b="1" sz="1400">
                <a:solidFill>
                  <a:srgbClr val="2E7432"/>
                </a:solidFill>
              </a:defRPr>
            </a:pPr>
            <a:r>
              <a:t>    "_id": "SEA",</a:t>
            </a:r>
          </a:p>
          <a:p>
            <a:pPr>
              <a:defRPr b="1" sz="1400">
                <a:solidFill>
                  <a:srgbClr val="2E7432"/>
                </a:solidFill>
              </a:defRPr>
            </a:pPr>
            <a:r>
              <a:t>    "demographics": {</a:t>
            </a:r>
          </a:p>
          <a:p>
            <a:pPr>
              <a:defRPr b="1" sz="1400">
                <a:solidFill>
                  <a:srgbClr val="2E7432"/>
                </a:solidFill>
              </a:defRPr>
            </a:pPr>
            <a:r>
              <a:t>        "LifeExpectancy": 79,</a:t>
            </a:r>
          </a:p>
          <a:p>
            <a:pPr>
              <a:defRPr b="1" sz="1400">
                <a:solidFill>
                  <a:srgbClr val="2E7432"/>
                </a:solidFill>
              </a:defRPr>
            </a:pPr>
            <a:r>
              <a:t>        "Population": 27</a:t>
            </a:r>
          </a:p>
          <a:p>
            <a:pPr>
              <a:defRPr b="1" sz="1400">
                <a:solidFill>
                  <a:srgbClr val="2E7432"/>
                </a:solidFill>
              </a:defRPr>
            </a:pPr>
            <a:r>
              <a:t>    },</a:t>
            </a:r>
          </a:p>
          <a:p>
            <a:pPr>
              <a:defRPr b="1" sz="1400">
                <a:solidFill>
                  <a:srgbClr val="C60000"/>
                </a:solidFill>
              </a:defRPr>
            </a:pPr>
            <a:r>
              <a:t>    "geography": {</a:t>
            </a:r>
          </a:p>
          <a:p>
            <a:pPr>
              <a:defRPr b="1" sz="1400">
                <a:solidFill>
                  <a:srgbClr val="C60000"/>
                </a:solidFill>
              </a:defRPr>
            </a:pPr>
            <a:r>
              <a:t>        "Continent": "Europe",</a:t>
            </a:r>
          </a:p>
          <a:p>
            <a:pPr>
              <a:defRPr b="1" sz="1400">
                <a:solidFill>
                  <a:srgbClr val="C60000"/>
                </a:solidFill>
              </a:defRPr>
            </a:pPr>
            <a:r>
              <a:t>        "Region": "British Islands",</a:t>
            </a:r>
          </a:p>
          <a:p>
            <a:pPr>
              <a:defRPr b="1" sz="1400">
                <a:solidFill>
                  <a:srgbClr val="C60000"/>
                </a:solidFill>
              </a:defRPr>
            </a:pPr>
            <a:r>
              <a:t>        "SurfaceArea": 193</a:t>
            </a:r>
          </a:p>
          <a:p>
            <a:pPr>
              <a:defRPr b="1" sz="1400">
                <a:solidFill>
                  <a:srgbClr val="2E7432"/>
                </a:solidFill>
              </a:defRPr>
            </a:pPr>
            <a:r>
              <a:t>    },</a:t>
            </a:r>
          </a:p>
          <a:p>
            <a:pPr>
              <a:defRPr b="1" sz="1400">
                <a:solidFill>
                  <a:srgbClr val="2E7432"/>
                </a:solidFill>
              </a:defRPr>
            </a:pPr>
            <a:r>
              <a:t>    "government": {</a:t>
            </a:r>
          </a:p>
          <a:p>
            <a:pPr>
              <a:defRPr b="1" sz="1400">
                <a:solidFill>
                  <a:srgbClr val="2E7432"/>
                </a:solidFill>
              </a:defRPr>
            </a:pPr>
            <a:r>
              <a:t>        "GovernmentForm": "Monarchy",</a:t>
            </a:r>
          </a:p>
          <a:p>
            <a:pPr>
              <a:defRPr b="1" sz="1400">
                <a:solidFill>
                  <a:srgbClr val="2E7432"/>
                </a:solidFill>
              </a:defRPr>
            </a:pPr>
            <a:r>
              <a:t>        "HeadOfState": "Michael Bates"</a:t>
            </a:r>
          </a:p>
          <a:p>
            <a:pPr>
              <a:defRPr b="1" sz="1400">
                <a:solidFill>
                  <a:srgbClr val="2E7432"/>
                </a:solidFill>
              </a:defRPr>
            </a:pPr>
            <a:r>
              <a:t>    }</a:t>
            </a:r>
          </a:p>
          <a:p>
            <a:pPr>
              <a:defRPr b="1" sz="1400">
                <a:solidFill>
                  <a:srgbClr val="2E7432"/>
                </a:solidFill>
              </a:defRPr>
            </a:pPr>
            <a:r>
              <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MySQL Shell Introduction"/>
          <p:cNvSpPr txBox="1"/>
          <p:nvPr>
            <p:ph type="title"/>
          </p:nvPr>
        </p:nvSpPr>
        <p:spPr>
          <a:prstGeom prst="rect">
            <a:avLst/>
          </a:prstGeom>
        </p:spPr>
        <p:txBody>
          <a:bodyPr/>
          <a:lstStyle/>
          <a:p>
            <a:pPr/>
            <a:r>
              <a:t>MySQL Shell Introduction</a:t>
            </a:r>
          </a:p>
        </p:txBody>
      </p:sp>
      <p:sp>
        <p:nvSpPr>
          <p:cNvPr id="812" name="New command-line interface client…"/>
          <p:cNvSpPr txBox="1"/>
          <p:nvPr>
            <p:ph type="body" sz="half" idx="1"/>
          </p:nvPr>
        </p:nvSpPr>
        <p:spPr>
          <a:xfrm>
            <a:off x="768094" y="2288558"/>
            <a:ext cx="4845893" cy="4016962"/>
          </a:xfrm>
          <a:prstGeom prst="rect">
            <a:avLst/>
          </a:prstGeom>
        </p:spPr>
        <p:txBody>
          <a:bodyPr/>
          <a:lstStyle/>
          <a:p>
            <a:pPr marL="226313" indent="-226313" defTabSz="905255">
              <a:buSzPct val="100000"/>
              <a:buChar char="•"/>
              <a:defRPr sz="2376"/>
            </a:pPr>
            <a:r>
              <a:t>New command-line interface client</a:t>
            </a:r>
          </a:p>
          <a:p>
            <a:pPr marL="226313" indent="-226313" defTabSz="905255">
              <a:buSzPct val="100000"/>
              <a:buChar char="•"/>
              <a:defRPr sz="2376"/>
            </a:pPr>
            <a:r>
              <a:t>Client and code editor</a:t>
            </a:r>
          </a:p>
          <a:p>
            <a:pPr marL="226313" indent="-226313" defTabSz="905255">
              <a:buSzPct val="100000"/>
              <a:buChar char="•"/>
              <a:defRPr sz="2376"/>
            </a:pPr>
            <a:r>
              <a:t>Provides scripting capabilities</a:t>
            </a:r>
          </a:p>
          <a:p>
            <a:pPr lvl="1" marL="452627" indent="0" defTabSz="905255">
              <a:buSzPct val="100000"/>
              <a:buChar char="•"/>
              <a:defRPr sz="2376"/>
            </a:pPr>
            <a:r>
              <a:t> JavaScript</a:t>
            </a:r>
          </a:p>
          <a:p>
            <a:pPr lvl="1" marL="452627" indent="0" defTabSz="905255">
              <a:buSzPct val="100000"/>
              <a:buChar char="•"/>
              <a:defRPr sz="2376"/>
            </a:pPr>
            <a:r>
              <a:t> Python</a:t>
            </a:r>
          </a:p>
          <a:p>
            <a:pPr marL="226313" indent="-226313" defTabSz="905255">
              <a:buSzPct val="100000"/>
              <a:buChar char="•"/>
              <a:defRPr sz="2376"/>
            </a:pPr>
            <a:r>
              <a:t>Work with relational (SQL) and schema-less (NoSQL) data</a:t>
            </a:r>
          </a:p>
          <a:p>
            <a:pPr marL="226313" indent="-226313" defTabSz="905255">
              <a:buSzPct val="100000"/>
              <a:buChar char="•"/>
              <a:defRPr sz="2376"/>
            </a:pPr>
            <a:r>
              <a:t>X DevAPI - relational and document data</a:t>
            </a:r>
          </a:p>
          <a:p>
            <a:pPr marL="226313" indent="-226313" defTabSz="905255">
              <a:buSzPct val="100000"/>
              <a:buChar char="•"/>
              <a:defRPr sz="2376"/>
            </a:pPr>
            <a:r>
              <a:t>AdminAPI for InnoDB Cluster</a:t>
            </a:r>
          </a:p>
        </p:txBody>
      </p:sp>
      <p:sp>
        <p:nvSpPr>
          <p:cNvPr id="8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4" name="Image" descr="Image"/>
          <p:cNvPicPr>
            <a:picLocks noChangeAspect="1"/>
          </p:cNvPicPr>
          <p:nvPr/>
        </p:nvPicPr>
        <p:blipFill>
          <a:blip r:embed="rId3">
            <a:extLst/>
          </a:blip>
          <a:stretch>
            <a:fillRect/>
          </a:stretch>
        </p:blipFill>
        <p:spPr>
          <a:xfrm>
            <a:off x="5440662" y="3533860"/>
            <a:ext cx="6528423" cy="2585080"/>
          </a:xfrm>
          <a:prstGeom prst="rect">
            <a:avLst/>
          </a:prstGeom>
          <a:ln w="12700">
            <a:miter lim="400000"/>
          </a:ln>
          <a:effectLst>
            <a:outerShdw sx="100000" sy="100000" kx="0" ky="0" algn="b" rotWithShape="0" blurRad="101600" dist="25400" dir="5400000">
              <a:srgbClr val="000000">
                <a:alpha val="75000"/>
              </a:srgbClr>
            </a:outerShdw>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MySQL Shell Sessions Explained"/>
          <p:cNvSpPr txBox="1"/>
          <p:nvPr>
            <p:ph type="title"/>
          </p:nvPr>
        </p:nvSpPr>
        <p:spPr>
          <a:prstGeom prst="rect">
            <a:avLst/>
          </a:prstGeom>
        </p:spPr>
        <p:txBody>
          <a:bodyPr/>
          <a:lstStyle/>
          <a:p>
            <a:pPr/>
            <a:r>
              <a:t>MySQL Shell Sessions Explained</a:t>
            </a:r>
          </a:p>
        </p:txBody>
      </p:sp>
      <p:sp>
        <p:nvSpPr>
          <p:cNvPr id="819" name="Use mysqlsh to start shell…"/>
          <p:cNvSpPr txBox="1"/>
          <p:nvPr>
            <p:ph type="body" idx="1"/>
          </p:nvPr>
        </p:nvSpPr>
        <p:spPr>
          <a:xfrm>
            <a:off x="768094" y="2288558"/>
            <a:ext cx="9887837" cy="4051767"/>
          </a:xfrm>
          <a:prstGeom prst="rect">
            <a:avLst/>
          </a:prstGeom>
        </p:spPr>
        <p:txBody>
          <a:bodyPr/>
          <a:lstStyle/>
          <a:p>
            <a:pPr>
              <a:defRPr sz="2400"/>
            </a:pPr>
            <a:r>
              <a:t>Use </a:t>
            </a:r>
            <a:r>
              <a:rPr b="1" sz="2100">
                <a:solidFill>
                  <a:schemeClr val="accent2"/>
                </a:solidFill>
              </a:rPr>
              <a:t>mysqlsh</a:t>
            </a:r>
            <a:r>
              <a:t> to start shell</a:t>
            </a:r>
          </a:p>
          <a:p>
            <a:pPr>
              <a:defRPr sz="2400"/>
            </a:pPr>
            <a:r>
              <a:t>MySQL Shell Start-up options are available</a:t>
            </a:r>
          </a:p>
          <a:p>
            <a:pPr>
              <a:defRPr sz="2400"/>
            </a:pPr>
            <a:r>
              <a:t>Session Options:</a:t>
            </a:r>
          </a:p>
          <a:p>
            <a:pPr lvl="1">
              <a:defRPr sz="2400"/>
            </a:pPr>
            <a:r>
              <a:t>--mysqlx (--mx) Default session connected using X Protocol</a:t>
            </a:r>
          </a:p>
          <a:p>
            <a:pPr lvl="1">
              <a:defRPr sz="2400"/>
            </a:pPr>
            <a:r>
              <a:t>--mysql (--mc) ClassicSession connected using MySQL protocol.</a:t>
            </a:r>
          </a:p>
        </p:txBody>
      </p:sp>
      <p:sp>
        <p:nvSpPr>
          <p:cNvPr id="8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23" name="Group"/>
          <p:cNvGrpSpPr/>
          <p:nvPr/>
        </p:nvGrpSpPr>
        <p:grpSpPr>
          <a:xfrm>
            <a:off x="2201829" y="4426637"/>
            <a:ext cx="7788342" cy="2148769"/>
            <a:chOff x="0" y="0"/>
            <a:chExt cx="7788341" cy="2148768"/>
          </a:xfrm>
        </p:grpSpPr>
        <p:sp>
          <p:nvSpPr>
            <p:cNvPr id="821" name="Rectangle"/>
            <p:cNvSpPr/>
            <p:nvPr/>
          </p:nvSpPr>
          <p:spPr>
            <a:xfrm>
              <a:off x="215637" y="-1"/>
              <a:ext cx="7572705" cy="2148770"/>
            </a:xfrm>
            <a:prstGeom prst="rect">
              <a:avLst/>
            </a:prstGeom>
            <a:solidFill>
              <a:srgbClr val="FFFFFF"/>
            </a:solidFill>
            <a:ln w="25400" cap="flat">
              <a:solidFill>
                <a:srgbClr val="005C77"/>
              </a:solidFill>
              <a:prstDash val="solid"/>
              <a:round/>
            </a:ln>
            <a:effectLst>
              <a:outerShdw sx="100000" sy="100000" kx="0" ky="0" algn="b" rotWithShape="0" blurRad="101600" dist="25400" dir="5400000">
                <a:srgbClr val="000000">
                  <a:alpha val="75000"/>
                </a:srgbClr>
              </a:outerShdw>
            </a:effectLst>
          </p:spPr>
          <p:txBody>
            <a:bodyPr wrap="square" lIns="45719" tIns="45719" rIns="45719" bIns="45719" numCol="1" anchor="ctr">
              <a:noAutofit/>
            </a:bodyPr>
            <a:lstStyle/>
            <a:p>
              <a:pPr/>
            </a:p>
          </p:txBody>
        </p:sp>
        <p:sp>
          <p:nvSpPr>
            <p:cNvPr id="822" name="# mysqlsh --mysql…"/>
            <p:cNvSpPr txBox="1"/>
            <p:nvPr/>
          </p:nvSpPr>
          <p:spPr>
            <a:xfrm>
              <a:off x="0" y="73051"/>
              <a:ext cx="7600334" cy="2002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 mysqlsh --mysql</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MySQL Shell 8.0.17-commercial</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Copyright (c) 2016, 2019, Oracle and/or its affiliates. All rights reserved.</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Oracle is a registered trademark of Oracle Corporation and/or its affiliates.</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Other names may be trademarks of their respective owners.</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t>Type '\help' or '\?' for help; '\quit' to exit.</a:t>
              </a:r>
            </a:p>
            <a:p>
              <a:pPr lvl="2"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000000"/>
                  </a:solidFill>
                  <a:latin typeface="Menlo"/>
                  <a:ea typeface="Menlo"/>
                  <a:cs typeface="Menlo"/>
                  <a:sym typeface="Menlo"/>
                </a:defRPr>
              </a:pPr>
              <a:r>
                <a:rPr>
                  <a:solidFill>
                    <a:srgbClr val="005F5F"/>
                  </a:solidFill>
                </a:rPr>
                <a:t> My</a:t>
              </a:r>
              <a:r>
                <a:rPr>
                  <a:solidFill>
                    <a:srgbClr val="D75F00"/>
                  </a:solidFill>
                </a:rPr>
                <a:t>SQL </a:t>
              </a:r>
              <a:r>
                <a:t> JS </a:t>
              </a:r>
              <a:r>
                <a:t>&gt; </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7" name="MySQL Shell Commands"/>
          <p:cNvSpPr txBox="1"/>
          <p:nvPr>
            <p:ph type="title"/>
          </p:nvPr>
        </p:nvSpPr>
        <p:spPr>
          <a:prstGeom prst="rect">
            <a:avLst/>
          </a:prstGeom>
        </p:spPr>
        <p:txBody>
          <a:bodyPr anchor="t"/>
          <a:lstStyle/>
          <a:p>
            <a:pPr/>
          </a:p>
          <a:p>
            <a:pPr/>
            <a:r>
              <a:t>MySQL Shell Commands</a:t>
            </a:r>
          </a:p>
        </p:txBody>
      </p:sp>
      <p:sp>
        <p:nvSpPr>
          <p:cNvPr id="8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829" name="Table"/>
          <p:cNvGraphicFramePr/>
          <p:nvPr/>
        </p:nvGraphicFramePr>
        <p:xfrm>
          <a:off x="685730" y="1715298"/>
          <a:ext cx="11274210" cy="560015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453117"/>
                <a:gridCol w="1322741"/>
                <a:gridCol w="8485649"/>
              </a:tblGrid>
              <a:tr h="568173">
                <a:tc>
                  <a:txBody>
                    <a:bodyPr/>
                    <a:lstStyle/>
                    <a:p>
                      <a:pPr defTabSz="457200">
                        <a:lnSpc>
                          <a:spcPts val="3800"/>
                        </a:lnSpc>
                        <a:defRPr b="0" sz="1800">
                          <a:solidFill>
                            <a:srgbClr val="000000"/>
                          </a:solidFill>
                        </a:defRPr>
                      </a:pPr>
                      <a:r>
                        <a:rPr b="1" sz="1400">
                          <a:solidFill>
                            <a:srgbClr val="555555"/>
                          </a:solidFill>
                        </a:rPr>
                        <a:t>Command</a:t>
                      </a:r>
                    </a:p>
                  </a:txBody>
                  <a:tcPr marL="38100" marR="38100" marT="38100" marB="3810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solidFill>
                      <a:srgbClr val="F5FF65"/>
                    </a:solidFill>
                  </a:tcPr>
                </a:tc>
                <a:tc>
                  <a:txBody>
                    <a:bodyPr/>
                    <a:lstStyle/>
                    <a:p>
                      <a:pPr defTabSz="457200">
                        <a:lnSpc>
                          <a:spcPts val="3800"/>
                        </a:lnSpc>
                        <a:defRPr b="0" sz="1800">
                          <a:solidFill>
                            <a:srgbClr val="000000"/>
                          </a:solidFill>
                        </a:defRPr>
                      </a:pPr>
                      <a:r>
                        <a:rPr b="1" sz="1400">
                          <a:solidFill>
                            <a:srgbClr val="555555"/>
                          </a:solidFill>
                        </a:rPr>
                        <a:t>Alias/Shortcut</a:t>
                      </a:r>
                    </a:p>
                  </a:txBody>
                  <a:tcPr marL="38100" marR="38100" marT="38100" marB="3810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solidFill>
                      <a:srgbClr val="F5FF65"/>
                    </a:solidFill>
                  </a:tcPr>
                </a:tc>
                <a:tc>
                  <a:txBody>
                    <a:bodyPr/>
                    <a:lstStyle/>
                    <a:p>
                      <a:pPr defTabSz="457200">
                        <a:lnSpc>
                          <a:spcPts val="3800"/>
                        </a:lnSpc>
                        <a:defRPr b="0" sz="1800">
                          <a:solidFill>
                            <a:srgbClr val="000000"/>
                          </a:solidFill>
                        </a:defRPr>
                      </a:pPr>
                      <a:r>
                        <a:rPr b="1" sz="1400">
                          <a:solidFill>
                            <a:srgbClr val="555555"/>
                          </a:solidFill>
                        </a:rPr>
                        <a:t>Description</a:t>
                      </a:r>
                    </a:p>
                  </a:txBody>
                  <a:tcPr marL="38100" marR="38100" marT="38100" marB="3810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solidFill>
                      <a:srgbClr val="F5FF65"/>
                    </a:solidFill>
                  </a:tcPr>
                </a:tc>
              </a:tr>
              <a:tr h="226833">
                <a:tc>
                  <a:txBody>
                    <a:bodyPr/>
                    <a:lstStyle/>
                    <a:p>
                      <a:pPr defTabSz="457200">
                        <a:lnSpc>
                          <a:spcPts val="3200"/>
                        </a:lnSpc>
                        <a:spcBef>
                          <a:spcPts val="1500"/>
                        </a:spcBef>
                        <a:defRPr sz="1800">
                          <a:solidFill>
                            <a:srgbClr val="000000"/>
                          </a:solidFill>
                        </a:defRPr>
                      </a:pPr>
                      <a:r>
                        <a:rPr sz="1400"/>
                        <a:t>\help</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400">
                          <a:solidFill>
                            <a:srgbClr val="555555"/>
                          </a:solidFill>
                        </a:defRPr>
                      </a:pPr>
                      <a:r>
                        <a:rPr>
                          <a:solidFill>
                            <a:srgbClr val="000000"/>
                          </a:solidFill>
                        </a:rPr>
                        <a:t>\h</a:t>
                      </a:r>
                      <a:r>
                        <a:t> or </a:t>
                      </a:r>
                      <a:r>
                        <a:rPr>
                          <a:solidFill>
                            <a:srgbClr val="000000"/>
                          </a:solidFill>
                        </a:rPr>
                        <a: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Print help about MySQL Shell, or search the online help.</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5797">
                <a:tc>
                  <a:txBody>
                    <a:bodyPr/>
                    <a:lstStyle/>
                    <a:p>
                      <a:pPr defTabSz="457200">
                        <a:lnSpc>
                          <a:spcPts val="3200"/>
                        </a:lnSpc>
                        <a:spcBef>
                          <a:spcPts val="1500"/>
                        </a:spcBef>
                        <a:defRPr sz="1800">
                          <a:solidFill>
                            <a:srgbClr val="000000"/>
                          </a:solidFill>
                        </a:defRPr>
                      </a:pPr>
                      <a:r>
                        <a:rPr sz="1400"/>
                        <a:t>\quit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400">
                          <a:solidFill>
                            <a:srgbClr val="000000"/>
                          </a:solidFill>
                        </a:defRPr>
                      </a:pPr>
                      <a:r>
                        <a:t>\q</a:t>
                      </a:r>
                      <a:r>
                        <a:rPr>
                          <a:solidFill>
                            <a:srgbClr val="555555"/>
                          </a:solidFill>
                        </a:rPr>
                        <a:t> or </a:t>
                      </a:r>
                      <a:r>
                        <a:t>\exit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Exit MySQL Shell.</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8600">
                <a:tc>
                  <a:txBody>
                    <a:bodyPr/>
                    <a:lstStyle/>
                    <a:p>
                      <a:pPr defTabSz="457200">
                        <a:lnSpc>
                          <a:spcPts val="3200"/>
                        </a:lnSpc>
                        <a:spcBef>
                          <a:spcPts val="1500"/>
                        </a:spcBef>
                        <a:defRPr sz="1800">
                          <a:solidFill>
                            <a:srgbClr val="000000"/>
                          </a:solidFill>
                        </a:defRPr>
                      </a:pPr>
                      <a:r>
                        <a:rPr sz="1400"/>
                        <a: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000"/>
                        </a:spcBef>
                        <a:defRPr sz="1800">
                          <a:solidFill>
                            <a:srgbClr val="000000"/>
                          </a:solidFill>
                        </a:defRPr>
                      </a:pPr>
                      <a:r>
                        <a:rPr sz="1400">
                          <a:solidFill>
                            <a:srgbClr val="555555"/>
                          </a:solidFill>
                        </a:rPr>
                        <a:t>In SQL mode, begin multiple-line mode. Code is cached and executed when an empty line is entered.</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6891">
                <a:tc>
                  <a:txBody>
                    <a:bodyPr/>
                    <a:lstStyle/>
                    <a:p>
                      <a:pPr defTabSz="457200">
                        <a:lnSpc>
                          <a:spcPts val="3200"/>
                        </a:lnSpc>
                        <a:spcBef>
                          <a:spcPts val="1500"/>
                        </a:spcBef>
                        <a:defRPr sz="1800">
                          <a:solidFill>
                            <a:srgbClr val="000000"/>
                          </a:solidFill>
                        </a:defRPr>
                      </a:pPr>
                      <a:r>
                        <a:rPr sz="1400"/>
                        <a:t>\status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Show the current MySQL Shell status.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\js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Switch execution mode to JavaScript.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\py</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Switch execution mode to Python.</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\sql</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Switch execution mode to SQL.</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6891">
                <a:tc>
                  <a:txBody>
                    <a:bodyPr/>
                    <a:lstStyle/>
                    <a:p>
                      <a:pPr defTabSz="457200">
                        <a:lnSpc>
                          <a:spcPts val="3200"/>
                        </a:lnSpc>
                        <a:spcBef>
                          <a:spcPts val="1500"/>
                        </a:spcBef>
                        <a:defRPr sz="1800">
                          <a:solidFill>
                            <a:srgbClr val="000000"/>
                          </a:solidFill>
                        </a:defRPr>
                      </a:pPr>
                      <a:r>
                        <a:rPr sz="1400"/>
                        <a:t>\connect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\c</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Connect to a MySQL Server.</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8600">
                <a:tc>
                  <a:txBody>
                    <a:bodyPr/>
                    <a:lstStyle/>
                    <a:p>
                      <a:pPr defTabSz="457200">
                        <a:lnSpc>
                          <a:spcPts val="3200"/>
                        </a:lnSpc>
                        <a:spcBef>
                          <a:spcPts val="1500"/>
                        </a:spcBef>
                        <a:defRPr sz="1800">
                          <a:solidFill>
                            <a:srgbClr val="000000"/>
                          </a:solidFill>
                        </a:defRPr>
                      </a:pPr>
                      <a:r>
                        <a:rPr sz="1400"/>
                        <a:t>\reconnect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Reconnect to the same MySQL Server.</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6891">
                <a:tc>
                  <a:txBody>
                    <a:bodyPr/>
                    <a:lstStyle/>
                    <a:p>
                      <a:pPr defTabSz="457200">
                        <a:lnSpc>
                          <a:spcPts val="3200"/>
                        </a:lnSpc>
                        <a:spcBef>
                          <a:spcPts val="1500"/>
                        </a:spcBef>
                        <a:defRPr sz="1800">
                          <a:solidFill>
                            <a:srgbClr val="000000"/>
                          </a:solidFill>
                        </a:defRPr>
                      </a:pPr>
                      <a:r>
                        <a:rPr sz="1400"/>
                        <a:t>\use</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\u</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Specify the schema to use.</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6891">
                <a:tc>
                  <a:txBody>
                    <a:bodyPr/>
                    <a:lstStyle/>
                    <a:p>
                      <a:pPr defTabSz="457200">
                        <a:lnSpc>
                          <a:spcPts val="3200"/>
                        </a:lnSpc>
                        <a:spcBef>
                          <a:spcPts val="1500"/>
                        </a:spcBef>
                        <a:defRPr sz="1800">
                          <a:solidFill>
                            <a:srgbClr val="000000"/>
                          </a:solidFill>
                        </a:defRPr>
                      </a:pPr>
                      <a:r>
                        <a:rPr sz="1400"/>
                        <a:t>\source</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Execute a script file using the active language.</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5900">
                <a:tc>
                  <a:txBody>
                    <a:bodyPr/>
                    <a:lstStyle/>
                    <a:p>
                      <a:pPr defTabSz="457200">
                        <a:lnSpc>
                          <a:spcPts val="3200"/>
                        </a:lnSpc>
                        <a:spcBef>
                          <a:spcPts val="1500"/>
                        </a:spcBef>
                        <a:defRPr sz="1800">
                          <a:solidFill>
                            <a:srgbClr val="000000"/>
                          </a:solidFill>
                        </a:defRPr>
                      </a:pPr>
                      <a:r>
                        <a:rPr sz="1400"/>
                        <a:t>\warnings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\W</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Show any warnings generated by a statement.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15900">
                <a:tc>
                  <a:txBody>
                    <a:bodyPr/>
                    <a:lstStyle/>
                    <a:p>
                      <a:pPr defTabSz="457200">
                        <a:lnSpc>
                          <a:spcPts val="3200"/>
                        </a:lnSpc>
                        <a:spcBef>
                          <a:spcPts val="1500"/>
                        </a:spcBef>
                        <a:defRPr sz="1800">
                          <a:solidFill>
                            <a:srgbClr val="000000"/>
                          </a:solidFill>
                        </a:defRPr>
                      </a:pPr>
                      <a:r>
                        <a:rPr sz="1400"/>
                        <a:t>\nowarnings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t>\w</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Do not show any warnings generated by a statement.</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\history</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View and edit command line history.</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\rehash</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Manually update the autocomplete name cache.</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\option</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Query and change MySQL Shell configuration options.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9649">
                <a:tc>
                  <a:txBody>
                    <a:bodyPr/>
                    <a:lstStyle/>
                    <a:p>
                      <a:pPr defTabSz="457200">
                        <a:lnSpc>
                          <a:spcPts val="3200"/>
                        </a:lnSpc>
                        <a:spcBef>
                          <a:spcPts val="1500"/>
                        </a:spcBef>
                        <a:defRPr sz="1800">
                          <a:solidFill>
                            <a:srgbClr val="000000"/>
                          </a:solidFill>
                        </a:defRPr>
                      </a:pPr>
                      <a:r>
                        <a:rPr sz="1400"/>
                        <a:t>\show</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Run the specified report using the provided options and arguments.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r h="228600">
                <a:tc>
                  <a:txBody>
                    <a:bodyPr/>
                    <a:lstStyle/>
                    <a:p>
                      <a:pPr defTabSz="457200">
                        <a:lnSpc>
                          <a:spcPts val="3200"/>
                        </a:lnSpc>
                        <a:spcBef>
                          <a:spcPts val="1500"/>
                        </a:spcBef>
                        <a:defRPr sz="1800">
                          <a:solidFill>
                            <a:srgbClr val="000000"/>
                          </a:solidFill>
                        </a:defRPr>
                      </a:pPr>
                      <a:r>
                        <a:rPr sz="1400"/>
                        <a:t>\watch</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a:lnSpc>
                          <a:spcPts val="3200"/>
                        </a:lnSpc>
                        <a:defRPr sz="1400"/>
                      </a:pP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c>
                  <a:txBody>
                    <a:bodyPr/>
                    <a:lstStyle/>
                    <a:p>
                      <a:pPr defTabSz="457200">
                        <a:lnSpc>
                          <a:spcPts val="3200"/>
                        </a:lnSpc>
                        <a:spcBef>
                          <a:spcPts val="1500"/>
                        </a:spcBef>
                        <a:defRPr sz="1800">
                          <a:solidFill>
                            <a:srgbClr val="000000"/>
                          </a:solidFill>
                        </a:defRPr>
                      </a:pPr>
                      <a:r>
                        <a:rPr sz="1400">
                          <a:solidFill>
                            <a:srgbClr val="555555"/>
                          </a:solidFill>
                        </a:rPr>
                        <a:t>Run the specified report using the provided options/arguments, and refresh the results at regular intervals.</a:t>
                      </a:r>
                    </a:p>
                  </a:txBody>
                  <a:tcPr marL="63500" marR="63500" marT="0" marB="0" anchor="t" anchorCtr="0" horzOverflow="overflow">
                    <a:lnL w="12700">
                      <a:solidFill>
                        <a:srgbClr val="808080"/>
                      </a:solidFill>
                      <a:miter lim="400000"/>
                    </a:lnL>
                    <a:lnR w="12700">
                      <a:solidFill>
                        <a:srgbClr val="808080"/>
                      </a:solidFill>
                      <a:miter lim="400000"/>
                    </a:lnR>
                    <a:lnT w="12700">
                      <a:solidFill>
                        <a:srgbClr val="808080"/>
                      </a:solidFill>
                      <a:miter lim="400000"/>
                    </a:lnT>
                    <a:lnB w="12700">
                      <a:solidFill>
                        <a:srgbClr val="808080"/>
                      </a:solidFill>
                      <a:miter lim="400000"/>
                    </a:lnB>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MySQL Shell Global Objects"/>
          <p:cNvSpPr txBox="1"/>
          <p:nvPr>
            <p:ph type="title"/>
          </p:nvPr>
        </p:nvSpPr>
        <p:spPr>
          <a:prstGeom prst="rect">
            <a:avLst/>
          </a:prstGeom>
        </p:spPr>
        <p:txBody>
          <a:bodyPr/>
          <a:lstStyle/>
          <a:p>
            <a:pPr/>
            <a:r>
              <a:t>MySQL Shell Global Objects</a:t>
            </a:r>
          </a:p>
        </p:txBody>
      </p:sp>
      <p:sp>
        <p:nvSpPr>
          <p:cNvPr id="834" name="cluster = InnoDB cluster.…"/>
          <p:cNvSpPr txBox="1"/>
          <p:nvPr>
            <p:ph type="body" idx="1"/>
          </p:nvPr>
        </p:nvSpPr>
        <p:spPr>
          <a:xfrm>
            <a:off x="768094" y="2288558"/>
            <a:ext cx="9887837" cy="4028453"/>
          </a:xfrm>
          <a:prstGeom prst="rect">
            <a:avLst/>
          </a:prstGeom>
        </p:spPr>
        <p:txBody>
          <a:bodyPr/>
          <a:lstStyle/>
          <a:p>
            <a:pPr>
              <a:spcBef>
                <a:spcPts val="1200"/>
              </a:spcBef>
              <a:defRPr sz="2400">
                <a:solidFill>
                  <a:srgbClr val="FFFFFF"/>
                </a:solidFill>
              </a:defRPr>
            </a:pPr>
            <a:r>
              <a:t>cluster = InnoDB cluster.</a:t>
            </a:r>
          </a:p>
          <a:p>
            <a:pPr>
              <a:spcBef>
                <a:spcPts val="1200"/>
              </a:spcBef>
              <a:defRPr sz="2400">
                <a:solidFill>
                  <a:srgbClr val="FFFFFF"/>
                </a:solidFill>
              </a:defRPr>
            </a:pPr>
            <a:r>
              <a:t>dba = InnoDB cluster administration functions</a:t>
            </a:r>
          </a:p>
          <a:p>
            <a:pPr>
              <a:spcBef>
                <a:spcPts val="1200"/>
              </a:spcBef>
              <a:defRPr sz="2400">
                <a:solidFill>
                  <a:srgbClr val="FFFFFF"/>
                </a:solidFill>
              </a:defRPr>
            </a:pPr>
            <a:r>
              <a:t>session = global session.</a:t>
            </a:r>
          </a:p>
          <a:p>
            <a:pPr>
              <a:spcBef>
                <a:spcPts val="1200"/>
              </a:spcBef>
              <a:defRPr sz="2400">
                <a:solidFill>
                  <a:srgbClr val="FFFFFF"/>
                </a:solidFill>
              </a:defRPr>
            </a:pPr>
            <a:r>
              <a:t>db = default database</a:t>
            </a:r>
          </a:p>
          <a:p>
            <a:pPr>
              <a:spcBef>
                <a:spcPts val="1200"/>
              </a:spcBef>
              <a:defRPr sz="2400">
                <a:solidFill>
                  <a:srgbClr val="FFFFFF"/>
                </a:solidFill>
              </a:defRPr>
            </a:pPr>
            <a:r>
              <a:t>shell = access to various functions, for example:</a:t>
            </a:r>
          </a:p>
          <a:p>
            <a:pPr lvl="1">
              <a:spcBef>
                <a:spcPts val="1200"/>
              </a:spcBef>
              <a:defRPr sz="2400">
                <a:solidFill>
                  <a:srgbClr val="FFFFFF"/>
                </a:solidFill>
              </a:defRPr>
            </a:pPr>
            <a:r>
              <a:t>shell.options = set and unset preferences. </a:t>
            </a:r>
          </a:p>
          <a:p>
            <a:pPr lvl="1">
              <a:spcBef>
                <a:spcPts val="1200"/>
              </a:spcBef>
              <a:defRPr sz="2400">
                <a:solidFill>
                  <a:srgbClr val="FFFFFF"/>
                </a:solidFill>
              </a:defRPr>
            </a:pPr>
            <a:r>
              <a:t>shell.reports = reports as functions</a:t>
            </a:r>
          </a:p>
          <a:p>
            <a:pPr>
              <a:spcBef>
                <a:spcPts val="1200"/>
              </a:spcBef>
              <a:defRPr sz="2400">
                <a:solidFill>
                  <a:srgbClr val="FFFFFF"/>
                </a:solidFill>
              </a:defRPr>
            </a:pPr>
            <a:r>
              <a:t>util = various tools</a:t>
            </a:r>
          </a:p>
        </p:txBody>
      </p:sp>
      <p:sp>
        <p:nvSpPr>
          <p:cNvPr id="8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Doc Store Demo"/>
          <p:cNvSpPr txBox="1"/>
          <p:nvPr>
            <p:ph type="title"/>
          </p:nvPr>
        </p:nvSpPr>
        <p:spPr>
          <a:prstGeom prst="rect">
            <a:avLst/>
          </a:prstGeom>
        </p:spPr>
        <p:txBody>
          <a:bodyPr/>
          <a:lstStyle/>
          <a:p>
            <a:pPr/>
            <a:r>
              <a:t>Doc Store Demo</a:t>
            </a:r>
          </a:p>
        </p:txBody>
      </p:sp>
      <p:sp>
        <p:nvSpPr>
          <p:cNvPr id="840" name="Body"/>
          <p:cNvSpPr txBox="1"/>
          <p:nvPr>
            <p:ph type="body" sz="half" idx="1"/>
          </p:nvPr>
        </p:nvSpPr>
        <p:spPr>
          <a:prstGeom prst="rect">
            <a:avLst/>
          </a:prstGeom>
        </p:spPr>
        <p:txBody>
          <a:bodyPr/>
          <a:lstStyle/>
          <a:p>
            <a:pPr/>
          </a:p>
        </p:txBody>
      </p:sp>
      <p:sp>
        <p:nvSpPr>
          <p:cNvPr id="8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Rectangle"/>
          <p:cNvSpPr/>
          <p:nvPr/>
        </p:nvSpPr>
        <p:spPr>
          <a:xfrm>
            <a:off x="977653" y="2104249"/>
            <a:ext cx="5089692" cy="3272430"/>
          </a:xfrm>
          <a:prstGeom prst="rect">
            <a:avLst/>
          </a:prstGeom>
          <a:solidFill>
            <a:srgbClr val="FFFFFF"/>
          </a:solidFill>
          <a:ln w="25400">
            <a:solidFill>
              <a:schemeClr val="accent1">
                <a:lumOff val="-8784"/>
              </a:schemeClr>
            </a:solidFill>
          </a:ln>
        </p:spPr>
        <p:txBody>
          <a:bodyPr lIns="45719" rIns="45719" anchor="ctr"/>
          <a:lstStyle/>
          <a:p>
            <a:pPr/>
          </a:p>
        </p:txBody>
      </p:sp>
      <p:sp>
        <p:nvSpPr>
          <p:cNvPr id="844" name="Rectangle"/>
          <p:cNvSpPr/>
          <p:nvPr/>
        </p:nvSpPr>
        <p:spPr>
          <a:xfrm>
            <a:off x="6418792" y="2104249"/>
            <a:ext cx="4894984" cy="3272430"/>
          </a:xfrm>
          <a:prstGeom prst="rect">
            <a:avLst/>
          </a:prstGeom>
          <a:solidFill>
            <a:srgbClr val="FFFFFF"/>
          </a:solidFill>
          <a:ln w="25400">
            <a:solidFill>
              <a:schemeClr val="accent1">
                <a:lumOff val="-8784"/>
              </a:schemeClr>
            </a:solidFill>
          </a:ln>
        </p:spPr>
        <p:txBody>
          <a:bodyPr lIns="45719" rIns="45719" anchor="ctr"/>
          <a:lstStyle/>
          <a:p>
            <a:pPr>
              <a:defRPr>
                <a:solidFill>
                  <a:srgbClr val="FFFFFF"/>
                </a:solidFill>
              </a:defRPr>
            </a:pPr>
          </a:p>
        </p:txBody>
      </p:sp>
      <p:sp>
        <p:nvSpPr>
          <p:cNvPr id="845" name="MySQL Workshop - Presentation &amp; Worksheet Commands"/>
          <p:cNvSpPr txBox="1"/>
          <p:nvPr>
            <p:ph type="title"/>
          </p:nvPr>
        </p:nvSpPr>
        <p:spPr>
          <a:prstGeom prst="rect">
            <a:avLst/>
          </a:prstGeom>
        </p:spPr>
        <p:txBody>
          <a:bodyPr/>
          <a:lstStyle/>
          <a:p>
            <a:pPr/>
            <a:r>
              <a:t>MySQL Workshop - Presentation &amp; Worksheet Commands </a:t>
            </a:r>
          </a:p>
        </p:txBody>
      </p:sp>
      <p:sp>
        <p:nvSpPr>
          <p:cNvPr id="846" name="# mysqlsh root@127.0.0.1…"/>
          <p:cNvSpPr txBox="1"/>
          <p:nvPr>
            <p:ph type="body" sz="half" idx="1"/>
          </p:nvPr>
        </p:nvSpPr>
        <p:spPr>
          <a:xfrm>
            <a:off x="1411056" y="3470377"/>
            <a:ext cx="9887836" cy="1930401"/>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100">
                <a:solidFill>
                  <a:srgbClr val="C60000"/>
                </a:solidFill>
                <a:latin typeface="Menlo"/>
                <a:ea typeface="Menlo"/>
                <a:cs typeface="Menlo"/>
                <a:sym typeface="Menlo"/>
              </a:defRPr>
            </a:pPr>
            <a:r>
              <a:t># mysqlsh </a:t>
            </a:r>
            <a:r>
              <a:rPr u="sng">
                <a:solidFill>
                  <a:schemeClr val="accent5"/>
                </a:solidFill>
                <a:uFill>
                  <a:solidFill>
                    <a:schemeClr val="accent5"/>
                  </a:solidFill>
                </a:uFill>
                <a:hlinkClick r:id="rId3" invalidUrl="" action="" tgtFrame="" tooltip="" history="1" highlightClick="0" endSnd="0"/>
              </a:rPr>
              <a:t>root@127.0.0.1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100">
                <a:solidFill>
                  <a:srgbClr val="C6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100">
                <a:solidFill>
                  <a:srgbClr val="C6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t> 127.0.0.1:33060+ ssl </a:t>
            </a:r>
            <a:r>
              <a:rPr>
                <a:solidFill>
                  <a:srgbClr val="000000"/>
                </a:solidFill>
              </a:rPr>
              <a:t> JS </a:t>
            </a:r>
            <a:r>
              <a:rPr>
                <a:solidFill>
                  <a:srgbClr val="000000"/>
                </a:solidFill>
              </a:rPr>
              <a:t>&gt; </a:t>
            </a:r>
            <a:r>
              <a:rPr b="1">
                <a:solidFill>
                  <a:srgbClr val="C60000"/>
                </a:solidFill>
              </a:rPr>
              <a:t>session</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a:solidFill>
                  <a:srgbClr val="000000"/>
                </a:solidFill>
              </a:rPr>
              <a:t>Session</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project </a:t>
            </a:r>
            <a:r>
              <a:rPr>
                <a:solidFill>
                  <a:srgbClr val="000000"/>
                </a:solidFill>
              </a:rPr>
              <a:t> JS </a:t>
            </a:r>
            <a:r>
              <a:rPr>
                <a:solidFill>
                  <a:srgbClr val="000000"/>
                </a:solidFill>
              </a:rPr>
              <a:t>&gt; </a:t>
            </a:r>
            <a:r>
              <a:rPr>
                <a:solidFill>
                  <a:srgbClr val="000000"/>
                </a:solidFill>
              </a:rPr>
              <a:t>\q</a:t>
            </a:r>
            <a:endParaRPr>
              <a:solidFill>
                <a:srgbClr val="000000"/>
              </a:solidFill>
            </a:endParaRPr>
          </a:p>
        </p:txBody>
      </p:sp>
      <p:sp>
        <p:nvSpPr>
          <p:cNvPr id="8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8" name="1…"/>
          <p:cNvSpPr txBox="1"/>
          <p:nvPr/>
        </p:nvSpPr>
        <p:spPr>
          <a:xfrm>
            <a:off x="1150712" y="3360302"/>
            <a:ext cx="273607" cy="178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a:t>
            </a:r>
          </a:p>
          <a:p>
            <a:pPr>
              <a:defRPr sz="1600"/>
            </a:pPr>
          </a:p>
          <a:p>
            <a:pPr>
              <a:defRPr sz="1600"/>
            </a:pPr>
            <a:r>
              <a:t>2</a:t>
            </a:r>
          </a:p>
          <a:p>
            <a:pPr>
              <a:defRPr sz="1600"/>
            </a:pPr>
          </a:p>
          <a:p>
            <a:pPr>
              <a:defRPr sz="1600"/>
            </a:pPr>
            <a:r>
              <a:t>3</a:t>
            </a:r>
          </a:p>
          <a:p>
            <a:pPr>
              <a:defRPr sz="1600"/>
            </a:pPr>
          </a:p>
          <a:p>
            <a:pPr>
              <a:defRPr sz="1600"/>
            </a:pPr>
            <a:r>
              <a:t>4</a:t>
            </a:r>
          </a:p>
        </p:txBody>
      </p:sp>
      <p:sp>
        <p:nvSpPr>
          <p:cNvPr id="849" name="Starting MySQL Shell (mysqlsh)"/>
          <p:cNvSpPr txBox="1"/>
          <p:nvPr/>
        </p:nvSpPr>
        <p:spPr>
          <a:xfrm>
            <a:off x="1161360" y="2786551"/>
            <a:ext cx="472227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0000"/>
              </a:lnSpc>
              <a:spcBef>
                <a:spcPts val="1000"/>
              </a:spcBef>
              <a:defRPr b="1" sz="2400">
                <a:solidFill>
                  <a:srgbClr val="58595B"/>
                </a:solidFill>
              </a:defRPr>
            </a:lvl1pPr>
          </a:lstStyle>
          <a:p>
            <a:pPr/>
            <a:r>
              <a:t>Starting MySQL Shell (mysqlsh)</a:t>
            </a:r>
          </a:p>
        </p:txBody>
      </p:sp>
      <p:sp>
        <p:nvSpPr>
          <p:cNvPr id="850" name="Presentation"/>
          <p:cNvSpPr txBox="1"/>
          <p:nvPr/>
        </p:nvSpPr>
        <p:spPr>
          <a:xfrm>
            <a:off x="1136382" y="2168847"/>
            <a:ext cx="2873461" cy="637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0000"/>
              </a:lnSpc>
              <a:spcBef>
                <a:spcPts val="1000"/>
              </a:spcBef>
              <a:defRPr b="1" sz="3600">
                <a:solidFill>
                  <a:srgbClr val="58595B"/>
                </a:solidFill>
              </a:defRPr>
            </a:lvl1pPr>
          </a:lstStyle>
          <a:p>
            <a:pPr/>
            <a:r>
              <a:t>Presentation</a:t>
            </a:r>
          </a:p>
        </p:txBody>
      </p:sp>
      <p:sp>
        <p:nvSpPr>
          <p:cNvPr id="851" name="Worksheet"/>
          <p:cNvSpPr txBox="1"/>
          <p:nvPr/>
        </p:nvSpPr>
        <p:spPr>
          <a:xfrm>
            <a:off x="6871983" y="2168847"/>
            <a:ext cx="2433450" cy="637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0000"/>
              </a:lnSpc>
              <a:spcBef>
                <a:spcPts val="1000"/>
              </a:spcBef>
              <a:defRPr b="1" sz="3600">
                <a:solidFill>
                  <a:srgbClr val="58595B"/>
                </a:solidFill>
              </a:defRPr>
            </a:lvl1pPr>
          </a:lstStyle>
          <a:p>
            <a:pPr/>
            <a:r>
              <a:t>Worksheet</a:t>
            </a:r>
          </a:p>
        </p:txBody>
      </p:sp>
      <p:pic>
        <p:nvPicPr>
          <p:cNvPr id="852" name="Image" descr="Image"/>
          <p:cNvPicPr>
            <a:picLocks noChangeAspect="1"/>
          </p:cNvPicPr>
          <p:nvPr/>
        </p:nvPicPr>
        <p:blipFill>
          <a:blip r:embed="rId4">
            <a:extLst/>
          </a:blip>
          <a:stretch>
            <a:fillRect/>
          </a:stretch>
        </p:blipFill>
        <p:spPr>
          <a:xfrm>
            <a:off x="6894706" y="2905595"/>
            <a:ext cx="3568185" cy="2195807"/>
          </a:xfrm>
          <a:prstGeom prst="rect">
            <a:avLst/>
          </a:prstGeom>
          <a:ln w="12700">
            <a:miter lim="400000"/>
          </a:ln>
          <a:effectLst>
            <a:outerShdw sx="100000" sy="100000" kx="0" ky="0" algn="b" rotWithShape="0" blurRad="101600" dist="25400" dir="5400000">
              <a:srgbClr val="000000">
                <a:alpha val="75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857" name="Starting MySQL Shell (mysqlsh) - without session connection"/>
          <p:cNvSpPr txBox="1"/>
          <p:nvPr>
            <p:ph type="title"/>
          </p:nvPr>
        </p:nvSpPr>
        <p:spPr>
          <a:prstGeom prst="rect">
            <a:avLst/>
          </a:prstGeom>
        </p:spPr>
        <p:txBody>
          <a:bodyPr/>
          <a:lstStyle/>
          <a:p>
            <a:pPr/>
            <a:r>
              <a:t>Starting MySQL Shell (mysqlsh) - without session connection</a:t>
            </a:r>
          </a:p>
        </p:txBody>
      </p:sp>
      <p:sp>
        <p:nvSpPr>
          <p:cNvPr id="858" name="# mysqlsh…"/>
          <p:cNvSpPr txBox="1"/>
          <p:nvPr>
            <p:ph type="body" idx="1"/>
          </p:nvPr>
        </p:nvSpPr>
        <p:spPr>
          <a:xfrm>
            <a:off x="638488" y="2288558"/>
            <a:ext cx="10267889" cy="4049405"/>
          </a:xfrm>
          <a:prstGeom prst="rect">
            <a:avLst/>
          </a:prstGeom>
          <a:solidFill>
            <a:srgbClr val="FFFFFF"/>
          </a:solidFill>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C60000"/>
                </a:solidFill>
                <a:latin typeface="Menlo"/>
                <a:ea typeface="Menlo"/>
                <a:cs typeface="Menlo"/>
                <a:sym typeface="Menlo"/>
              </a:defRPr>
            </a:pPr>
            <a:r>
              <a:t># mysqlsh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MySQL Shell 8.0.17-commercial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Copyright (c) 2016, 2019, Oracle and/or its affiliates. All rights reserved.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Oracle is a registered trademark of Oracle Corporation and/or its affiliates.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Other names may be trademarks of their respective owners.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Type '\help' or '\?' for help; '\quit' to exit.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t> JS </a:t>
            </a:r>
            <a:r>
              <a:t>&gt; </a:t>
            </a:r>
            <a:r>
              <a:rPr b="1">
                <a:solidFill>
                  <a:srgbClr val="C60000"/>
                </a:solidFill>
              </a:rPr>
              <a:t>session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t> JS </a:t>
            </a:r>
            <a:r>
              <a:t>&gt;&gt;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t> JS </a:t>
            </a:r>
            <a:r>
              <a:t>&gt; </a:t>
            </a:r>
            <a:r>
              <a:rPr b="1">
                <a:solidFill>
                  <a:srgbClr val="C60000"/>
                </a:solidFill>
              </a:rPr>
              <a:t>\connect root@127.0.0.1</a:t>
            </a:r>
            <a:endParaRPr>
              <a:solidFill>
                <a:srgbClr val="C6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Creating a session to 'root@127.0.0.1'</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000000"/>
                </a:solidFill>
                <a:latin typeface="Menlo"/>
                <a:ea typeface="Menlo"/>
                <a:cs typeface="Menlo"/>
                <a:sym typeface="Menlo"/>
              </a:defRPr>
            </a:pPr>
            <a:r>
              <a:t>Please provide the password for 'root@127.0.0.1': </a:t>
            </a:r>
            <a:endParaRPr b="0"/>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000000"/>
                </a:solidFill>
                <a:latin typeface="Menlo"/>
                <a:ea typeface="Menlo"/>
                <a:cs typeface="Menlo"/>
                <a:sym typeface="Menlo"/>
              </a:defRPr>
            </a:pPr>
            <a:r>
              <a:t>Save password for 'root@127.0.0.1'? [Y]es/[N]o/Ne[v]er (default No): </a:t>
            </a:r>
            <a:r>
              <a:rPr b="0"/>
              <a:t>n</a:t>
            </a:r>
            <a:endParaRPr b="0"/>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Fetching schema names for autocompletion... Press ^C to stop.</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Your MySQL connection id is 38 (X protocol)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Server version: 8.0.17-commercial MySQL Enterprise Server - Commercial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No default schema selected; type \use &lt;schema&gt; to set one.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b="1">
                <a:solidFill>
                  <a:srgbClr val="C60000"/>
                </a:solidFill>
              </a:rPr>
              <a:t>session</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&lt;Session:root@127.0.0.1:33060&gt;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My</a:t>
            </a:r>
            <a:r>
              <a:rPr>
                <a:solidFill>
                  <a:srgbClr val="D75F00"/>
                </a:solidFill>
              </a:rPr>
              <a:t>SQL </a:t>
            </a:r>
            <a:r>
              <a:t> 127.0.0.1:33060+ ssl </a:t>
            </a:r>
            <a:r>
              <a:rPr>
                <a:solidFill>
                  <a:srgbClr val="000000"/>
                </a:solidFill>
              </a:rPr>
              <a:t> JS </a:t>
            </a:r>
            <a:r>
              <a:rPr>
                <a:solidFill>
                  <a:srgbClr val="000000"/>
                </a:solidFill>
              </a:rPr>
              <a:t>&gt; </a:t>
            </a:r>
            <a:r>
              <a:rPr>
                <a:solidFill>
                  <a:srgbClr val="000000"/>
                </a:solidFill>
              </a:rPr>
              <a:t>Session</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ReferenceError: Session is not defined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My</a:t>
            </a:r>
            <a:r>
              <a:rPr>
                <a:solidFill>
                  <a:srgbClr val="D75F00"/>
                </a:solidFill>
              </a:rPr>
              <a:t>SQL </a:t>
            </a:r>
            <a:r>
              <a:t> 127.0.0.1:33060+ ssl </a:t>
            </a:r>
            <a:r>
              <a:t> project </a:t>
            </a:r>
            <a:r>
              <a:rPr>
                <a:solidFill>
                  <a:srgbClr val="000000"/>
                </a:solidFill>
              </a:rPr>
              <a:t> JS </a:t>
            </a:r>
            <a:r>
              <a:rPr>
                <a:solidFill>
                  <a:srgbClr val="000000"/>
                </a:solidFill>
              </a:rPr>
              <a:t>&gt; </a:t>
            </a:r>
            <a:r>
              <a:rPr>
                <a:solidFill>
                  <a:srgbClr val="000000"/>
                </a:solidFill>
              </a:rPr>
              <a:t>\q</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Bye!</a:t>
            </a:r>
          </a:p>
        </p:txBody>
      </p:sp>
      <p:sp>
        <p:nvSpPr>
          <p:cNvPr id="8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0" name="Session has not been established yet"/>
          <p:cNvSpPr txBox="1"/>
          <p:nvPr/>
        </p:nvSpPr>
        <p:spPr>
          <a:xfrm>
            <a:off x="6064375" y="3313429"/>
            <a:ext cx="347053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Session has not been established yet</a:t>
            </a:r>
          </a:p>
        </p:txBody>
      </p:sp>
      <p:sp>
        <p:nvSpPr>
          <p:cNvPr id="861" name="Line"/>
          <p:cNvSpPr/>
          <p:nvPr/>
        </p:nvSpPr>
        <p:spPr>
          <a:xfrm flipH="1" flipV="1">
            <a:off x="1588395" y="3498849"/>
            <a:ext cx="4399549" cy="1"/>
          </a:xfrm>
          <a:prstGeom prst="line">
            <a:avLst/>
          </a:prstGeom>
          <a:ln w="12700">
            <a:solidFill>
              <a:schemeClr val="accent1"/>
            </a:solidFill>
            <a:miter/>
            <a:tailEnd type="triangle"/>
          </a:ln>
        </p:spPr>
        <p:txBody>
          <a:bodyPr lIns="45719" rIns="45719"/>
          <a:lstStyle/>
          <a:p>
            <a:pPr/>
          </a:p>
        </p:txBody>
      </p:sp>
      <p:sp>
        <p:nvSpPr>
          <p:cNvPr id="862" name="Session has been established"/>
          <p:cNvSpPr txBox="1"/>
          <p:nvPr/>
        </p:nvSpPr>
        <p:spPr>
          <a:xfrm>
            <a:off x="6064375" y="5069086"/>
            <a:ext cx="280408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Session has been established</a:t>
            </a:r>
          </a:p>
        </p:txBody>
      </p:sp>
      <p:sp>
        <p:nvSpPr>
          <p:cNvPr id="863" name="Line"/>
          <p:cNvSpPr/>
          <p:nvPr/>
        </p:nvSpPr>
        <p:spPr>
          <a:xfrm flipH="1">
            <a:off x="3150823" y="5254506"/>
            <a:ext cx="2837121" cy="1"/>
          </a:xfrm>
          <a:prstGeom prst="line">
            <a:avLst/>
          </a:prstGeom>
          <a:ln w="12700">
            <a:solidFill>
              <a:schemeClr val="accent1"/>
            </a:solidFill>
            <a:miter/>
            <a:tailEnd type="triangle"/>
          </a:ln>
        </p:spPr>
        <p:txBody>
          <a:bodyPr lIns="45719" rIns="45719"/>
          <a:lstStyle/>
          <a:p>
            <a:pPr/>
          </a:p>
        </p:txBody>
      </p:sp>
      <p:sp>
        <p:nvSpPr>
          <p:cNvPr id="864" name="1…"/>
          <p:cNvSpPr txBox="1"/>
          <p:nvPr/>
        </p:nvSpPr>
        <p:spPr>
          <a:xfrm>
            <a:off x="420353" y="2178925"/>
            <a:ext cx="273606" cy="3997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1</a:t>
            </a:r>
          </a:p>
          <a:p>
            <a:pPr>
              <a:defRPr sz="1600">
                <a:solidFill>
                  <a:srgbClr val="535353"/>
                </a:solidFill>
              </a:defRPr>
            </a:pPr>
          </a:p>
          <a:p>
            <a:pPr>
              <a:defRPr sz="1600">
                <a:solidFill>
                  <a:srgbClr val="535353"/>
                </a:solidFill>
              </a:defRPr>
            </a:pPr>
          </a:p>
          <a:p>
            <a:pPr>
              <a:spcBef>
                <a:spcPts val="400"/>
              </a:spcBef>
              <a:defRPr sz="1600">
                <a:solidFill>
                  <a:srgbClr val="535353"/>
                </a:solidFill>
              </a:defRPr>
            </a:pPr>
          </a:p>
          <a:p>
            <a:pPr>
              <a:defRPr sz="1600">
                <a:solidFill>
                  <a:srgbClr val="535353"/>
                </a:solidFill>
              </a:defRPr>
            </a:pPr>
          </a:p>
          <a:p>
            <a:pPr>
              <a:lnSpc>
                <a:spcPct val="70000"/>
              </a:lnSpc>
              <a:defRPr sz="1600">
                <a:solidFill>
                  <a:srgbClr val="535353"/>
                </a:solidFill>
              </a:defRPr>
            </a:pPr>
            <a:r>
              <a:t>2</a:t>
            </a:r>
          </a:p>
          <a:p>
            <a:pPr>
              <a:lnSpc>
                <a:spcPct val="70000"/>
              </a:lnSpc>
              <a:spcBef>
                <a:spcPts val="900"/>
              </a:spcBef>
              <a:defRPr sz="1600">
                <a:solidFill>
                  <a:srgbClr val="535353"/>
                </a:solidFill>
              </a:defRPr>
            </a:pPr>
            <a:r>
              <a:t>3</a:t>
            </a:r>
          </a:p>
          <a:p>
            <a:pPr>
              <a:defRPr sz="1600">
                <a:solidFill>
                  <a:srgbClr val="535353"/>
                </a:solidFill>
              </a:defRPr>
            </a:pPr>
          </a:p>
          <a:p>
            <a:pPr>
              <a:defRPr sz="1600">
                <a:solidFill>
                  <a:srgbClr val="535353"/>
                </a:solidFill>
              </a:defRPr>
            </a:pPr>
          </a:p>
          <a:p>
            <a:pPr>
              <a:spcBef>
                <a:spcPts val="2000"/>
              </a:spcBef>
              <a:defRPr sz="1600">
                <a:solidFill>
                  <a:srgbClr val="535353"/>
                </a:solidFill>
              </a:defRPr>
            </a:pPr>
          </a:p>
          <a:p>
            <a:pPr>
              <a:spcBef>
                <a:spcPts val="600"/>
              </a:spcBef>
              <a:defRPr sz="1600">
                <a:solidFill>
                  <a:srgbClr val="535353"/>
                </a:solidFill>
              </a:defRPr>
            </a:pPr>
            <a:r>
              <a:t>4</a:t>
            </a:r>
          </a:p>
          <a:p>
            <a:pPr>
              <a:spcBef>
                <a:spcPts val="1600"/>
              </a:spcBef>
              <a:defRPr sz="1600">
                <a:solidFill>
                  <a:srgbClr val="535353"/>
                </a:solidFill>
              </a:defRPr>
            </a:pPr>
            <a:r>
              <a:t>5</a:t>
            </a:r>
          </a:p>
          <a:p>
            <a:pPr>
              <a:spcBef>
                <a:spcPts val="1700"/>
              </a:spcBef>
              <a:defRPr sz="1600">
                <a:solidFill>
                  <a:srgbClr val="535353"/>
                </a:solidFill>
              </a:defRPr>
            </a:pPr>
            <a:r>
              <a:t>6</a:t>
            </a:r>
          </a:p>
        </p:txBody>
      </p:sp>
      <p:sp>
        <p:nvSpPr>
          <p:cNvPr id="865" name="Commands are case-sensitive"/>
          <p:cNvSpPr txBox="1"/>
          <p:nvPr/>
        </p:nvSpPr>
        <p:spPr>
          <a:xfrm>
            <a:off x="6064375" y="5370579"/>
            <a:ext cx="283712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Commands are case-sensitive</a:t>
            </a:r>
          </a:p>
        </p:txBody>
      </p:sp>
      <p:sp>
        <p:nvSpPr>
          <p:cNvPr id="866" name="Line"/>
          <p:cNvSpPr/>
          <p:nvPr/>
        </p:nvSpPr>
        <p:spPr>
          <a:xfrm flipH="1">
            <a:off x="4079758" y="5555998"/>
            <a:ext cx="1908186" cy="1"/>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Agenda"/>
          <p:cNvSpPr txBox="1"/>
          <p:nvPr>
            <p:ph type="title"/>
          </p:nvPr>
        </p:nvSpPr>
        <p:spPr>
          <a:prstGeom prst="rect">
            <a:avLst/>
          </a:prstGeom>
        </p:spPr>
        <p:txBody>
          <a:bodyPr/>
          <a:lstStyle/>
          <a:p>
            <a:pPr/>
            <a:r>
              <a:t>Agenda</a:t>
            </a:r>
          </a:p>
        </p:txBody>
      </p:sp>
      <p:sp>
        <p:nvSpPr>
          <p:cNvPr id="586" name="Why do you need a document store?…"/>
          <p:cNvSpPr txBox="1"/>
          <p:nvPr>
            <p:ph type="body" idx="1"/>
          </p:nvPr>
        </p:nvSpPr>
        <p:spPr>
          <a:xfrm>
            <a:off x="768094" y="2288558"/>
            <a:ext cx="9887837" cy="3744030"/>
          </a:xfrm>
          <a:prstGeom prst="rect">
            <a:avLst/>
          </a:prstGeom>
        </p:spPr>
        <p:txBody>
          <a:bodyPr/>
          <a:lstStyle/>
          <a:p>
            <a:pPr marL="228600" indent="-228600">
              <a:spcBef>
                <a:spcPts val="1200"/>
              </a:spcBef>
              <a:buSzPct val="100000"/>
              <a:buChar char="•"/>
              <a:defRPr sz="2400">
                <a:solidFill>
                  <a:srgbClr val="FFFFFF"/>
                </a:solidFill>
              </a:defRPr>
            </a:pPr>
            <a:r>
              <a:t>Why do you need a document store?</a:t>
            </a:r>
          </a:p>
          <a:p>
            <a:pPr marL="228600" indent="-228600">
              <a:spcBef>
                <a:spcPts val="1200"/>
              </a:spcBef>
              <a:buSzPct val="100000"/>
              <a:buChar char="•"/>
              <a:defRPr sz="2400">
                <a:solidFill>
                  <a:srgbClr val="FFFFFF"/>
                </a:solidFill>
              </a:defRPr>
            </a:pPr>
            <a:r>
              <a:t>Advantages of NoSQL</a:t>
            </a:r>
          </a:p>
          <a:p>
            <a:pPr marL="228600" indent="-228600">
              <a:spcBef>
                <a:spcPts val="1200"/>
              </a:spcBef>
              <a:buSzPct val="100000"/>
              <a:buChar char="•"/>
              <a:defRPr sz="2400">
                <a:solidFill>
                  <a:srgbClr val="FFFFFF"/>
                </a:solidFill>
              </a:defRPr>
            </a:pPr>
            <a:r>
              <a:t>Use cases</a:t>
            </a:r>
          </a:p>
          <a:p>
            <a:pPr marL="228600" indent="-228600">
              <a:spcBef>
                <a:spcPts val="1200"/>
              </a:spcBef>
              <a:buSzPct val="100000"/>
              <a:buChar char="•"/>
              <a:defRPr sz="2400">
                <a:solidFill>
                  <a:srgbClr val="FFFFFF"/>
                </a:solidFill>
              </a:defRPr>
            </a:pPr>
            <a:r>
              <a:t>Demo</a:t>
            </a:r>
          </a:p>
        </p:txBody>
      </p:sp>
      <p:sp>
        <p:nvSpPr>
          <p:cNvPr id="587"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871" name="Starting MySQL Shell (mysqlsh) - with session connection"/>
          <p:cNvSpPr txBox="1"/>
          <p:nvPr>
            <p:ph type="title"/>
          </p:nvPr>
        </p:nvSpPr>
        <p:spPr>
          <a:prstGeom prst="rect">
            <a:avLst/>
          </a:prstGeom>
        </p:spPr>
        <p:txBody>
          <a:bodyPr/>
          <a:lstStyle/>
          <a:p>
            <a:pPr/>
            <a:r>
              <a:t>Starting MySQL Shell (mysqlsh) - with session connection</a:t>
            </a:r>
          </a:p>
        </p:txBody>
      </p:sp>
      <p:sp>
        <p:nvSpPr>
          <p:cNvPr id="872" name="# mysqlsh root@127.0.0.1…"/>
          <p:cNvSpPr txBox="1"/>
          <p:nvPr>
            <p:ph type="body" idx="1"/>
          </p:nvPr>
        </p:nvSpPr>
        <p:spPr>
          <a:xfrm>
            <a:off x="768094" y="2288558"/>
            <a:ext cx="10655812" cy="3360373"/>
          </a:xfrm>
          <a:prstGeom prst="rect">
            <a:avLst/>
          </a:prstGeom>
          <a:solidFill>
            <a:srgbClr val="FFFFFF"/>
          </a:solidFill>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C60000"/>
                </a:solidFill>
                <a:latin typeface="Menlo"/>
                <a:ea typeface="Menlo"/>
                <a:cs typeface="Menlo"/>
                <a:sym typeface="Menlo"/>
              </a:defRPr>
            </a:pPr>
            <a:r>
              <a:t># mysqlsh root@127.0.0.1</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000000"/>
                </a:solidFill>
                <a:latin typeface="Menlo"/>
                <a:ea typeface="Menlo"/>
                <a:cs typeface="Menlo"/>
                <a:sym typeface="Menlo"/>
              </a:defRPr>
            </a:pPr>
            <a:r>
              <a:t>Please provide the password for 'root@127.0.0.1': </a:t>
            </a:r>
            <a:endParaRPr b="0"/>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000000"/>
                </a:solidFill>
                <a:latin typeface="Menlo"/>
                <a:ea typeface="Menlo"/>
                <a:cs typeface="Menlo"/>
                <a:sym typeface="Menlo"/>
              </a:defRPr>
            </a:pPr>
            <a:r>
              <a:t>Save password for 'root@127.0.0.1'? [Y]es/[N]o/Ne[v]er (default No): </a:t>
            </a:r>
            <a:r>
              <a:rPr b="0"/>
              <a:t>n</a:t>
            </a:r>
            <a:endParaRPr b="0"/>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MySQL Shell 8.0.17-commercial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Copyright (c) 2016, 2019, Oracle and/or its affiliates. All rights reserved.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Oracle is a registered trademark of Oracle Corporation and/or its affiliates.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Other names may be trademarks of their respective owners.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Type '\help' or '\?' for help; '\quit' to exit.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z="1056">
                <a:solidFill>
                  <a:srgbClr val="2E7432"/>
                </a:solidFill>
                <a:latin typeface="Menlo"/>
                <a:ea typeface="Menlo"/>
                <a:cs typeface="Menlo"/>
                <a:sym typeface="Menlo"/>
              </a:defRPr>
            </a:pPr>
            <a:r>
              <a:t>Creating a session to 'root@127.0.0.1'</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Fetching schema names for autocompletion... Press ^C to stop.</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Your MySQL connection id is 30 (X protocol)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Server version: 8.0.17-commercial MySQL Enterprise Server - Commercial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No default schema selected; type \use &lt;schema&gt; to set one.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b="1">
                <a:solidFill>
                  <a:srgbClr val="C60000"/>
                </a:solidFill>
              </a:rPr>
              <a:t>session</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&lt;Session:root@127.0.0.1:33060&gt;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p:txBody>
      </p:sp>
      <p:sp>
        <p:nvSpPr>
          <p:cNvPr id="8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4" name="Session to 127.0.0.1 as root was created"/>
          <p:cNvSpPr txBox="1"/>
          <p:nvPr/>
        </p:nvSpPr>
        <p:spPr>
          <a:xfrm>
            <a:off x="6708225" y="3722681"/>
            <a:ext cx="378654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Session to 127.0.0.1 as root was created</a:t>
            </a:r>
          </a:p>
        </p:txBody>
      </p:sp>
      <p:sp>
        <p:nvSpPr>
          <p:cNvPr id="875" name="Line"/>
          <p:cNvSpPr/>
          <p:nvPr/>
        </p:nvSpPr>
        <p:spPr>
          <a:xfrm flipH="1">
            <a:off x="3846660" y="3889051"/>
            <a:ext cx="2849344" cy="1"/>
          </a:xfrm>
          <a:prstGeom prst="line">
            <a:avLst/>
          </a:prstGeom>
          <a:ln w="12700">
            <a:solidFill>
              <a:schemeClr val="accent1"/>
            </a:solidFill>
            <a:miter/>
            <a:tailEnd type="triangle"/>
          </a:ln>
        </p:spPr>
        <p:txBody>
          <a:bodyPr lIns="45719" rIns="45719"/>
          <a:lstStyle/>
          <a:p>
            <a:pPr/>
          </a:p>
        </p:txBody>
      </p:sp>
      <p:sp>
        <p:nvSpPr>
          <p:cNvPr id="876" name="Check the current session"/>
          <p:cNvSpPr txBox="1"/>
          <p:nvPr/>
        </p:nvSpPr>
        <p:spPr>
          <a:xfrm>
            <a:off x="6708225" y="4464601"/>
            <a:ext cx="245334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Check the current session</a:t>
            </a:r>
          </a:p>
        </p:txBody>
      </p:sp>
      <p:sp>
        <p:nvSpPr>
          <p:cNvPr id="877" name="Line"/>
          <p:cNvSpPr/>
          <p:nvPr/>
        </p:nvSpPr>
        <p:spPr>
          <a:xfrm flipH="1">
            <a:off x="4242661" y="4650021"/>
            <a:ext cx="2453343" cy="1"/>
          </a:xfrm>
          <a:prstGeom prst="line">
            <a:avLst/>
          </a:prstGeom>
          <a:ln w="12700">
            <a:solidFill>
              <a:schemeClr val="accent1"/>
            </a:solidFill>
            <a:miter/>
            <a:tailEnd type="triangle"/>
          </a:ln>
        </p:spPr>
        <p:txBody>
          <a:bodyPr lIns="45719" rIns="45719"/>
          <a:lstStyle/>
          <a:p>
            <a:pPr/>
          </a:p>
        </p:txBody>
      </p:sp>
      <p:sp>
        <p:nvSpPr>
          <p:cNvPr id="878" name="7"/>
          <p:cNvSpPr txBox="1"/>
          <p:nvPr/>
        </p:nvSpPr>
        <p:spPr>
          <a:xfrm>
            <a:off x="505946" y="2211980"/>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7</a:t>
            </a:r>
          </a:p>
        </p:txBody>
      </p:sp>
      <p:sp>
        <p:nvSpPr>
          <p:cNvPr id="879" name="8"/>
          <p:cNvSpPr txBox="1"/>
          <p:nvPr/>
        </p:nvSpPr>
        <p:spPr>
          <a:xfrm>
            <a:off x="505946" y="4464601"/>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8</a:t>
            </a:r>
          </a:p>
        </p:txBody>
      </p:sp>
      <p:grpSp>
        <p:nvGrpSpPr>
          <p:cNvPr id="886" name="Group"/>
          <p:cNvGrpSpPr/>
          <p:nvPr/>
        </p:nvGrpSpPr>
        <p:grpSpPr>
          <a:xfrm>
            <a:off x="755102" y="5367644"/>
            <a:ext cx="4085375" cy="623647"/>
            <a:chOff x="0" y="0"/>
            <a:chExt cx="4085374" cy="623646"/>
          </a:xfrm>
        </p:grpSpPr>
        <p:sp>
          <p:nvSpPr>
            <p:cNvPr id="880" name="Rectangle"/>
            <p:cNvSpPr/>
            <p:nvPr/>
          </p:nvSpPr>
          <p:spPr>
            <a:xfrm>
              <a:off x="0" y="0"/>
              <a:ext cx="4085375" cy="623647"/>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pPr/>
            </a:p>
          </p:txBody>
        </p:sp>
        <p:sp>
          <p:nvSpPr>
            <p:cNvPr id="881" name="MySQL  127.0.0.1:33060+ ssl  workshop  JS"/>
            <p:cNvSpPr txBox="1"/>
            <p:nvPr/>
          </p:nvSpPr>
          <p:spPr>
            <a:xfrm>
              <a:off x="131169" y="134139"/>
              <a:ext cx="3720720"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p>
          </p:txBody>
        </p:sp>
        <p:sp>
          <p:nvSpPr>
            <p:cNvPr id="882" name="session"/>
            <p:cNvSpPr txBox="1"/>
            <p:nvPr/>
          </p:nvSpPr>
          <p:spPr>
            <a:xfrm>
              <a:off x="1047230" y="282547"/>
              <a:ext cx="663933"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300"/>
              </a:lvl1pPr>
            </a:lstStyle>
            <a:p>
              <a:pPr/>
              <a:r>
                <a:t>session</a:t>
              </a:r>
            </a:p>
          </p:txBody>
        </p:sp>
        <p:sp>
          <p:nvSpPr>
            <p:cNvPr id="883" name="schema"/>
            <p:cNvSpPr txBox="1"/>
            <p:nvPr/>
          </p:nvSpPr>
          <p:spPr>
            <a:xfrm>
              <a:off x="2634023" y="282547"/>
              <a:ext cx="682233"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300"/>
              </a:lvl1pPr>
            </a:lstStyle>
            <a:p>
              <a:pPr/>
              <a:r>
                <a:t>schema</a:t>
              </a:r>
            </a:p>
          </p:txBody>
        </p:sp>
        <p:sp>
          <p:nvSpPr>
            <p:cNvPr id="884" name="mode"/>
            <p:cNvSpPr txBox="1"/>
            <p:nvPr/>
          </p:nvSpPr>
          <p:spPr>
            <a:xfrm>
              <a:off x="3431906" y="282547"/>
              <a:ext cx="517133"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300"/>
              </a:lvl1pPr>
            </a:lstStyle>
            <a:p>
              <a:pPr/>
              <a:r>
                <a:t>mode</a:t>
              </a:r>
            </a:p>
          </p:txBody>
        </p:sp>
        <p:sp>
          <p:nvSpPr>
            <p:cNvPr id="885" name="ssl"/>
            <p:cNvSpPr txBox="1"/>
            <p:nvPr/>
          </p:nvSpPr>
          <p:spPr>
            <a:xfrm>
              <a:off x="2249067" y="282547"/>
              <a:ext cx="30592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300"/>
              </a:lvl1pPr>
            </a:lstStyle>
            <a:p>
              <a:pPr/>
              <a:r>
                <a:t>ssl</a:t>
              </a:r>
            </a:p>
          </p:txBody>
        </p:sp>
      </p:grpSp>
      <p:sp>
        <p:nvSpPr>
          <p:cNvPr id="887" name="Schema = Database…"/>
          <p:cNvSpPr txBox="1"/>
          <p:nvPr/>
        </p:nvSpPr>
        <p:spPr>
          <a:xfrm>
            <a:off x="9205576" y="2296019"/>
            <a:ext cx="2562794" cy="11963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wrap="none" lIns="45719" rIns="45719">
            <a:spAutoFit/>
          </a:bodyPr>
          <a:lstStyle/>
          <a:p>
            <a:pPr marL="228600" indent="-228600">
              <a:spcBef>
                <a:spcPts val="1000"/>
              </a:spcBef>
              <a:buClr>
                <a:srgbClr val="9A9B9D"/>
              </a:buClr>
              <a:buSzPct val="100000"/>
              <a:buFont typeface="Arial"/>
              <a:buChar char="•"/>
              <a:defRPr b="1">
                <a:solidFill>
                  <a:srgbClr val="535353"/>
                </a:solidFill>
              </a:defRPr>
            </a:pPr>
            <a:r>
              <a:t>Schema = Database</a:t>
            </a:r>
          </a:p>
          <a:p>
            <a:pPr marL="228600" indent="-228600">
              <a:spcBef>
                <a:spcPts val="1000"/>
              </a:spcBef>
              <a:buClr>
                <a:srgbClr val="9A9B9D"/>
              </a:buClr>
              <a:buSzPct val="100000"/>
              <a:buFont typeface="Arial"/>
              <a:buChar char="•"/>
              <a:defRPr b="1">
                <a:solidFill>
                  <a:srgbClr val="535353"/>
                </a:solidFill>
              </a:defRPr>
            </a:pPr>
            <a:r>
              <a:t>Collection = Table</a:t>
            </a:r>
          </a:p>
          <a:p>
            <a:pPr marL="228600" indent="-228600">
              <a:spcBef>
                <a:spcPts val="1000"/>
              </a:spcBef>
              <a:buClr>
                <a:srgbClr val="9A9B9D"/>
              </a:buClr>
              <a:buSzPct val="100000"/>
              <a:buFont typeface="Arial"/>
              <a:buChar char="•"/>
              <a:defRPr b="1">
                <a:solidFill>
                  <a:srgbClr val="535353"/>
                </a:solidFill>
              </a:defRPr>
            </a:pPr>
            <a:r>
              <a:t>Documents = Rows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892" name="MySQL Shell - Create &amp; Drop Schema"/>
          <p:cNvSpPr txBox="1"/>
          <p:nvPr>
            <p:ph type="title"/>
          </p:nvPr>
        </p:nvSpPr>
        <p:spPr>
          <a:prstGeom prst="rect">
            <a:avLst/>
          </a:prstGeom>
        </p:spPr>
        <p:txBody>
          <a:bodyPr/>
          <a:lstStyle/>
          <a:p>
            <a:pPr/>
            <a:r>
              <a:t>MySQL Shell - Create &amp; Drop Schema</a:t>
            </a:r>
          </a:p>
        </p:txBody>
      </p:sp>
      <p:sp>
        <p:nvSpPr>
          <p:cNvPr id="893" name="MySQL  127.0.0.1:33060+ ssl  JS &gt; session.createSchema(&quot;test1&quot;)…"/>
          <p:cNvSpPr txBox="1"/>
          <p:nvPr>
            <p:ph type="body" idx="1"/>
          </p:nvPr>
        </p:nvSpPr>
        <p:spPr>
          <a:xfrm>
            <a:off x="768094" y="2206946"/>
            <a:ext cx="10887061" cy="4141149"/>
          </a:xfrm>
          <a:prstGeom prst="rect">
            <a:avLst/>
          </a:prstGeom>
          <a:solidFill>
            <a:srgbClr val="FFFFFF"/>
          </a:solidFill>
        </p:spPr>
        <p:txBody>
          <a:bodyPr/>
          <a:lstStyle/>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JS </a:t>
            </a:r>
            <a:r>
              <a:t>&gt; </a:t>
            </a:r>
            <a:r>
              <a:t>session.createSchema("test1")</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&lt;Schema:test1&gt;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JS </a:t>
            </a:r>
            <a:r>
              <a:t>&gt; </a:t>
            </a:r>
            <a:r>
              <a:t>session.getSchemas()</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&lt;Schema:information_schema&gt;,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&lt;Schema:mysql&gt;,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&lt;Schema:performance_schema&gt;,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&lt;Schema:sys&gt;,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&lt;Schema:test1&gt;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t> JS </a:t>
            </a:r>
            <a:r>
              <a:t>&gt; </a:t>
            </a:r>
            <a:r>
              <a:rPr>
                <a:solidFill>
                  <a:srgbClr val="C60000"/>
                </a:solidFill>
              </a:rPr>
              <a:t>session.runSql</a:t>
            </a:r>
            <a:r>
              <a:t>('show databases')</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Database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information_schema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mysql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performance_schema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sys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test1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5 rows in set (0.0052 sec)</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test1 </a:t>
            </a:r>
            <a:r>
              <a:t> JS </a:t>
            </a:r>
            <a:r>
              <a:t>&gt; </a:t>
            </a:r>
            <a:r>
              <a:t>session.</a:t>
            </a:r>
            <a:r>
              <a:rPr>
                <a:solidFill>
                  <a:srgbClr val="F80000"/>
                </a:solidFill>
              </a:rPr>
              <a:t>DropSchema</a:t>
            </a:r>
            <a:r>
              <a:t>("test1")</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Invalid object member DropSchema (AttributeError)</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test1 </a:t>
            </a:r>
            <a:r>
              <a:t> JS </a:t>
            </a:r>
            <a:r>
              <a:t>&gt; </a:t>
            </a:r>
            <a:r>
              <a:t>session.</a:t>
            </a:r>
            <a:r>
              <a:rPr>
                <a:solidFill>
                  <a:srgbClr val="F80000"/>
                </a:solidFill>
              </a:rPr>
              <a:t>dropSchema</a:t>
            </a:r>
            <a:r>
              <a:t>("test1")</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test1 </a:t>
            </a:r>
            <a:r>
              <a:rPr>
                <a:solidFill>
                  <a:srgbClr val="000000"/>
                </a:solidFill>
              </a:rPr>
              <a:t> JS </a:t>
            </a:r>
            <a:r>
              <a:rPr>
                <a:solidFill>
                  <a:srgbClr val="000000"/>
                </a:solidFill>
              </a:rPr>
              <a:t>&gt; </a:t>
            </a:r>
            <a:r>
              <a:rPr>
                <a:solidFill>
                  <a:srgbClr val="000000"/>
                </a:solidFill>
              </a:rPr>
              <a:t>session.getSchemas()</a:t>
            </a:r>
            <a:endParaRPr>
              <a:solidFill>
                <a:srgbClr val="000000"/>
              </a:solidFill>
            </a:endParaRP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&lt;Schema:information_schema&gt;,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&lt;Schema:mysql&gt;,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&lt;Schema:performance_schema&gt;,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&lt;Schema:sys&gt;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p:txBody>
      </p:sp>
      <p:sp>
        <p:nvSpPr>
          <p:cNvPr id="8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5" name="Commands are case-sensitive"/>
          <p:cNvSpPr txBox="1"/>
          <p:nvPr/>
        </p:nvSpPr>
        <p:spPr>
          <a:xfrm>
            <a:off x="6601316" y="4709325"/>
            <a:ext cx="283712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Commands are case-sensitive</a:t>
            </a:r>
          </a:p>
        </p:txBody>
      </p:sp>
      <p:sp>
        <p:nvSpPr>
          <p:cNvPr id="896" name="Line"/>
          <p:cNvSpPr/>
          <p:nvPr/>
        </p:nvSpPr>
        <p:spPr>
          <a:xfrm flipH="1">
            <a:off x="5599510" y="4894745"/>
            <a:ext cx="916791" cy="1"/>
          </a:xfrm>
          <a:prstGeom prst="line">
            <a:avLst/>
          </a:prstGeom>
          <a:ln w="12700">
            <a:solidFill>
              <a:schemeClr val="accent1"/>
            </a:solidFill>
            <a:miter/>
            <a:tailEnd type="triangle"/>
          </a:ln>
        </p:spPr>
        <p:txBody>
          <a:bodyPr lIns="45719" rIns="45719"/>
          <a:lstStyle/>
          <a:p>
            <a:pPr/>
          </a:p>
        </p:txBody>
      </p:sp>
      <p:sp>
        <p:nvSpPr>
          <p:cNvPr id="897" name="1"/>
          <p:cNvSpPr txBox="1"/>
          <p:nvPr/>
        </p:nvSpPr>
        <p:spPr>
          <a:xfrm>
            <a:off x="520036" y="2086562"/>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1</a:t>
            </a:r>
          </a:p>
        </p:txBody>
      </p:sp>
      <p:sp>
        <p:nvSpPr>
          <p:cNvPr id="898" name="2"/>
          <p:cNvSpPr txBox="1"/>
          <p:nvPr/>
        </p:nvSpPr>
        <p:spPr>
          <a:xfrm>
            <a:off x="520036" y="2352840"/>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2</a:t>
            </a:r>
          </a:p>
        </p:txBody>
      </p:sp>
      <p:sp>
        <p:nvSpPr>
          <p:cNvPr id="899" name="3"/>
          <p:cNvSpPr txBox="1"/>
          <p:nvPr/>
        </p:nvSpPr>
        <p:spPr>
          <a:xfrm>
            <a:off x="520036" y="3300729"/>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3</a:t>
            </a:r>
          </a:p>
        </p:txBody>
      </p:sp>
      <p:sp>
        <p:nvSpPr>
          <p:cNvPr id="900" name="4"/>
          <p:cNvSpPr txBox="1"/>
          <p:nvPr/>
        </p:nvSpPr>
        <p:spPr>
          <a:xfrm>
            <a:off x="520036" y="4747425"/>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4</a:t>
            </a:r>
          </a:p>
        </p:txBody>
      </p:sp>
      <p:sp>
        <p:nvSpPr>
          <p:cNvPr id="901" name="5"/>
          <p:cNvSpPr txBox="1"/>
          <p:nvPr/>
        </p:nvSpPr>
        <p:spPr>
          <a:xfrm>
            <a:off x="520036" y="4969864"/>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5</a:t>
            </a:r>
          </a:p>
        </p:txBody>
      </p:sp>
      <p:sp>
        <p:nvSpPr>
          <p:cNvPr id="902" name="6"/>
          <p:cNvSpPr txBox="1"/>
          <p:nvPr/>
        </p:nvSpPr>
        <p:spPr>
          <a:xfrm>
            <a:off x="520036" y="5167735"/>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6</a:t>
            </a:r>
          </a:p>
        </p:txBody>
      </p:sp>
      <p:sp>
        <p:nvSpPr>
          <p:cNvPr id="903" name="Schema = Database…"/>
          <p:cNvSpPr txBox="1"/>
          <p:nvPr/>
        </p:nvSpPr>
        <p:spPr>
          <a:xfrm>
            <a:off x="9205576" y="2296019"/>
            <a:ext cx="2562794" cy="11963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wrap="none" lIns="45719" rIns="45719">
            <a:spAutoFit/>
          </a:bodyPr>
          <a:lstStyle/>
          <a:p>
            <a:pPr marL="228600" indent="-228600">
              <a:spcBef>
                <a:spcPts val="1000"/>
              </a:spcBef>
              <a:buClr>
                <a:srgbClr val="9A9B9D"/>
              </a:buClr>
              <a:buSzPct val="100000"/>
              <a:buFont typeface="Arial"/>
              <a:buChar char="•"/>
              <a:defRPr b="1">
                <a:solidFill>
                  <a:srgbClr val="535353"/>
                </a:solidFill>
              </a:defRPr>
            </a:pPr>
            <a:r>
              <a:t>Schema = Database</a:t>
            </a:r>
          </a:p>
          <a:p>
            <a:pPr marL="228600" indent="-228600">
              <a:spcBef>
                <a:spcPts val="1000"/>
              </a:spcBef>
              <a:buClr>
                <a:srgbClr val="9A9B9D"/>
              </a:buClr>
              <a:buSzPct val="100000"/>
              <a:buFont typeface="Arial"/>
              <a:buChar char="•"/>
              <a:defRPr b="1">
                <a:solidFill>
                  <a:srgbClr val="535353"/>
                </a:solidFill>
              </a:defRPr>
            </a:pPr>
            <a:r>
              <a:t>Collection = Table</a:t>
            </a:r>
          </a:p>
          <a:p>
            <a:pPr marL="228600" indent="-228600">
              <a:spcBef>
                <a:spcPts val="1000"/>
              </a:spcBef>
              <a:buClr>
                <a:srgbClr val="9A9B9D"/>
              </a:buClr>
              <a:buSzPct val="100000"/>
              <a:buFont typeface="Arial"/>
              <a:buChar char="•"/>
              <a:defRPr b="1">
                <a:solidFill>
                  <a:srgbClr val="535353"/>
                </a:solidFill>
              </a:defRPr>
            </a:pPr>
            <a:r>
              <a:t>Documents = Rows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908" name="MySQL Shell - Create &amp; Select Schema"/>
          <p:cNvSpPr txBox="1"/>
          <p:nvPr>
            <p:ph type="title"/>
          </p:nvPr>
        </p:nvSpPr>
        <p:spPr>
          <a:prstGeom prst="rect">
            <a:avLst/>
          </a:prstGeom>
        </p:spPr>
        <p:txBody>
          <a:bodyPr/>
          <a:lstStyle/>
          <a:p>
            <a:pPr/>
            <a:r>
              <a:t>MySQL Shell - Create &amp; Select Schema</a:t>
            </a:r>
          </a:p>
        </p:txBody>
      </p:sp>
      <p:sp>
        <p:nvSpPr>
          <p:cNvPr id="909" name="MySQL  127.0.0.1:33060+ ssl  JS &gt; session.createSchema(&quot;workshop&quot;)…"/>
          <p:cNvSpPr txBox="1"/>
          <p:nvPr>
            <p:ph type="body" idx="1"/>
          </p:nvPr>
        </p:nvSpPr>
        <p:spPr>
          <a:xfrm>
            <a:off x="768094" y="2288558"/>
            <a:ext cx="9887837" cy="3909049"/>
          </a:xfrm>
          <a:prstGeom prst="rect">
            <a:avLst/>
          </a:prstGeom>
          <a:solidFill>
            <a:srgbClr val="FFFFFF"/>
          </a:solidFill>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JS </a:t>
            </a:r>
            <a:r>
              <a:t>&gt; </a:t>
            </a:r>
            <a:r>
              <a:t>session.createSchema("workshop")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FFFFFF"/>
                </a:solidFill>
              </a:rPr>
              <a:t> 127.0.0.1:33060+ ssl </a:t>
            </a:r>
            <a:r>
              <a:t> JS </a:t>
            </a:r>
            <a:r>
              <a:t>&gt; </a:t>
            </a:r>
            <a:r>
              <a:t>\use workshop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`workshop`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p:txBody>
      </p:sp>
      <p:sp>
        <p:nvSpPr>
          <p:cNvPr id="9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1" name="Variable &quot;db&quot; is your…"/>
          <p:cNvSpPr txBox="1"/>
          <p:nvPr/>
        </p:nvSpPr>
        <p:spPr>
          <a:xfrm>
            <a:off x="5802088" y="2857777"/>
            <a:ext cx="2532420"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Variable "db" is your</a:t>
            </a:r>
          </a:p>
          <a:p>
            <a:pPr>
              <a:defRPr sz="1600"/>
            </a:pPr>
            <a:r>
              <a:t>current schema (database)</a:t>
            </a:r>
          </a:p>
        </p:txBody>
      </p:sp>
      <p:sp>
        <p:nvSpPr>
          <p:cNvPr id="912" name="Line"/>
          <p:cNvSpPr/>
          <p:nvPr/>
        </p:nvSpPr>
        <p:spPr>
          <a:xfrm flipH="1">
            <a:off x="4800282" y="3024147"/>
            <a:ext cx="916791" cy="1"/>
          </a:xfrm>
          <a:prstGeom prst="line">
            <a:avLst/>
          </a:prstGeom>
          <a:ln w="12700">
            <a:solidFill>
              <a:schemeClr val="accent1"/>
            </a:solidFill>
            <a:miter/>
            <a:tailEnd type="triangle"/>
          </a:ln>
        </p:spPr>
        <p:txBody>
          <a:bodyPr lIns="45719" rIns="45719"/>
          <a:lstStyle/>
          <a:p>
            <a:pPr/>
          </a:p>
        </p:txBody>
      </p:sp>
      <p:sp>
        <p:nvSpPr>
          <p:cNvPr id="913" name="7"/>
          <p:cNvSpPr txBox="1"/>
          <p:nvPr/>
        </p:nvSpPr>
        <p:spPr>
          <a:xfrm>
            <a:off x="529387" y="2215985"/>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7</a:t>
            </a:r>
          </a:p>
        </p:txBody>
      </p:sp>
      <p:sp>
        <p:nvSpPr>
          <p:cNvPr id="914" name="8"/>
          <p:cNvSpPr txBox="1"/>
          <p:nvPr/>
        </p:nvSpPr>
        <p:spPr>
          <a:xfrm>
            <a:off x="529387" y="2700309"/>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8</a:t>
            </a:r>
          </a:p>
        </p:txBody>
      </p:sp>
      <p:sp>
        <p:nvSpPr>
          <p:cNvPr id="915" name="9"/>
          <p:cNvSpPr txBox="1"/>
          <p:nvPr/>
        </p:nvSpPr>
        <p:spPr>
          <a:xfrm>
            <a:off x="529387" y="3184844"/>
            <a:ext cx="2171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535353"/>
                </a:solidFill>
              </a:defRPr>
            </a:lvl1pPr>
          </a:lstStyle>
          <a:p>
            <a:pPr/>
            <a:r>
              <a:t>9</a:t>
            </a:r>
          </a:p>
        </p:txBody>
      </p:sp>
      <p:sp>
        <p:nvSpPr>
          <p:cNvPr id="916" name="Schema = Database…"/>
          <p:cNvSpPr txBox="1"/>
          <p:nvPr/>
        </p:nvSpPr>
        <p:spPr>
          <a:xfrm>
            <a:off x="9205576" y="2296019"/>
            <a:ext cx="2562794" cy="11963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wrap="none" lIns="45719" rIns="45719">
            <a:spAutoFit/>
          </a:bodyPr>
          <a:lstStyle/>
          <a:p>
            <a:pPr marL="228600" indent="-228600">
              <a:spcBef>
                <a:spcPts val="1000"/>
              </a:spcBef>
              <a:buClr>
                <a:srgbClr val="9A9B9D"/>
              </a:buClr>
              <a:buSzPct val="100000"/>
              <a:buFont typeface="Arial"/>
              <a:buChar char="•"/>
              <a:defRPr b="1">
                <a:solidFill>
                  <a:srgbClr val="535353"/>
                </a:solidFill>
              </a:defRPr>
            </a:pPr>
            <a:r>
              <a:t>Schema = Database</a:t>
            </a:r>
          </a:p>
          <a:p>
            <a:pPr marL="228600" indent="-228600">
              <a:spcBef>
                <a:spcPts val="1000"/>
              </a:spcBef>
              <a:buClr>
                <a:srgbClr val="9A9B9D"/>
              </a:buClr>
              <a:buSzPct val="100000"/>
              <a:buFont typeface="Arial"/>
              <a:buChar char="•"/>
              <a:defRPr b="1">
                <a:solidFill>
                  <a:srgbClr val="535353"/>
                </a:solidFill>
              </a:defRPr>
            </a:pPr>
            <a:r>
              <a:t>Collection = Table</a:t>
            </a:r>
          </a:p>
          <a:p>
            <a:pPr marL="228600" indent="-228600">
              <a:spcBef>
                <a:spcPts val="1000"/>
              </a:spcBef>
              <a:buClr>
                <a:srgbClr val="9A9B9D"/>
              </a:buClr>
              <a:buSzPct val="100000"/>
              <a:buFont typeface="Arial"/>
              <a:buChar char="•"/>
              <a:defRPr b="1">
                <a:solidFill>
                  <a:srgbClr val="535353"/>
                </a:solidFill>
              </a:defRPr>
            </a:pPr>
            <a:r>
              <a:t>Documents = Rows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Rectangle"/>
          <p:cNvSpPr/>
          <p:nvPr/>
        </p:nvSpPr>
        <p:spPr>
          <a:xfrm>
            <a:off x="390098" y="2035519"/>
            <a:ext cx="11558091" cy="4351708"/>
          </a:xfrm>
          <a:prstGeom prst="rect">
            <a:avLst/>
          </a:prstGeom>
          <a:solidFill>
            <a:srgbClr val="FFFFFF"/>
          </a:solidFill>
          <a:ln w="12700">
            <a:solidFill>
              <a:schemeClr val="accent1"/>
            </a:solidFill>
            <a:miter/>
          </a:ln>
        </p:spPr>
        <p:txBody>
          <a:bodyPr lIns="45719" rIns="45719" anchor="ctr"/>
          <a:lstStyle/>
          <a:p>
            <a:pPr>
              <a:defRPr>
                <a:solidFill>
                  <a:srgbClr val="535353"/>
                </a:solidFill>
              </a:defRPr>
            </a:pPr>
          </a:p>
        </p:txBody>
      </p:sp>
      <p:sp>
        <p:nvSpPr>
          <p:cNvPr id="921" name="MySQL Shell - Changing schemas with var or \use"/>
          <p:cNvSpPr txBox="1"/>
          <p:nvPr>
            <p:ph type="title"/>
          </p:nvPr>
        </p:nvSpPr>
        <p:spPr>
          <a:prstGeom prst="rect">
            <a:avLst/>
          </a:prstGeom>
        </p:spPr>
        <p:txBody>
          <a:bodyPr/>
          <a:lstStyle/>
          <a:p>
            <a:pPr/>
            <a:r>
              <a:t>MySQL Shell - Changing schemas with var or \use</a:t>
            </a:r>
          </a:p>
        </p:txBody>
      </p:sp>
      <p:sp>
        <p:nvSpPr>
          <p:cNvPr id="922" name="MySQL  127.0.0.1:33060+ ssl  workshop  JS &gt;&gt;\use workshop…"/>
          <p:cNvSpPr txBox="1"/>
          <p:nvPr>
            <p:ph type="body" idx="1"/>
          </p:nvPr>
        </p:nvSpPr>
        <p:spPr>
          <a:xfrm>
            <a:off x="768094" y="2144611"/>
            <a:ext cx="9887837" cy="4235888"/>
          </a:xfrm>
          <a:prstGeom prst="rect">
            <a:avLst/>
          </a:prstGeom>
          <a:solidFill>
            <a:srgbClr val="FFFFFF"/>
          </a:solidFill>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&gt;&gt;</a:t>
            </a:r>
            <a:r>
              <a:t>\use workshop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`workshop`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session.getSchema('performance_schema');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&lt;Schema:performance_schema&gt;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var db = session.getSchema('performance_schema');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performance_schema </a:t>
            </a:r>
            <a:r>
              <a:rPr>
                <a:solidFill>
                  <a:srgbClr val="000000"/>
                </a:solidFill>
              </a:rPr>
              <a:t> JS </a:t>
            </a:r>
            <a:r>
              <a:rPr>
                <a:solidFill>
                  <a:srgbClr val="000000"/>
                </a:solidFill>
              </a:rPr>
              <a:t>&gt; </a:t>
            </a:r>
            <a:r>
              <a:rPr>
                <a:solidFill>
                  <a:srgbClr val="000000"/>
                </a:solidFill>
              </a:rPr>
              <a:t>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&lt;Schema:performance_schema&gt;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\use information_schema</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`information_schema`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information_schema </a:t>
            </a:r>
            <a:r>
              <a:rPr>
                <a:solidFill>
                  <a:srgbClr val="000000"/>
                </a:solidFill>
              </a:rPr>
              <a:t> JS </a:t>
            </a:r>
            <a:r>
              <a:rPr>
                <a:solidFill>
                  <a:srgbClr val="000000"/>
                </a:solidFill>
              </a:rPr>
              <a:t>&gt; </a:t>
            </a:r>
            <a:r>
              <a:rPr>
                <a:solidFill>
                  <a:srgbClr val="000000"/>
                </a:solidFill>
              </a:rPr>
              <a:t>\use workshop</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`workshop`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p:txBody>
      </p:sp>
      <p:sp>
        <p:nvSpPr>
          <p:cNvPr id="9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4" name="1…"/>
          <p:cNvSpPr txBox="1"/>
          <p:nvPr/>
        </p:nvSpPr>
        <p:spPr>
          <a:xfrm>
            <a:off x="466814" y="2111710"/>
            <a:ext cx="273607" cy="409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1</a:t>
            </a:r>
          </a:p>
          <a:p>
            <a:pPr>
              <a:defRPr sz="1600">
                <a:solidFill>
                  <a:srgbClr val="535353"/>
                </a:solidFill>
              </a:defRPr>
            </a:pPr>
          </a:p>
          <a:p>
            <a:pPr>
              <a:defRPr sz="1600">
                <a:solidFill>
                  <a:srgbClr val="535353"/>
                </a:solidFill>
              </a:defRPr>
            </a:pPr>
            <a:r>
              <a:t>2</a:t>
            </a:r>
          </a:p>
          <a:p>
            <a:pPr>
              <a:defRPr sz="1600">
                <a:solidFill>
                  <a:srgbClr val="535353"/>
                </a:solidFill>
              </a:defRPr>
            </a:pPr>
          </a:p>
          <a:p>
            <a:pPr>
              <a:defRPr sz="1600">
                <a:solidFill>
                  <a:srgbClr val="535353"/>
                </a:solidFill>
              </a:defRPr>
            </a:pPr>
            <a:r>
              <a:t>3</a:t>
            </a:r>
          </a:p>
          <a:p>
            <a:pPr>
              <a:spcBef>
                <a:spcPts val="200"/>
              </a:spcBef>
              <a:defRPr sz="1600">
                <a:solidFill>
                  <a:srgbClr val="535353"/>
                </a:solidFill>
              </a:defRPr>
            </a:pPr>
          </a:p>
          <a:p>
            <a:pPr>
              <a:defRPr sz="1600">
                <a:solidFill>
                  <a:srgbClr val="535353"/>
                </a:solidFill>
              </a:defRPr>
            </a:pPr>
            <a:r>
              <a:t>4</a:t>
            </a:r>
          </a:p>
          <a:p>
            <a:pPr>
              <a:defRPr sz="1600">
                <a:solidFill>
                  <a:srgbClr val="535353"/>
                </a:solidFill>
              </a:defRPr>
            </a:pPr>
          </a:p>
          <a:p>
            <a:pPr>
              <a:defRPr sz="1600">
                <a:solidFill>
                  <a:srgbClr val="535353"/>
                </a:solidFill>
              </a:defRPr>
            </a:pPr>
            <a:r>
              <a:t>5</a:t>
            </a:r>
          </a:p>
          <a:p>
            <a:pPr>
              <a:spcBef>
                <a:spcPts val="700"/>
              </a:spcBef>
              <a:defRPr sz="1600">
                <a:solidFill>
                  <a:srgbClr val="535353"/>
                </a:solidFill>
              </a:defRPr>
            </a:pPr>
            <a:r>
              <a:t>6</a:t>
            </a:r>
          </a:p>
          <a:p>
            <a:pPr>
              <a:spcBef>
                <a:spcPts val="200"/>
              </a:spcBef>
              <a:defRPr sz="1600">
                <a:solidFill>
                  <a:srgbClr val="535353"/>
                </a:solidFill>
              </a:defRPr>
            </a:pPr>
          </a:p>
          <a:p>
            <a:pPr>
              <a:defRPr sz="1600">
                <a:solidFill>
                  <a:srgbClr val="535353"/>
                </a:solidFill>
              </a:defRPr>
            </a:pPr>
            <a:r>
              <a:t>7</a:t>
            </a:r>
          </a:p>
          <a:p>
            <a:pPr>
              <a:defRPr sz="1600">
                <a:solidFill>
                  <a:srgbClr val="535353"/>
                </a:solidFill>
              </a:defRPr>
            </a:pPr>
          </a:p>
          <a:p>
            <a:pPr>
              <a:defRPr sz="1600">
                <a:solidFill>
                  <a:srgbClr val="535353"/>
                </a:solidFill>
              </a:defRPr>
            </a:pPr>
            <a:r>
              <a:t>8</a:t>
            </a:r>
          </a:p>
          <a:p>
            <a:pPr>
              <a:defRPr sz="1600">
                <a:solidFill>
                  <a:srgbClr val="535353"/>
                </a:solidFill>
              </a:defRPr>
            </a:pPr>
          </a:p>
          <a:p>
            <a:pPr>
              <a:defRPr sz="1600">
                <a:solidFill>
                  <a:srgbClr val="535353"/>
                </a:solidFill>
              </a:defRPr>
            </a:pPr>
            <a:r>
              <a:t>9</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929" name="MySQL Shell - Setting commands as variables*"/>
          <p:cNvSpPr txBox="1"/>
          <p:nvPr>
            <p:ph type="title"/>
          </p:nvPr>
        </p:nvSpPr>
        <p:spPr>
          <a:prstGeom prst="rect">
            <a:avLst/>
          </a:prstGeom>
        </p:spPr>
        <p:txBody>
          <a:bodyPr/>
          <a:lstStyle/>
          <a:p>
            <a:pPr/>
            <a:r>
              <a:t>MySQL Shell - Setting commands as variables*</a:t>
            </a:r>
          </a:p>
        </p:txBody>
      </p:sp>
      <p:sp>
        <p:nvSpPr>
          <p:cNvPr id="930" name="MySQL  127.0.0.1:33060+ ssl  workshop  JS &gt; var sdb = session.runSql('show databases')…"/>
          <p:cNvSpPr txBox="1"/>
          <p:nvPr>
            <p:ph type="body" idx="1"/>
          </p:nvPr>
        </p:nvSpPr>
        <p:spPr>
          <a:xfrm>
            <a:off x="768094" y="2288558"/>
            <a:ext cx="9887837" cy="4007422"/>
          </a:xfrm>
          <a:prstGeom prst="rect">
            <a:avLst/>
          </a:prstGeom>
          <a:solidFill>
            <a:srgbClr val="FFFFFF"/>
          </a:solidFill>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var sdb = session.runSql('show databases')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sdb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Database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information_schema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mysql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performance_schema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sys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workshop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6 rows in set (0.0079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\q</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Bye!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mysqlsh root@127.0.0.1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a:solidFill>
                  <a:srgbClr val="000000"/>
                </a:solidFill>
              </a:rPr>
              <a:t>sdb</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ReferenceError: sdb is not defined</a:t>
            </a:r>
          </a:p>
        </p:txBody>
      </p:sp>
      <p:sp>
        <p:nvSpPr>
          <p:cNvPr id="9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2" name="1…"/>
          <p:cNvSpPr txBox="1"/>
          <p:nvPr/>
        </p:nvSpPr>
        <p:spPr>
          <a:xfrm>
            <a:off x="426439" y="2133698"/>
            <a:ext cx="273607" cy="3304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FFFFFF"/>
                </a:solidFill>
              </a:defRPr>
            </a:pPr>
            <a:r>
              <a:t>1</a:t>
            </a:r>
          </a:p>
          <a:p>
            <a:pPr>
              <a:spcBef>
                <a:spcPts val="1000"/>
              </a:spcBef>
              <a:defRPr sz="1600">
                <a:solidFill>
                  <a:srgbClr val="FFFFFF"/>
                </a:solidFill>
              </a:defRPr>
            </a:pPr>
            <a:r>
              <a:t>2</a:t>
            </a:r>
          </a:p>
          <a:p>
            <a:pPr>
              <a:defRPr sz="1600">
                <a:solidFill>
                  <a:srgbClr val="FFFFFF"/>
                </a:solidFill>
              </a:defRPr>
            </a:pPr>
          </a:p>
          <a:p>
            <a:pPr>
              <a:defRPr sz="1600">
                <a:solidFill>
                  <a:srgbClr val="FFFFFF"/>
                </a:solidFill>
              </a:defRPr>
            </a:pPr>
          </a:p>
          <a:p>
            <a:pPr>
              <a:defRPr sz="1600">
                <a:solidFill>
                  <a:srgbClr val="FFFFFF"/>
                </a:solidFill>
              </a:defRPr>
            </a:pPr>
          </a:p>
          <a:p>
            <a:pPr>
              <a:spcBef>
                <a:spcPts val="1500"/>
              </a:spcBef>
              <a:defRPr sz="1600">
                <a:solidFill>
                  <a:srgbClr val="FFFFFF"/>
                </a:solidFill>
              </a:defRPr>
            </a:pPr>
          </a:p>
          <a:p>
            <a:pPr>
              <a:defRPr sz="1600">
                <a:solidFill>
                  <a:srgbClr val="FFFFFF"/>
                </a:solidFill>
              </a:defRPr>
            </a:pPr>
          </a:p>
          <a:p>
            <a:pPr>
              <a:defRPr sz="1600">
                <a:solidFill>
                  <a:srgbClr val="FFFFFF"/>
                </a:solidFill>
              </a:defRPr>
            </a:pPr>
            <a:r>
              <a:t>4</a:t>
            </a:r>
          </a:p>
          <a:p>
            <a:pPr>
              <a:defRPr sz="1600">
                <a:solidFill>
                  <a:srgbClr val="FFFFFF"/>
                </a:solidFill>
              </a:defRPr>
            </a:pPr>
          </a:p>
          <a:p>
            <a:pPr>
              <a:defRPr sz="1600">
                <a:solidFill>
                  <a:srgbClr val="FFFFFF"/>
                </a:solidFill>
              </a:defRPr>
            </a:pPr>
          </a:p>
          <a:p>
            <a:pPr>
              <a:defRPr sz="1600">
                <a:solidFill>
                  <a:srgbClr val="FFFFFF"/>
                </a:solidFill>
              </a:defRPr>
            </a:pPr>
          </a:p>
          <a:p>
            <a:pPr>
              <a:defRPr sz="1600">
                <a:solidFill>
                  <a:srgbClr val="FFFFFF"/>
                </a:solidFill>
              </a:defRPr>
            </a:pPr>
            <a:r>
              <a:t>5</a:t>
            </a:r>
          </a:p>
        </p:txBody>
      </p:sp>
      <p:sp>
        <p:nvSpPr>
          <p:cNvPr id="933" name="* variables are per-session"/>
          <p:cNvSpPr txBox="1"/>
          <p:nvPr/>
        </p:nvSpPr>
        <p:spPr>
          <a:xfrm>
            <a:off x="9186971" y="6032961"/>
            <a:ext cx="267946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buClr>
                <a:srgbClr val="9A9B9D"/>
              </a:buClr>
              <a:buFont typeface="Arial"/>
              <a:defRPr b="1" i="1" sz="1600">
                <a:solidFill>
                  <a:srgbClr val="535353"/>
                </a:solidFill>
              </a:defRPr>
            </a:lvl1pPr>
          </a:lstStyle>
          <a:p>
            <a:pPr/>
            <a:r>
              <a:t>* variables are per-session</a:t>
            </a:r>
          </a:p>
        </p:txBody>
      </p:sp>
      <p:sp>
        <p:nvSpPr>
          <p:cNvPr id="934" name="10…"/>
          <p:cNvSpPr txBox="1"/>
          <p:nvPr/>
        </p:nvSpPr>
        <p:spPr>
          <a:xfrm>
            <a:off x="353804" y="2187910"/>
            <a:ext cx="386617" cy="3825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solidFill>
                  <a:srgbClr val="535353"/>
                </a:solidFill>
              </a:defRPr>
            </a:pPr>
            <a:r>
              <a:t>10</a:t>
            </a:r>
          </a:p>
          <a:p>
            <a:pPr algn="r">
              <a:spcBef>
                <a:spcPts val="500"/>
              </a:spcBef>
              <a:defRPr sz="1600">
                <a:solidFill>
                  <a:srgbClr val="535353"/>
                </a:solidFill>
              </a:defRPr>
            </a:pPr>
            <a:r>
              <a:t>11</a:t>
            </a:r>
          </a:p>
          <a:p>
            <a:pPr algn="r">
              <a:defRPr sz="1600">
                <a:solidFill>
                  <a:srgbClr val="535353"/>
                </a:solidFill>
              </a:defRPr>
            </a:pPr>
          </a:p>
          <a:p>
            <a:pPr algn="r">
              <a:defRPr sz="1600">
                <a:solidFill>
                  <a:srgbClr val="535353"/>
                </a:solidFill>
              </a:defRPr>
            </a:pPr>
          </a:p>
          <a:p>
            <a:pPr algn="r">
              <a:defRPr sz="1600">
                <a:solidFill>
                  <a:srgbClr val="535353"/>
                </a:solidFill>
              </a:defRPr>
            </a:pPr>
          </a:p>
          <a:p>
            <a:pPr algn="r">
              <a:defRPr sz="1600">
                <a:solidFill>
                  <a:srgbClr val="535353"/>
                </a:solidFill>
              </a:defRPr>
            </a:pPr>
          </a:p>
          <a:p>
            <a:pPr algn="r">
              <a:defRPr sz="1600">
                <a:solidFill>
                  <a:srgbClr val="535353"/>
                </a:solidFill>
              </a:defRPr>
            </a:pPr>
          </a:p>
          <a:p>
            <a:pPr algn="r">
              <a:defRPr sz="1600">
                <a:solidFill>
                  <a:srgbClr val="535353"/>
                </a:solidFill>
              </a:defRPr>
            </a:pPr>
          </a:p>
          <a:p>
            <a:pPr algn="r">
              <a:spcBef>
                <a:spcPts val="800"/>
              </a:spcBef>
              <a:defRPr sz="1600">
                <a:solidFill>
                  <a:srgbClr val="535353"/>
                </a:solidFill>
              </a:defRPr>
            </a:pPr>
          </a:p>
          <a:p>
            <a:pPr algn="r">
              <a:defRPr sz="1600">
                <a:solidFill>
                  <a:srgbClr val="535353"/>
                </a:solidFill>
              </a:defRPr>
            </a:pPr>
            <a:r>
              <a:t>12</a:t>
            </a:r>
          </a:p>
          <a:p>
            <a:pPr algn="r">
              <a:defRPr sz="1600">
                <a:solidFill>
                  <a:srgbClr val="535353"/>
                </a:solidFill>
              </a:defRPr>
            </a:pPr>
          </a:p>
          <a:p>
            <a:pPr algn="r">
              <a:spcBef>
                <a:spcPts val="1400"/>
              </a:spcBef>
              <a:defRPr sz="1600">
                <a:solidFill>
                  <a:srgbClr val="535353"/>
                </a:solidFill>
              </a:defRPr>
            </a:pPr>
            <a:r>
              <a:t>13</a:t>
            </a:r>
          </a:p>
          <a:p>
            <a:pPr algn="r">
              <a:spcBef>
                <a:spcPts val="2000"/>
              </a:spcBef>
              <a:defRPr sz="1600">
                <a:solidFill>
                  <a:srgbClr val="535353"/>
                </a:solidFill>
              </a:defRPr>
            </a:pPr>
            <a:r>
              <a:t>14</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939" name="MySQL Modes"/>
          <p:cNvSpPr txBox="1"/>
          <p:nvPr>
            <p:ph type="title"/>
          </p:nvPr>
        </p:nvSpPr>
        <p:spPr>
          <a:prstGeom prst="rect">
            <a:avLst/>
          </a:prstGeom>
        </p:spPr>
        <p:txBody>
          <a:bodyPr/>
          <a:lstStyle/>
          <a:p>
            <a:pPr/>
            <a:r>
              <a:t>MySQL Modes</a:t>
            </a:r>
          </a:p>
        </p:txBody>
      </p:sp>
      <p:sp>
        <p:nvSpPr>
          <p:cNvPr id="940" name="Three modes - JavaScript, Python and SQL…"/>
          <p:cNvSpPr txBox="1"/>
          <p:nvPr>
            <p:ph type="body" sz="half" idx="1"/>
          </p:nvPr>
        </p:nvSpPr>
        <p:spPr>
          <a:prstGeom prst="rect">
            <a:avLst/>
          </a:prstGeom>
          <a:solidFill>
            <a:srgbClr val="FFFFFF"/>
          </a:solidFill>
        </p:spPr>
        <p:txBody>
          <a:bodyPr/>
          <a:lstStyle/>
          <a:p>
            <a:pPr>
              <a:defRPr>
                <a:solidFill>
                  <a:srgbClr val="535353"/>
                </a:solidFill>
              </a:defRPr>
            </a:pPr>
            <a:r>
              <a:t>Three modes - JavaScript, Python and SQL</a:t>
            </a:r>
          </a:p>
          <a:p>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\sql</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Switching to SQL mode... Commands end with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Fetching table and column names from `workshop` for auto-completion... Press ^C to stop.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t> SQL </a:t>
            </a:r>
            <a:r>
              <a:rPr>
                <a:solidFill>
                  <a:srgbClr val="000000"/>
                </a:solidFill>
              </a:rPr>
              <a:t>&gt; </a:t>
            </a:r>
            <a:r>
              <a:rPr>
                <a:solidFill>
                  <a:srgbClr val="000000"/>
                </a:solidFill>
              </a:rPr>
              <a:t>\py</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Switching to Python mode...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t> Py </a:t>
            </a:r>
            <a:r>
              <a:rPr>
                <a:solidFill>
                  <a:srgbClr val="000000"/>
                </a:solidFill>
              </a:rPr>
              <a:t>&gt; </a:t>
            </a:r>
            <a:r>
              <a:rPr>
                <a:solidFill>
                  <a:srgbClr val="000000"/>
                </a:solidFill>
              </a:rPr>
              <a:t>\js</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Switching to JavaScript mode...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endParaRPr>
              <a:solidFill>
                <a:srgbClr val="000000"/>
              </a:solidFill>
            </a:endParaRPr>
          </a:p>
        </p:txBody>
      </p:sp>
      <p:sp>
        <p:nvSpPr>
          <p:cNvPr id="9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2" name="1…"/>
          <p:cNvSpPr txBox="1"/>
          <p:nvPr/>
        </p:nvSpPr>
        <p:spPr>
          <a:xfrm>
            <a:off x="478669" y="2767330"/>
            <a:ext cx="273606" cy="1475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1</a:t>
            </a:r>
          </a:p>
          <a:p>
            <a:pPr>
              <a:spcBef>
                <a:spcPts val="2000"/>
              </a:spcBef>
              <a:defRPr sz="1600">
                <a:solidFill>
                  <a:srgbClr val="535353"/>
                </a:solidFill>
              </a:defRPr>
            </a:pPr>
            <a:r>
              <a:t>2</a:t>
            </a:r>
          </a:p>
          <a:p>
            <a:pPr>
              <a:spcBef>
                <a:spcPts val="700"/>
              </a:spcBef>
              <a:defRPr sz="1600">
                <a:solidFill>
                  <a:srgbClr val="535353"/>
                </a:solidFill>
              </a:defRPr>
            </a:pPr>
            <a:r>
              <a:t>3</a:t>
            </a:r>
          </a:p>
          <a:p>
            <a:pPr>
              <a:spcBef>
                <a:spcPts val="600"/>
              </a:spcBef>
              <a:defRPr sz="1600">
                <a:solidFill>
                  <a:srgbClr val="535353"/>
                </a:solidFill>
              </a:defRPr>
            </a:pPr>
            <a:r>
              <a:t>4</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Rectangle"/>
          <p:cNvSpPr/>
          <p:nvPr/>
        </p:nvSpPr>
        <p:spPr>
          <a:xfrm>
            <a:off x="390098" y="2149738"/>
            <a:ext cx="11558091" cy="4145319"/>
          </a:xfrm>
          <a:prstGeom prst="rect">
            <a:avLst/>
          </a:prstGeom>
          <a:solidFill>
            <a:srgbClr val="FFFFFF"/>
          </a:solidFill>
          <a:ln w="12700">
            <a:solidFill>
              <a:schemeClr val="accent1"/>
            </a:solidFill>
            <a:miter/>
          </a:ln>
        </p:spPr>
        <p:txBody>
          <a:bodyPr lIns="45719" rIns="45719" anchor="ctr"/>
          <a:lstStyle/>
          <a:p>
            <a:pPr/>
          </a:p>
        </p:txBody>
      </p:sp>
      <p:sp>
        <p:nvSpPr>
          <p:cNvPr id="947" name="Create, List, and Drop Collections (tables)"/>
          <p:cNvSpPr txBox="1"/>
          <p:nvPr>
            <p:ph type="title"/>
          </p:nvPr>
        </p:nvSpPr>
        <p:spPr>
          <a:prstGeom prst="rect">
            <a:avLst/>
          </a:prstGeom>
        </p:spPr>
        <p:txBody>
          <a:bodyPr/>
          <a:lstStyle/>
          <a:p>
            <a:pPr/>
            <a:r>
              <a:t>Create, List, and Drop Collections (tables)</a:t>
            </a:r>
          </a:p>
        </p:txBody>
      </p:sp>
      <p:sp>
        <p:nvSpPr>
          <p:cNvPr id="948" name="MySQL  127.0.0.1:33060+ ssl  JS &gt; \use workshop…"/>
          <p:cNvSpPr txBox="1"/>
          <p:nvPr>
            <p:ph type="body" idx="1"/>
          </p:nvPr>
        </p:nvSpPr>
        <p:spPr>
          <a:xfrm>
            <a:off x="768094" y="2195411"/>
            <a:ext cx="10655812" cy="4053974"/>
          </a:xfrm>
          <a:prstGeom prst="rect">
            <a:avLst/>
          </a:prstGeom>
          <a:solidFill>
            <a:srgbClr val="FFFFFF"/>
          </a:solidFill>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JS </a:t>
            </a:r>
            <a:r>
              <a:t>&gt; </a:t>
            </a:r>
            <a:r>
              <a:t>\use workshop</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db.createCollection("test1")</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&lt;Collection:test1&gt;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db.createCollection("test2")</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&lt;Collection:test2&gt;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db.getCollections()</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&lt;Collection:test1&gt;,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&lt;Collection:test2&gt;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session.runSql('show tables')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Tables_in_workshop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test1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test2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2 rows in set (0.0006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db.dropCollection("test1")</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db.getCollections()</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&lt;Collection:test2&gt;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db.dropCollection("test2")</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db.getCollections()</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p:txBody>
      </p:sp>
      <p:sp>
        <p:nvSpPr>
          <p:cNvPr id="9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0" name="1…"/>
          <p:cNvSpPr txBox="1"/>
          <p:nvPr/>
        </p:nvSpPr>
        <p:spPr>
          <a:xfrm>
            <a:off x="481197" y="2102422"/>
            <a:ext cx="273606" cy="40233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solidFill>
                  <a:srgbClr val="535353"/>
                </a:solidFill>
              </a:defRPr>
            </a:pPr>
            <a:r>
              <a:t>1</a:t>
            </a:r>
          </a:p>
          <a:p>
            <a:pPr algn="r">
              <a:defRPr sz="1600">
                <a:solidFill>
                  <a:srgbClr val="535353"/>
                </a:solidFill>
              </a:defRPr>
            </a:pPr>
            <a:r>
              <a:t>2</a:t>
            </a:r>
          </a:p>
          <a:p>
            <a:pPr algn="r">
              <a:spcBef>
                <a:spcPts val="400"/>
              </a:spcBef>
              <a:defRPr sz="1600">
                <a:solidFill>
                  <a:srgbClr val="535353"/>
                </a:solidFill>
              </a:defRPr>
            </a:pPr>
            <a:r>
              <a:t>3</a:t>
            </a:r>
          </a:p>
          <a:p>
            <a:pPr algn="r">
              <a:spcBef>
                <a:spcPts val="700"/>
              </a:spcBef>
              <a:defRPr sz="1600">
                <a:solidFill>
                  <a:srgbClr val="535353"/>
                </a:solidFill>
              </a:defRPr>
            </a:pPr>
            <a:r>
              <a:t>4</a:t>
            </a:r>
          </a:p>
          <a:p>
            <a:pPr algn="r">
              <a:spcBef>
                <a:spcPts val="1400"/>
              </a:spcBef>
              <a:defRPr sz="1600">
                <a:solidFill>
                  <a:srgbClr val="535353"/>
                </a:solidFill>
              </a:defRPr>
            </a:pPr>
          </a:p>
          <a:p>
            <a:pPr algn="r">
              <a:spcBef>
                <a:spcPts val="600"/>
              </a:spcBef>
              <a:defRPr sz="1600">
                <a:solidFill>
                  <a:srgbClr val="535353"/>
                </a:solidFill>
              </a:defRPr>
            </a:pPr>
            <a:r>
              <a:t>5</a:t>
            </a:r>
          </a:p>
          <a:p>
            <a:pPr algn="r">
              <a:spcBef>
                <a:spcPts val="700"/>
              </a:spcBef>
              <a:defRPr sz="1600">
                <a:solidFill>
                  <a:srgbClr val="535353"/>
                </a:solidFill>
              </a:defRPr>
            </a:pPr>
          </a:p>
          <a:p>
            <a:pPr algn="r">
              <a:spcBef>
                <a:spcPts val="700"/>
              </a:spcBef>
              <a:defRPr sz="1600">
                <a:solidFill>
                  <a:srgbClr val="535353"/>
                </a:solidFill>
              </a:defRPr>
            </a:pPr>
          </a:p>
          <a:p>
            <a:pPr algn="r">
              <a:spcBef>
                <a:spcPts val="100"/>
              </a:spcBef>
              <a:defRPr sz="1600">
                <a:solidFill>
                  <a:srgbClr val="535353"/>
                </a:solidFill>
              </a:defRPr>
            </a:pPr>
          </a:p>
          <a:p>
            <a:pPr algn="r">
              <a:lnSpc>
                <a:spcPct val="80000"/>
              </a:lnSpc>
              <a:defRPr sz="1600">
                <a:solidFill>
                  <a:srgbClr val="535353"/>
                </a:solidFill>
              </a:defRPr>
            </a:pPr>
            <a:r>
              <a:t>6</a:t>
            </a:r>
          </a:p>
          <a:p>
            <a:pPr algn="r">
              <a:lnSpc>
                <a:spcPct val="80000"/>
              </a:lnSpc>
              <a:defRPr sz="1600">
                <a:solidFill>
                  <a:srgbClr val="535353"/>
                </a:solidFill>
              </a:defRPr>
            </a:pPr>
            <a:r>
              <a:t>7</a:t>
            </a:r>
          </a:p>
          <a:p>
            <a:pPr algn="r">
              <a:spcBef>
                <a:spcPts val="800"/>
              </a:spcBef>
              <a:defRPr sz="1600">
                <a:solidFill>
                  <a:srgbClr val="535353"/>
                </a:solidFill>
              </a:defRPr>
            </a:pPr>
          </a:p>
          <a:p>
            <a:pPr algn="r">
              <a:lnSpc>
                <a:spcPct val="80000"/>
              </a:lnSpc>
              <a:defRPr sz="1600">
                <a:solidFill>
                  <a:srgbClr val="535353"/>
                </a:solidFill>
              </a:defRPr>
            </a:pPr>
            <a:r>
              <a:t>8</a:t>
            </a:r>
          </a:p>
          <a:p>
            <a:pPr algn="r">
              <a:lnSpc>
                <a:spcPct val="80000"/>
              </a:lnSpc>
              <a:defRPr sz="1600">
                <a:solidFill>
                  <a:srgbClr val="535353"/>
                </a:solidFill>
              </a:defRPr>
            </a:pPr>
            <a:r>
              <a:t>9</a:t>
            </a:r>
          </a:p>
        </p:txBody>
      </p:sp>
      <p:sp>
        <p:nvSpPr>
          <p:cNvPr id="951" name="Schema = Database…"/>
          <p:cNvSpPr txBox="1"/>
          <p:nvPr/>
        </p:nvSpPr>
        <p:spPr>
          <a:xfrm>
            <a:off x="9205576" y="2296019"/>
            <a:ext cx="2562794" cy="11963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wrap="none" lIns="45719" rIns="45719">
            <a:spAutoFit/>
          </a:bodyPr>
          <a:lstStyle/>
          <a:p>
            <a:pPr marL="228600" indent="-228600">
              <a:spcBef>
                <a:spcPts val="1000"/>
              </a:spcBef>
              <a:buClr>
                <a:srgbClr val="9A9B9D"/>
              </a:buClr>
              <a:buSzPct val="100000"/>
              <a:buFont typeface="Arial"/>
              <a:buChar char="•"/>
              <a:defRPr b="1">
                <a:solidFill>
                  <a:srgbClr val="535353"/>
                </a:solidFill>
              </a:defRPr>
            </a:pPr>
            <a:r>
              <a:t>Schema = Database</a:t>
            </a:r>
          </a:p>
          <a:p>
            <a:pPr marL="228600" indent="-228600">
              <a:spcBef>
                <a:spcPts val="1000"/>
              </a:spcBef>
              <a:buClr>
                <a:srgbClr val="9A9B9D"/>
              </a:buClr>
              <a:buSzPct val="100000"/>
              <a:buFont typeface="Arial"/>
              <a:buChar char="•"/>
              <a:defRPr b="1">
                <a:solidFill>
                  <a:srgbClr val="535353"/>
                </a:solidFill>
              </a:defRPr>
            </a:pPr>
            <a:r>
              <a:t>Collection = Table</a:t>
            </a:r>
          </a:p>
          <a:p>
            <a:pPr marL="228600" indent="-228600">
              <a:spcBef>
                <a:spcPts val="1000"/>
              </a:spcBef>
              <a:buClr>
                <a:srgbClr val="9A9B9D"/>
              </a:buClr>
              <a:buSzPct val="100000"/>
              <a:buFont typeface="Arial"/>
              <a:buChar char="•"/>
              <a:defRPr b="1">
                <a:solidFill>
                  <a:srgbClr val="535353"/>
                </a:solidFill>
              </a:defRPr>
            </a:pPr>
            <a:r>
              <a:t>Documents = Rows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Rectangle"/>
          <p:cNvSpPr/>
          <p:nvPr/>
        </p:nvSpPr>
        <p:spPr>
          <a:xfrm>
            <a:off x="390098" y="2149738"/>
            <a:ext cx="11644195" cy="4294118"/>
          </a:xfrm>
          <a:prstGeom prst="rect">
            <a:avLst/>
          </a:prstGeom>
          <a:solidFill>
            <a:srgbClr val="FFFFFF"/>
          </a:solidFill>
          <a:ln w="12700">
            <a:solidFill>
              <a:schemeClr val="accent1"/>
            </a:solidFill>
            <a:miter/>
          </a:ln>
        </p:spPr>
        <p:txBody>
          <a:bodyPr lIns="45719" rIns="45719" anchor="ctr"/>
          <a:lstStyle/>
          <a:p>
            <a:pPr/>
          </a:p>
        </p:txBody>
      </p:sp>
      <p:sp>
        <p:nvSpPr>
          <p:cNvPr id="956" name="Working with Collections (tables)"/>
          <p:cNvSpPr txBox="1"/>
          <p:nvPr>
            <p:ph type="title"/>
          </p:nvPr>
        </p:nvSpPr>
        <p:spPr>
          <a:prstGeom prst="rect">
            <a:avLst/>
          </a:prstGeom>
        </p:spPr>
        <p:txBody>
          <a:bodyPr/>
          <a:lstStyle/>
          <a:p>
            <a:pPr/>
            <a:r>
              <a:t>Working with Collections (tables)</a:t>
            </a:r>
          </a:p>
        </p:txBody>
      </p:sp>
      <p:sp>
        <p:nvSpPr>
          <p:cNvPr id="957" name="MySQL  127.0.0.1:33060+ ssl  workshop  JS &gt;&gt;\q…"/>
          <p:cNvSpPr txBox="1"/>
          <p:nvPr>
            <p:ph type="body" idx="1"/>
          </p:nvPr>
        </p:nvSpPr>
        <p:spPr>
          <a:xfrm>
            <a:off x="768094" y="2288558"/>
            <a:ext cx="11256925" cy="4153981"/>
          </a:xfrm>
          <a:prstGeom prst="rect">
            <a:avLst/>
          </a:prstGeom>
          <a:solidFill>
            <a:srgbClr val="FFFFFF"/>
          </a:solidFill>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&gt;&gt;</a:t>
            </a:r>
            <a:r>
              <a:t>\q</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Bye!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mysqlsh </a:t>
            </a:r>
            <a:r>
              <a:t>root@127.0.0.1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My</a:t>
            </a:r>
            <a:r>
              <a:rPr>
                <a:solidFill>
                  <a:srgbClr val="D75F00"/>
                </a:solidFill>
              </a:rPr>
              <a:t>SQL </a:t>
            </a:r>
            <a:r>
              <a:rPr>
                <a:solidFill>
                  <a:srgbClr val="E6E6E6"/>
                </a:solidFill>
              </a:rPr>
              <a:t> 127.0.0.1:33060+ ssl </a:t>
            </a:r>
            <a:r>
              <a:t> JS </a:t>
            </a:r>
            <a:r>
              <a:t>&gt; </a:t>
            </a:r>
            <a:r>
              <a:t>db.createCollection("foods")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TypeError: Cannot read property 'createCollection' of null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a:solidFill>
                  <a:srgbClr val="000000"/>
                </a:solidFill>
              </a:rPr>
              <a:t>\use workshop</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`workshop`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db.createCollection("foods")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&lt;Collection:foods&gt;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db.foods.add</a:t>
            </a:r>
            <a:r>
              <a:rPr>
                <a:solidFill>
                  <a:srgbClr val="000000"/>
                </a:solidFill>
              </a:rPr>
              <a:t>({Name_First: "Fox", Name_Last: "Mulder", favorite_food: {Breakfast: "eggs and bacon", Lunch: "pulled pork sandwich",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(0.0137 sec)</a:t>
            </a:r>
          </a:p>
        </p:txBody>
      </p:sp>
      <p:sp>
        <p:nvSpPr>
          <p:cNvPr id="9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9" name="1…"/>
          <p:cNvSpPr txBox="1"/>
          <p:nvPr/>
        </p:nvSpPr>
        <p:spPr>
          <a:xfrm>
            <a:off x="487096" y="2203643"/>
            <a:ext cx="273607" cy="282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FFFFFF"/>
                </a:solidFill>
              </a:defRPr>
            </a:pPr>
            <a:r>
              <a:t>1</a:t>
            </a:r>
          </a:p>
          <a:p>
            <a:pPr>
              <a:defRPr sz="1600">
                <a:solidFill>
                  <a:srgbClr val="FFFFFF"/>
                </a:solidFill>
              </a:defRPr>
            </a:pPr>
          </a:p>
          <a:p>
            <a:pPr>
              <a:defRPr sz="1600">
                <a:solidFill>
                  <a:srgbClr val="FFFFFF"/>
                </a:solidFill>
              </a:defRPr>
            </a:pPr>
            <a:r>
              <a:t>2</a:t>
            </a:r>
          </a:p>
          <a:p>
            <a:pPr>
              <a:spcBef>
                <a:spcPts val="100"/>
              </a:spcBef>
              <a:defRPr sz="1600">
                <a:solidFill>
                  <a:srgbClr val="FFFFFF"/>
                </a:solidFill>
              </a:defRPr>
            </a:pPr>
          </a:p>
          <a:p>
            <a:pPr>
              <a:defRPr sz="1600">
                <a:solidFill>
                  <a:srgbClr val="FFFFFF"/>
                </a:solidFill>
              </a:defRPr>
            </a:pPr>
            <a:r>
              <a:t>3</a:t>
            </a:r>
          </a:p>
          <a:p>
            <a:pPr>
              <a:defRPr sz="1600">
                <a:solidFill>
                  <a:srgbClr val="FFFFFF"/>
                </a:solidFill>
              </a:defRPr>
            </a:pPr>
          </a:p>
          <a:p>
            <a:pPr>
              <a:defRPr sz="1600">
                <a:solidFill>
                  <a:srgbClr val="FFFFFF"/>
                </a:solidFill>
              </a:defRPr>
            </a:pPr>
            <a:r>
              <a:t>4</a:t>
            </a:r>
          </a:p>
          <a:p>
            <a:pPr>
              <a:spcBef>
                <a:spcPts val="200"/>
              </a:spcBef>
              <a:defRPr sz="1600">
                <a:solidFill>
                  <a:srgbClr val="FFFFFF"/>
                </a:solidFill>
              </a:defRPr>
            </a:pPr>
          </a:p>
          <a:p>
            <a:pPr>
              <a:defRPr sz="1600">
                <a:solidFill>
                  <a:srgbClr val="FFFFFF"/>
                </a:solidFill>
              </a:defRPr>
            </a:pPr>
            <a:r>
              <a:t>5</a:t>
            </a:r>
          </a:p>
          <a:p>
            <a:pPr>
              <a:spcBef>
                <a:spcPts val="300"/>
              </a:spcBef>
              <a:defRPr sz="1600">
                <a:solidFill>
                  <a:srgbClr val="FFFFFF"/>
                </a:solidFill>
              </a:defRPr>
            </a:pPr>
          </a:p>
          <a:p>
            <a:pPr>
              <a:defRPr sz="1600">
                <a:solidFill>
                  <a:srgbClr val="FFFFFF"/>
                </a:solidFill>
              </a:defRPr>
            </a:pPr>
            <a:r>
              <a:t>6</a:t>
            </a:r>
          </a:p>
        </p:txBody>
      </p:sp>
      <p:sp>
        <p:nvSpPr>
          <p:cNvPr id="960" name="db.foods.add( {…"/>
          <p:cNvSpPr txBox="1"/>
          <p:nvPr/>
        </p:nvSpPr>
        <p:spPr>
          <a:xfrm>
            <a:off x="8434206" y="5146401"/>
            <a:ext cx="3216172"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db.foods.add(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Lunch: "pulled pork sandwich",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solidFill>
                  <a:srgbClr val="000000"/>
                </a:solidFill>
                <a:latin typeface="Menlo"/>
                <a:ea typeface="Menlo"/>
                <a:cs typeface="Menlo"/>
                <a:sym typeface="Menlo"/>
              </a:defRPr>
            </a:pPr>
            <a:r>
              <a:t> } } )</a:t>
            </a:r>
          </a:p>
        </p:txBody>
      </p:sp>
      <p:sp>
        <p:nvSpPr>
          <p:cNvPr id="961" name="Rectangle"/>
          <p:cNvSpPr/>
          <p:nvPr/>
        </p:nvSpPr>
        <p:spPr>
          <a:xfrm>
            <a:off x="8245984" y="5135817"/>
            <a:ext cx="3592616" cy="1255609"/>
          </a:xfrm>
          <a:prstGeom prst="rect">
            <a:avLst/>
          </a:prstGeom>
          <a:ln w="25400">
            <a:solidFill>
              <a:srgbClr val="005C77"/>
            </a:solidFill>
          </a:ln>
        </p:spPr>
        <p:txBody>
          <a:bodyPr lIns="45719" rIns="45719" anchor="ctr"/>
          <a:lstStyle/>
          <a:p>
            <a:pPr/>
          </a:p>
        </p:txBody>
      </p:sp>
      <p:sp>
        <p:nvSpPr>
          <p:cNvPr id="962" name="db.createCollection(&quot;project.foods3&quot;)"/>
          <p:cNvSpPr txBox="1"/>
          <p:nvPr/>
        </p:nvSpPr>
        <p:spPr>
          <a:xfrm>
            <a:off x="8326775" y="3720132"/>
            <a:ext cx="3431033"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lvl1pPr>
          </a:lstStyle>
          <a:p>
            <a:pPr/>
            <a:r>
              <a:t>db.createCollection("project.foods3")</a:t>
            </a:r>
          </a:p>
        </p:txBody>
      </p:sp>
      <p:sp>
        <p:nvSpPr>
          <p:cNvPr id="963" name="Rectangle"/>
          <p:cNvSpPr/>
          <p:nvPr/>
        </p:nvSpPr>
        <p:spPr>
          <a:xfrm>
            <a:off x="8245984" y="3632105"/>
            <a:ext cx="3592616" cy="432596"/>
          </a:xfrm>
          <a:prstGeom prst="rect">
            <a:avLst/>
          </a:prstGeom>
          <a:ln w="25400">
            <a:solidFill>
              <a:srgbClr val="005C77"/>
            </a:solidFill>
          </a:ln>
        </p:spPr>
        <p:txBody>
          <a:bodyPr lIns="45719" rIns="45719" anchor="ctr"/>
          <a:lstStyle/>
          <a:p>
            <a:pPr/>
          </a:p>
        </p:txBody>
      </p:sp>
      <p:sp>
        <p:nvSpPr>
          <p:cNvPr id="964" name="*"/>
          <p:cNvSpPr txBox="1"/>
          <p:nvPr/>
        </p:nvSpPr>
        <p:spPr>
          <a:xfrm>
            <a:off x="5910548" y="3213855"/>
            <a:ext cx="19310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C60000"/>
                </a:solidFill>
              </a:defRPr>
            </a:lvl1pPr>
          </a:lstStyle>
          <a:p>
            <a:pPr/>
            <a:r>
              <a:t>*</a:t>
            </a:r>
          </a:p>
        </p:txBody>
      </p:sp>
      <p:sp>
        <p:nvSpPr>
          <p:cNvPr id="965" name="You can also have returns and spaces/tabs in the add command:"/>
          <p:cNvSpPr txBox="1"/>
          <p:nvPr/>
        </p:nvSpPr>
        <p:spPr>
          <a:xfrm>
            <a:off x="4585454" y="5463901"/>
            <a:ext cx="362220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spcBef>
                <a:spcPts val="1000"/>
              </a:spcBef>
              <a:buClr>
                <a:srgbClr val="9A9B9D"/>
              </a:buClr>
              <a:buFont typeface="Arial"/>
              <a:defRPr b="1" i="1" sz="1600">
                <a:solidFill>
                  <a:srgbClr val="535353"/>
                </a:solidFill>
              </a:defRPr>
            </a:lvl1pPr>
          </a:lstStyle>
          <a:p>
            <a:pPr/>
            <a:r>
              <a:t>You can also have returns and spaces/tabs in the add command:</a:t>
            </a:r>
          </a:p>
        </p:txBody>
      </p:sp>
      <p:sp>
        <p:nvSpPr>
          <p:cNvPr id="966" name="*You can also specify the schema prior to the collection name"/>
          <p:cNvSpPr txBox="1"/>
          <p:nvPr/>
        </p:nvSpPr>
        <p:spPr>
          <a:xfrm>
            <a:off x="8346846" y="3113499"/>
            <a:ext cx="3216172"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1000"/>
              </a:spcBef>
              <a:buClr>
                <a:srgbClr val="9A9B9D"/>
              </a:buClr>
              <a:buFont typeface="Arial"/>
              <a:defRPr b="1" sz="1400">
                <a:solidFill>
                  <a:srgbClr val="535353"/>
                </a:solidFill>
              </a:defRPr>
            </a:pPr>
            <a:r>
              <a:rPr>
                <a:solidFill>
                  <a:schemeClr val="accent1">
                    <a:lumOff val="-8784"/>
                  </a:schemeClr>
                </a:solidFill>
              </a:rPr>
              <a:t>*</a:t>
            </a:r>
            <a:r>
              <a:t>You can also specify the schema prior to the collection name</a:t>
            </a:r>
          </a:p>
        </p:txBody>
      </p:sp>
      <p:sp>
        <p:nvSpPr>
          <p:cNvPr id="967" name="1…"/>
          <p:cNvSpPr txBox="1"/>
          <p:nvPr/>
        </p:nvSpPr>
        <p:spPr>
          <a:xfrm>
            <a:off x="487096" y="2199666"/>
            <a:ext cx="273607" cy="282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solidFill>
                  <a:srgbClr val="535353"/>
                </a:solidFill>
              </a:defRPr>
            </a:pPr>
            <a:r>
              <a:t>1</a:t>
            </a:r>
          </a:p>
          <a:p>
            <a:pPr algn="r">
              <a:defRPr sz="1600">
                <a:solidFill>
                  <a:srgbClr val="535353"/>
                </a:solidFill>
              </a:defRPr>
            </a:pPr>
          </a:p>
          <a:p>
            <a:pPr algn="r">
              <a:defRPr sz="1600">
                <a:solidFill>
                  <a:srgbClr val="535353"/>
                </a:solidFill>
              </a:defRPr>
            </a:pPr>
            <a:r>
              <a:t>2</a:t>
            </a:r>
          </a:p>
          <a:p>
            <a:pPr algn="r">
              <a:spcBef>
                <a:spcPts val="100"/>
              </a:spcBef>
              <a:defRPr sz="1600">
                <a:solidFill>
                  <a:srgbClr val="535353"/>
                </a:solidFill>
              </a:defRPr>
            </a:pPr>
          </a:p>
          <a:p>
            <a:pPr algn="r">
              <a:spcBef>
                <a:spcPts val="400"/>
              </a:spcBef>
              <a:defRPr sz="1600">
                <a:solidFill>
                  <a:srgbClr val="535353"/>
                </a:solidFill>
              </a:defRPr>
            </a:pPr>
            <a:r>
              <a:t>3</a:t>
            </a:r>
          </a:p>
          <a:p>
            <a:pPr algn="r">
              <a:spcBef>
                <a:spcPts val="2000"/>
              </a:spcBef>
              <a:defRPr sz="1600">
                <a:solidFill>
                  <a:srgbClr val="535353"/>
                </a:solidFill>
              </a:defRPr>
            </a:pPr>
            <a:r>
              <a:t>4</a:t>
            </a:r>
          </a:p>
          <a:p>
            <a:pPr algn="r">
              <a:spcBef>
                <a:spcPts val="2100"/>
              </a:spcBef>
              <a:defRPr sz="1600">
                <a:solidFill>
                  <a:srgbClr val="535353"/>
                </a:solidFill>
              </a:defRPr>
            </a:pPr>
            <a:r>
              <a:t>5</a:t>
            </a:r>
          </a:p>
          <a:p>
            <a:pPr algn="r">
              <a:lnSpc>
                <a:spcPct val="80000"/>
              </a:lnSpc>
              <a:spcBef>
                <a:spcPts val="2000"/>
              </a:spcBef>
              <a:defRPr sz="1600">
                <a:solidFill>
                  <a:srgbClr val="535353"/>
                </a:solidFill>
              </a:defRPr>
            </a:pPr>
            <a:r>
              <a:t>6</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972" name="Find Documents"/>
          <p:cNvSpPr txBox="1"/>
          <p:nvPr>
            <p:ph type="title"/>
          </p:nvPr>
        </p:nvSpPr>
        <p:spPr>
          <a:prstGeom prst="rect">
            <a:avLst/>
          </a:prstGeom>
        </p:spPr>
        <p:txBody>
          <a:bodyPr/>
          <a:lstStyle/>
          <a:p>
            <a:pPr/>
            <a:r>
              <a:t>Find Documents</a:t>
            </a:r>
          </a:p>
        </p:txBody>
      </p:sp>
      <p:sp>
        <p:nvSpPr>
          <p:cNvPr id="973" name="CollectionFindFunction…"/>
          <p:cNvSpPr txBox="1"/>
          <p:nvPr>
            <p:ph type="body" idx="1"/>
          </p:nvPr>
        </p:nvSpPr>
        <p:spPr>
          <a:xfrm>
            <a:off x="768094" y="2156146"/>
            <a:ext cx="11186602" cy="4160483"/>
          </a:xfrm>
          <a:prstGeom prst="rect">
            <a:avLst/>
          </a:prstGeom>
          <a:solidFill>
            <a:srgbClr val="FFFFFF"/>
          </a:solidFill>
        </p:spPr>
        <p:txBody>
          <a:bodyPr/>
          <a:lstStyle/>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CollectionFindFunction</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A67F59"/>
                </a:solidFill>
              </a:rPr>
              <a:t>::=</a:t>
            </a:r>
            <a:r>
              <a:t> '</a:t>
            </a:r>
            <a:r>
              <a:rPr>
                <a:solidFill>
                  <a:srgbClr val="999999"/>
                </a:solidFill>
              </a:rPr>
              <a:t>.</a:t>
            </a:r>
            <a:r>
              <a:t>find</a:t>
            </a:r>
            <a:r>
              <a:rPr>
                <a:solidFill>
                  <a:srgbClr val="999999"/>
                </a:solidFill>
              </a:rPr>
              <a:t>(</a:t>
            </a:r>
            <a:r>
              <a:t>' SearchConditionStr</a:t>
            </a:r>
            <a:r>
              <a:rPr>
                <a:solidFill>
                  <a:srgbClr val="A67F59"/>
                </a:solidFill>
              </a:rPr>
              <a:t>?</a:t>
            </a:r>
            <a:r>
              <a:t> '</a:t>
            </a:r>
            <a:r>
              <a:rPr>
                <a:solidFill>
                  <a:srgbClr val="999999"/>
                </a:solidFill>
              </a:rPr>
              <a:t>)</a:t>
            </a:r>
            <a:r>
              <a:t>' </a:t>
            </a:r>
            <a:r>
              <a:rPr>
                <a:solidFill>
                  <a:srgbClr val="999999"/>
                </a:solidFill>
              </a:rPr>
              <a:t>(</a:t>
            </a:r>
            <a:r>
              <a:t> '</a:t>
            </a:r>
            <a:r>
              <a:rPr>
                <a:solidFill>
                  <a:srgbClr val="999999"/>
                </a:solidFill>
              </a:rPr>
              <a:t>.</a:t>
            </a:r>
            <a:r>
              <a:t>fields</a:t>
            </a:r>
            <a:r>
              <a:rPr>
                <a:solidFill>
                  <a:srgbClr val="999999"/>
                </a:solidFill>
              </a:rPr>
              <a:t>(</a:t>
            </a:r>
            <a:r>
              <a:t>' ProjectedDocumentExprStr '</a:t>
            </a:r>
            <a:r>
              <a:rPr>
                <a:solidFill>
                  <a:srgbClr val="999999"/>
                </a:solidFill>
              </a:rPr>
              <a:t>)</a:t>
            </a:r>
            <a:r>
              <a:t>' </a:t>
            </a:r>
            <a:r>
              <a:rPr>
                <a:solidFill>
                  <a:srgbClr val="999999"/>
                </a:solidFill>
              </a:rPr>
              <a:t>)</a:t>
            </a:r>
            <a:r>
              <a:rPr>
                <a:solidFill>
                  <a:srgbClr val="A67F59"/>
                </a:solidFill>
              </a:rPr>
              <a:t>?</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999999"/>
                </a:solidFill>
              </a:rPr>
              <a:t>(</a:t>
            </a:r>
            <a:r>
              <a:t> '</a:t>
            </a:r>
            <a:r>
              <a:rPr>
                <a:solidFill>
                  <a:srgbClr val="999999"/>
                </a:solidFill>
              </a:rPr>
              <a:t>.</a:t>
            </a:r>
            <a:r>
              <a:t>groupBy</a:t>
            </a:r>
            <a:r>
              <a:rPr>
                <a:solidFill>
                  <a:srgbClr val="999999"/>
                </a:solidFill>
              </a:rPr>
              <a:t>(</a:t>
            </a:r>
            <a:r>
              <a:t>' SearchExprStrList '</a:t>
            </a:r>
            <a:r>
              <a:rPr>
                <a:solidFill>
                  <a:srgbClr val="999999"/>
                </a:solidFill>
              </a:rPr>
              <a:t>)</a:t>
            </a:r>
            <a:r>
              <a:t>' </a:t>
            </a:r>
            <a:r>
              <a:rPr>
                <a:solidFill>
                  <a:srgbClr val="999999"/>
                </a:solidFill>
              </a:rPr>
              <a:t>)</a:t>
            </a:r>
            <a:r>
              <a:rPr>
                <a:solidFill>
                  <a:srgbClr val="A67F59"/>
                </a:solidFill>
              </a:rPr>
              <a:t>?</a:t>
            </a:r>
            <a:r>
              <a:t> </a:t>
            </a:r>
            <a:r>
              <a:rPr>
                <a:solidFill>
                  <a:srgbClr val="999999"/>
                </a:solidFill>
              </a:rPr>
              <a:t>(</a:t>
            </a:r>
            <a:r>
              <a:t> '</a:t>
            </a:r>
            <a:r>
              <a:rPr>
                <a:solidFill>
                  <a:srgbClr val="999999"/>
                </a:solidFill>
              </a:rPr>
              <a:t>.</a:t>
            </a:r>
            <a:r>
              <a:t>having</a:t>
            </a:r>
            <a:r>
              <a:rPr>
                <a:solidFill>
                  <a:srgbClr val="999999"/>
                </a:solidFill>
              </a:rPr>
              <a:t>(</a:t>
            </a:r>
            <a:r>
              <a:t>' SearchConditionStr '</a:t>
            </a:r>
            <a:r>
              <a:rPr>
                <a:solidFill>
                  <a:srgbClr val="999999"/>
                </a:solidFill>
              </a:rPr>
              <a:t>)</a:t>
            </a:r>
            <a:r>
              <a:t>' </a:t>
            </a:r>
            <a:r>
              <a:rPr>
                <a:solidFill>
                  <a:srgbClr val="999999"/>
                </a:solidFill>
              </a:rPr>
              <a:t>)</a:t>
            </a:r>
            <a:r>
              <a:rPr>
                <a:solidFill>
                  <a:srgbClr val="A67F59"/>
                </a:solidFill>
              </a:rPr>
              <a:t>?</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999999"/>
                </a:solidFill>
              </a:rPr>
              <a:t>(</a:t>
            </a:r>
            <a:r>
              <a:t> '</a:t>
            </a:r>
            <a:r>
              <a:rPr>
                <a:solidFill>
                  <a:srgbClr val="999999"/>
                </a:solidFill>
              </a:rPr>
              <a:t>.</a:t>
            </a:r>
            <a:r>
              <a:t>sort</a:t>
            </a:r>
            <a:r>
              <a:rPr>
                <a:solidFill>
                  <a:srgbClr val="999999"/>
                </a:solidFill>
              </a:rPr>
              <a:t>(</a:t>
            </a:r>
            <a:r>
              <a:t>' SortExprStrList '</a:t>
            </a:r>
            <a:r>
              <a:rPr>
                <a:solidFill>
                  <a:srgbClr val="999999"/>
                </a:solidFill>
              </a:rPr>
              <a:t>)</a:t>
            </a:r>
            <a:r>
              <a:t>' </a:t>
            </a:r>
            <a:r>
              <a:rPr>
                <a:solidFill>
                  <a:srgbClr val="999999"/>
                </a:solidFill>
              </a:rPr>
              <a:t>)</a:t>
            </a:r>
            <a:r>
              <a:rPr>
                <a:solidFill>
                  <a:srgbClr val="A67F59"/>
                </a:solidFill>
              </a:rPr>
              <a:t>?</a:t>
            </a:r>
            <a:r>
              <a:t> </a:t>
            </a:r>
            <a:r>
              <a:rPr>
                <a:solidFill>
                  <a:srgbClr val="999999"/>
                </a:solidFill>
              </a:rPr>
              <a:t>(</a:t>
            </a:r>
            <a:r>
              <a:t> '</a:t>
            </a:r>
            <a:r>
              <a:rPr>
                <a:solidFill>
                  <a:srgbClr val="999999"/>
                </a:solidFill>
              </a:rPr>
              <a:t>.</a:t>
            </a:r>
            <a:r>
              <a:t>limit</a:t>
            </a:r>
            <a:r>
              <a:rPr>
                <a:solidFill>
                  <a:srgbClr val="999999"/>
                </a:solidFill>
              </a:rPr>
              <a:t>(</a:t>
            </a:r>
            <a:r>
              <a:t>' NumberOfRows '</a:t>
            </a:r>
            <a:r>
              <a:rPr>
                <a:solidFill>
                  <a:srgbClr val="999999"/>
                </a:solidFill>
              </a:rPr>
              <a:t>)</a:t>
            </a:r>
            <a:r>
              <a:t>' </a:t>
            </a:r>
            <a:r>
              <a:rPr>
                <a:solidFill>
                  <a:srgbClr val="999999"/>
                </a:solidFill>
              </a:rPr>
              <a:t>(</a:t>
            </a:r>
            <a:r>
              <a:t> '</a:t>
            </a:r>
            <a:r>
              <a:rPr>
                <a:solidFill>
                  <a:srgbClr val="999999"/>
                </a:solidFill>
              </a:rPr>
              <a:t>.</a:t>
            </a:r>
            <a:r>
              <a:t>offset</a:t>
            </a:r>
            <a:r>
              <a:rPr>
                <a:solidFill>
                  <a:srgbClr val="999999"/>
                </a:solidFill>
              </a:rPr>
              <a:t>(</a:t>
            </a:r>
            <a:r>
              <a:t>' NumberOfRows '</a:t>
            </a:r>
            <a:r>
              <a:rPr>
                <a:solidFill>
                  <a:srgbClr val="999999"/>
                </a:solidFill>
              </a:rPr>
              <a:t>)</a:t>
            </a:r>
            <a:r>
              <a:t>' </a:t>
            </a:r>
            <a:r>
              <a:rPr>
                <a:solidFill>
                  <a:srgbClr val="999999"/>
                </a:solidFill>
              </a:rPr>
              <a:t>)</a:t>
            </a:r>
            <a:r>
              <a:rPr>
                <a:solidFill>
                  <a:srgbClr val="A67F59"/>
                </a:solidFill>
              </a:rPr>
              <a:t>?</a:t>
            </a:r>
            <a:r>
              <a:t> </a:t>
            </a:r>
            <a:r>
              <a:rPr>
                <a:solidFill>
                  <a:srgbClr val="999999"/>
                </a:solidFill>
              </a:rPr>
              <a:t>)</a:t>
            </a:r>
            <a:r>
              <a:rPr>
                <a:solidFill>
                  <a:srgbClr val="A67F59"/>
                </a:solidFill>
              </a:rPr>
              <a:t>?</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999999"/>
                </a:solidFill>
              </a:rPr>
              <a:t>(</a:t>
            </a:r>
            <a:r>
              <a:t> '</a:t>
            </a:r>
            <a:r>
              <a:rPr>
                <a:solidFill>
                  <a:srgbClr val="999999"/>
                </a:solidFill>
              </a:rPr>
              <a:t>.</a:t>
            </a:r>
            <a:r>
              <a:t>lockExclusive</a:t>
            </a:r>
            <a:r>
              <a:rPr>
                <a:solidFill>
                  <a:srgbClr val="999999"/>
                </a:solidFill>
              </a:rPr>
              <a:t>(</a:t>
            </a:r>
            <a:r>
              <a:t>' LockContention '</a:t>
            </a:r>
            <a:r>
              <a:rPr>
                <a:solidFill>
                  <a:srgbClr val="999999"/>
                </a:solidFill>
              </a:rPr>
              <a:t>)</a:t>
            </a:r>
            <a:r>
              <a:t>' </a:t>
            </a:r>
            <a:r>
              <a:rPr>
                <a:solidFill>
                  <a:srgbClr val="A67F59"/>
                </a:solidFill>
              </a:rPr>
              <a:t>|</a:t>
            </a:r>
            <a:r>
              <a:t> '</a:t>
            </a:r>
            <a:r>
              <a:rPr>
                <a:solidFill>
                  <a:srgbClr val="999999"/>
                </a:solidFill>
              </a:rPr>
              <a:t>.</a:t>
            </a:r>
            <a:r>
              <a:t>lockShared</a:t>
            </a:r>
            <a:r>
              <a:rPr>
                <a:solidFill>
                  <a:srgbClr val="999999"/>
                </a:solidFill>
              </a:rPr>
              <a:t>(</a:t>
            </a:r>
            <a:r>
              <a:t>' LockContention '</a:t>
            </a:r>
            <a:r>
              <a:rPr>
                <a:solidFill>
                  <a:srgbClr val="999999"/>
                </a:solidFill>
              </a:rPr>
              <a:t>)</a:t>
            </a:r>
            <a:r>
              <a:t>' </a:t>
            </a:r>
            <a:r>
              <a:rPr>
                <a:solidFill>
                  <a:srgbClr val="999999"/>
                </a:solidFill>
              </a:rPr>
              <a:t>)</a:t>
            </a:r>
            <a:r>
              <a:rPr>
                <a:solidFill>
                  <a:srgbClr val="A67F59"/>
                </a:solidFill>
              </a:rPr>
              <a:t>?</a:t>
            </a:r>
            <a:r>
              <a:t> </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999999"/>
                </a:solidFill>
              </a:rPr>
              <a:t>(</a:t>
            </a:r>
            <a:r>
              <a:t> '</a:t>
            </a:r>
            <a:r>
              <a:rPr>
                <a:solidFill>
                  <a:srgbClr val="999999"/>
                </a:solidFill>
              </a:rPr>
              <a:t>.</a:t>
            </a:r>
            <a:r>
              <a:t>bind</a:t>
            </a:r>
            <a:r>
              <a:rPr>
                <a:solidFill>
                  <a:srgbClr val="999999"/>
                </a:solidFill>
              </a:rPr>
              <a:t>(</a:t>
            </a:r>
            <a:r>
              <a:t>' PlaceholderValues '</a:t>
            </a:r>
            <a:r>
              <a:rPr>
                <a:solidFill>
                  <a:srgbClr val="999999"/>
                </a:solidFill>
              </a:rPr>
              <a:t>)</a:t>
            </a:r>
            <a:r>
              <a:t>' </a:t>
            </a:r>
            <a:r>
              <a:rPr>
                <a:solidFill>
                  <a:srgbClr val="999999"/>
                </a:solidFill>
              </a:rPr>
              <a:t>)</a:t>
            </a:r>
            <a:r>
              <a:rPr>
                <a:solidFill>
                  <a:srgbClr val="A67F59"/>
                </a:solidFill>
              </a:rPr>
              <a:t>*</a:t>
            </a: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r>
              <a:t>       </a:t>
            </a:r>
            <a:r>
              <a:rPr>
                <a:solidFill>
                  <a:srgbClr val="999999"/>
                </a:solidFill>
              </a:rPr>
              <a:t>(</a:t>
            </a:r>
            <a:r>
              <a:t> '</a:t>
            </a:r>
            <a:r>
              <a:rPr>
                <a:solidFill>
                  <a:srgbClr val="999999"/>
                </a:solidFill>
              </a:rPr>
              <a:t>.</a:t>
            </a:r>
            <a:r>
              <a:t>execute</a:t>
            </a:r>
            <a:r>
              <a:rPr>
                <a:solidFill>
                  <a:srgbClr val="999999"/>
                </a:solidFill>
              </a:rPr>
              <a:t>()</a:t>
            </a:r>
            <a:r>
              <a:t>' </a:t>
            </a:r>
            <a:r>
              <a:rPr>
                <a:solidFill>
                  <a:srgbClr val="999999"/>
                </a:solidFill>
              </a:rPr>
              <a:t>)</a:t>
            </a:r>
            <a:r>
              <a:rPr>
                <a:solidFill>
                  <a:srgbClr val="A67F59"/>
                </a:solidFill>
              </a:rPr>
              <a:t>?</a:t>
            </a:r>
            <a:endParaRPr>
              <a:solidFill>
                <a:srgbClr val="A67F59"/>
              </a:solidFill>
            </a:endParaR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200">
                <a:solidFill>
                  <a:srgbClr val="000000"/>
                </a:solidFill>
                <a:effectLst>
                  <a:outerShdw sx="100000" sy="100000" kx="0" ky="0" algn="b" rotWithShape="0" blurRad="0" dist="12700" dir="5400000">
                    <a:srgbClr val="FFFFFF"/>
                  </a:outerShdw>
                </a:effectLst>
                <a:latin typeface="Consolas"/>
                <a:ea typeface="Consolas"/>
                <a:cs typeface="Consolas"/>
                <a:sym typeface="Consolas"/>
              </a:defRPr>
            </a:pPr>
          </a:p>
          <a:p>
            <a:pPr defTabSz="457200">
              <a:lnSpc>
                <a:spcPts val="3300"/>
              </a:lnSpc>
              <a:defRPr sz="1400">
                <a:solidFill>
                  <a:srgbClr val="000000"/>
                </a:solidFill>
                <a:latin typeface="Times"/>
                <a:ea typeface="Times"/>
                <a:cs typeface="Times"/>
                <a:sym typeface="Times"/>
              </a:defRPr>
            </a:pPr>
          </a:p>
        </p:txBody>
      </p:sp>
      <p:sp>
        <p:nvSpPr>
          <p:cNvPr id="9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77" name="Image"/>
          <p:cNvGrpSpPr/>
          <p:nvPr/>
        </p:nvGrpSpPr>
        <p:grpSpPr>
          <a:xfrm>
            <a:off x="5884536" y="3519240"/>
            <a:ext cx="5854701" cy="2776329"/>
            <a:chOff x="0" y="0"/>
            <a:chExt cx="5854700" cy="2776328"/>
          </a:xfrm>
        </p:grpSpPr>
        <p:pic>
          <p:nvPicPr>
            <p:cNvPr id="976" name="Image" descr="Image"/>
            <p:cNvPicPr>
              <a:picLocks noChangeAspect="1"/>
            </p:cNvPicPr>
            <p:nvPr/>
          </p:nvPicPr>
          <p:blipFill>
            <a:blip r:embed="rId3">
              <a:extLst/>
            </a:blip>
            <a:stretch>
              <a:fillRect/>
            </a:stretch>
          </p:blipFill>
          <p:spPr>
            <a:xfrm>
              <a:off x="203200" y="203200"/>
              <a:ext cx="5448300" cy="2331829"/>
            </a:xfrm>
            <a:prstGeom prst="rect">
              <a:avLst/>
            </a:prstGeom>
            <a:ln>
              <a:noFill/>
            </a:ln>
            <a:effectLst/>
          </p:spPr>
        </p:pic>
        <p:pic>
          <p:nvPicPr>
            <p:cNvPr id="975" name="Image" descr="Image"/>
            <p:cNvPicPr>
              <a:picLocks noChangeAspect="0"/>
            </p:cNvPicPr>
            <p:nvPr/>
          </p:nvPicPr>
          <p:blipFill>
            <a:blip r:embed="rId4">
              <a:extLst/>
            </a:blip>
            <a:stretch>
              <a:fillRect/>
            </a:stretch>
          </p:blipFill>
          <p:spPr>
            <a:xfrm>
              <a:off x="0" y="0"/>
              <a:ext cx="5854700" cy="2776329"/>
            </a:xfrm>
            <a:prstGeom prst="rect">
              <a:avLst/>
            </a:prstGeom>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982" name="Find Documents"/>
          <p:cNvSpPr txBox="1"/>
          <p:nvPr>
            <p:ph type="title"/>
          </p:nvPr>
        </p:nvSpPr>
        <p:spPr>
          <a:prstGeom prst="rect">
            <a:avLst/>
          </a:prstGeom>
        </p:spPr>
        <p:txBody>
          <a:bodyPr/>
          <a:lstStyle/>
          <a:p>
            <a:pPr/>
            <a:r>
              <a:t>Find Documents</a:t>
            </a:r>
          </a:p>
        </p:txBody>
      </p:sp>
      <p:sp>
        <p:nvSpPr>
          <p:cNvPr id="983" name="MySQL  127.0.0.1:33060+ ssl  workshop  JS &gt; db.foods.find()…"/>
          <p:cNvSpPr txBox="1"/>
          <p:nvPr>
            <p:ph type="body" sz="half" idx="1"/>
          </p:nvPr>
        </p:nvSpPr>
        <p:spPr>
          <a:prstGeom prst="rect">
            <a:avLst/>
          </a:prstGeom>
          <a:solidFill>
            <a:srgbClr val="FFFFFF"/>
          </a:solidFill>
        </p:spPr>
        <p:txBody>
          <a:bodyPr/>
          <a:lstStyle/>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a:t>
            </a:r>
            <a:endParaRPr>
              <a:solidFill>
                <a:srgbClr val="000000"/>
              </a:solidFill>
            </a:endParaRP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a:t>
            </a:r>
            <a:r>
              <a:rPr>
                <a:solidFill>
                  <a:srgbClr val="C60000"/>
                </a:solidFill>
              </a:rPr>
              <a:t>_id</a:t>
            </a:r>
            <a:r>
              <a:t>": "00005d6fc3dc000000000027e065",</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"Name_Last": "Mulder",</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"Name_First": "Fox",</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"favorite_food":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"Lunch": "pulled pork sandwich",</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"Dinner": "steak and baked potato",</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"Breakfast": "eggs and bacon"</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1 document in set (0.0012 sec)</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a:t>
            </a:r>
            <a:r>
              <a:rPr>
                <a:solidFill>
                  <a:srgbClr val="C60000"/>
                </a:solidFill>
              </a:rPr>
              <a:t>Name_First</a:t>
            </a:r>
            <a:r>
              <a:t> = "Fox"')</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"_id": "00005d6fc3dc000000000027e065",</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"Name_Last": "Mulder",</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a:t>
            </a:r>
            <a:r>
              <a:rPr>
                <a:solidFill>
                  <a:srgbClr val="C60000"/>
                </a:solidFill>
              </a:rPr>
              <a:t>Name_First</a:t>
            </a:r>
            <a:r>
              <a:t>": "Fox",</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"favorite_food":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"Lunch": "pulled pork sandwich",</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"Dinner": "steak and baked potato",</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"Breakfast": "eggs and bacon"</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    }</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1 document in set (0.0004 sec)</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"Jason"')</a:t>
            </a:r>
          </a:p>
          <a:p>
            <a:pPr>
              <a:tabLst>
                <a:tab pos="292100" algn="l"/>
                <a:tab pos="584200" algn="l"/>
                <a:tab pos="876300" algn="l"/>
                <a:tab pos="1168400" algn="l"/>
                <a:tab pos="1473200" algn="l"/>
                <a:tab pos="1765300" algn="l"/>
                <a:tab pos="2057400" algn="l"/>
                <a:tab pos="2349500" algn="l"/>
                <a:tab pos="2654300" algn="l"/>
                <a:tab pos="2946400" algn="l"/>
                <a:tab pos="3238500" algn="l"/>
                <a:tab pos="3530600" algn="l"/>
              </a:tabLst>
              <a:defRPr sz="913">
                <a:solidFill>
                  <a:srgbClr val="000000"/>
                </a:solidFill>
                <a:latin typeface="Menlo"/>
                <a:ea typeface="Menlo"/>
                <a:cs typeface="Menlo"/>
                <a:sym typeface="Menlo"/>
              </a:defRPr>
            </a:pPr>
            <a:r>
              <a:t>Empty set (0.0012 sec)</a:t>
            </a:r>
          </a:p>
        </p:txBody>
      </p:sp>
      <p:sp>
        <p:nvSpPr>
          <p:cNvPr id="9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5" name="Primary key _id is automatically added"/>
          <p:cNvSpPr txBox="1"/>
          <p:nvPr/>
        </p:nvSpPr>
        <p:spPr>
          <a:xfrm>
            <a:off x="4736386" y="2477372"/>
            <a:ext cx="4278307"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Primary key </a:t>
            </a:r>
            <a:r>
              <a:rPr sz="1400">
                <a:solidFill>
                  <a:srgbClr val="C60000"/>
                </a:solidFill>
              </a:rPr>
              <a:t>_id</a:t>
            </a:r>
            <a:r>
              <a:t> is automatically added</a:t>
            </a:r>
          </a:p>
        </p:txBody>
      </p:sp>
      <p:sp>
        <p:nvSpPr>
          <p:cNvPr id="986" name="Line"/>
          <p:cNvSpPr/>
          <p:nvPr/>
        </p:nvSpPr>
        <p:spPr>
          <a:xfrm flipH="1">
            <a:off x="3734580" y="2617072"/>
            <a:ext cx="916791" cy="1"/>
          </a:xfrm>
          <a:prstGeom prst="line">
            <a:avLst/>
          </a:prstGeom>
          <a:ln w="12700">
            <a:solidFill>
              <a:schemeClr val="accent1"/>
            </a:solidFill>
            <a:miter/>
            <a:tailEnd type="triangle"/>
          </a:ln>
        </p:spPr>
        <p:txBody>
          <a:bodyPr lIns="45719" rIns="45719"/>
          <a:lstStyle/>
          <a:p>
            <a:pPr/>
          </a:p>
        </p:txBody>
      </p:sp>
      <p:sp>
        <p:nvSpPr>
          <p:cNvPr id="987" name="1…"/>
          <p:cNvSpPr txBox="1"/>
          <p:nvPr/>
        </p:nvSpPr>
        <p:spPr>
          <a:xfrm>
            <a:off x="474965" y="2178243"/>
            <a:ext cx="273606" cy="3380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solidFill>
                  <a:srgbClr val="535353"/>
                </a:solidFill>
              </a:defRPr>
            </a:pPr>
            <a:r>
              <a:t>1</a:t>
            </a:r>
          </a:p>
          <a:p>
            <a:pPr algn="r">
              <a:defRPr sz="1600">
                <a:solidFill>
                  <a:srgbClr val="535353"/>
                </a:solidFill>
              </a:defRPr>
            </a:pPr>
          </a:p>
          <a:p>
            <a:pPr algn="r">
              <a:defRPr sz="1600">
                <a:solidFill>
                  <a:srgbClr val="535353"/>
                </a:solidFill>
              </a:defRPr>
            </a:pPr>
          </a:p>
          <a:p>
            <a:pPr algn="r">
              <a:spcBef>
                <a:spcPts val="800"/>
              </a:spcBef>
              <a:defRPr sz="1600">
                <a:solidFill>
                  <a:srgbClr val="535353"/>
                </a:solidFill>
              </a:defRPr>
            </a:pPr>
          </a:p>
          <a:p>
            <a:pPr algn="r">
              <a:spcBef>
                <a:spcPts val="1800"/>
              </a:spcBef>
              <a:defRPr sz="1600">
                <a:solidFill>
                  <a:srgbClr val="535353"/>
                </a:solidFill>
              </a:defRPr>
            </a:pPr>
          </a:p>
          <a:p>
            <a:pPr algn="r">
              <a:defRPr sz="1600">
                <a:solidFill>
                  <a:srgbClr val="535353"/>
                </a:solidFill>
              </a:defRPr>
            </a:pPr>
            <a:r>
              <a:t>2</a:t>
            </a:r>
          </a:p>
          <a:p>
            <a:pPr algn="r">
              <a:defRPr sz="1600">
                <a:solidFill>
                  <a:srgbClr val="535353"/>
                </a:solidFill>
              </a:defRPr>
            </a:pPr>
          </a:p>
          <a:p>
            <a:pPr algn="r">
              <a:defRPr sz="1600">
                <a:solidFill>
                  <a:srgbClr val="535353"/>
                </a:solidFill>
              </a:defRPr>
            </a:pPr>
          </a:p>
          <a:p>
            <a:pPr algn="r">
              <a:defRPr sz="1600">
                <a:solidFill>
                  <a:srgbClr val="535353"/>
                </a:solidFill>
              </a:defRPr>
            </a:pPr>
          </a:p>
          <a:p>
            <a:pPr algn="r">
              <a:defRPr sz="1600">
                <a:solidFill>
                  <a:srgbClr val="535353"/>
                </a:solidFill>
              </a:defRPr>
            </a:pPr>
          </a:p>
          <a:p>
            <a:pPr algn="r">
              <a:spcBef>
                <a:spcPts val="500"/>
              </a:spcBef>
              <a:defRPr sz="1600">
                <a:solidFill>
                  <a:srgbClr val="535353"/>
                </a:solidFill>
              </a:defRPr>
            </a:pPr>
          </a:p>
          <a:p>
            <a:pPr algn="r">
              <a:defRPr sz="1600">
                <a:solidFill>
                  <a:srgbClr val="535353"/>
                </a:solidFill>
              </a:defRPr>
            </a:pPr>
            <a:r>
              <a:t>3</a:t>
            </a:r>
          </a:p>
        </p:txBody>
      </p:sp>
      <p:sp>
        <p:nvSpPr>
          <p:cNvPr id="988" name="Rectangle"/>
          <p:cNvSpPr/>
          <p:nvPr/>
        </p:nvSpPr>
        <p:spPr>
          <a:xfrm>
            <a:off x="8787331" y="2237674"/>
            <a:ext cx="2903608" cy="863601"/>
          </a:xfrm>
          <a:prstGeom prst="rect">
            <a:avLst/>
          </a:prstGeom>
          <a:solidFill>
            <a:srgbClr val="FFFFFF"/>
          </a:solidFill>
          <a:ln w="25400">
            <a:solidFill>
              <a:srgbClr val="005C77"/>
            </a:solidFill>
          </a:ln>
        </p:spPr>
        <p:txBody>
          <a:bodyPr lIns="45719" rIns="45719" anchor="ctr"/>
          <a:lstStyle/>
          <a:p>
            <a:pPr/>
          </a:p>
        </p:txBody>
      </p:sp>
      <p:sp>
        <p:nvSpPr>
          <p:cNvPr id="989" name="db.foods.find().limit(1)"/>
          <p:cNvSpPr txBox="1"/>
          <p:nvPr/>
        </p:nvSpPr>
        <p:spPr>
          <a:xfrm>
            <a:off x="8927557" y="2733364"/>
            <a:ext cx="2122697"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db.foods.find()</a:t>
            </a:r>
            <a:r>
              <a:rPr>
                <a:solidFill>
                  <a:srgbClr val="C60000"/>
                </a:solidFill>
              </a:rPr>
              <a:t>.limit(1)</a:t>
            </a:r>
          </a:p>
        </p:txBody>
      </p:sp>
      <p:sp>
        <p:nvSpPr>
          <p:cNvPr id="990" name="You can also use &quot;limit&quot;"/>
          <p:cNvSpPr txBox="1"/>
          <p:nvPr/>
        </p:nvSpPr>
        <p:spPr>
          <a:xfrm>
            <a:off x="8912115" y="2288613"/>
            <a:ext cx="256053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buClr>
                <a:srgbClr val="9A9B9D"/>
              </a:buClr>
              <a:buFont typeface="Arial"/>
              <a:defRPr b="1" sz="1700">
                <a:solidFill>
                  <a:srgbClr val="535353"/>
                </a:solidFill>
              </a:defRPr>
            </a:lvl1pPr>
          </a:lstStyle>
          <a:p>
            <a:pPr/>
            <a:r>
              <a:t>You can also use "limit"</a:t>
            </a:r>
          </a:p>
        </p:txBody>
      </p:sp>
      <p:sp>
        <p:nvSpPr>
          <p:cNvPr id="991" name="Line"/>
          <p:cNvSpPr/>
          <p:nvPr/>
        </p:nvSpPr>
        <p:spPr>
          <a:xfrm flipH="1" flipV="1">
            <a:off x="5077114" y="2339274"/>
            <a:ext cx="3698452" cy="1"/>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Address book project"/>
          <p:cNvSpPr txBox="1"/>
          <p:nvPr>
            <p:ph type="title"/>
          </p:nvPr>
        </p:nvSpPr>
        <p:spPr>
          <a:prstGeom prst="rect">
            <a:avLst/>
          </a:prstGeom>
        </p:spPr>
        <p:txBody>
          <a:bodyPr/>
          <a:lstStyle/>
          <a:p>
            <a:pPr/>
            <a:r>
              <a:t>Address book project</a:t>
            </a:r>
          </a:p>
        </p:txBody>
      </p:sp>
      <p:sp>
        <p:nvSpPr>
          <p:cNvPr id="590" name="Store your potential customer's information…"/>
          <p:cNvSpPr txBox="1"/>
          <p:nvPr>
            <p:ph type="body" sz="half" idx="1"/>
          </p:nvPr>
        </p:nvSpPr>
        <p:spPr>
          <a:prstGeom prst="rect">
            <a:avLst/>
          </a:prstGeom>
        </p:spPr>
        <p:txBody>
          <a:bodyPr/>
          <a:lstStyle/>
          <a:p>
            <a:pPr marL="228600" indent="-228600">
              <a:spcBef>
                <a:spcPts val="1200"/>
              </a:spcBef>
              <a:buSzPct val="100000"/>
              <a:buChar char="•"/>
              <a:defRPr sz="2400">
                <a:solidFill>
                  <a:srgbClr val="FFFFFF"/>
                </a:solidFill>
              </a:defRPr>
            </a:pPr>
            <a:r>
              <a:t>Store your potential customer's information</a:t>
            </a:r>
          </a:p>
          <a:p>
            <a:pPr marL="228600" indent="-228600">
              <a:spcBef>
                <a:spcPts val="1200"/>
              </a:spcBef>
              <a:buSzPct val="100000"/>
              <a:buChar char="•"/>
              <a:defRPr sz="2400">
                <a:solidFill>
                  <a:srgbClr val="FFFFFF"/>
                </a:solidFill>
              </a:defRPr>
            </a:pPr>
            <a:r>
              <a:t>Needs to be modifiable in the future</a:t>
            </a:r>
          </a:p>
          <a:p>
            <a:pPr marL="228600" indent="-228600">
              <a:spcBef>
                <a:spcPts val="1200"/>
              </a:spcBef>
              <a:buSzPct val="100000"/>
              <a:buChar char="•"/>
              <a:defRPr sz="2400">
                <a:solidFill>
                  <a:srgbClr val="FFFFFF"/>
                </a:solidFill>
              </a:defRPr>
            </a:pPr>
            <a:r>
              <a:t>Should be easy to update</a:t>
            </a:r>
          </a:p>
        </p:txBody>
      </p:sp>
      <p:sp>
        <p:nvSpPr>
          <p:cNvPr id="591"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defRPr>
                <a:solidFill>
                  <a:srgbClr val="535353"/>
                </a:solidFill>
              </a:defRPr>
            </a:pPr>
          </a:p>
        </p:txBody>
      </p:sp>
      <p:sp>
        <p:nvSpPr>
          <p:cNvPr id="996" name="Find Documents"/>
          <p:cNvSpPr txBox="1"/>
          <p:nvPr>
            <p:ph type="title"/>
          </p:nvPr>
        </p:nvSpPr>
        <p:spPr>
          <a:prstGeom prst="rect">
            <a:avLst/>
          </a:prstGeom>
        </p:spPr>
        <p:txBody>
          <a:bodyPr/>
          <a:lstStyle/>
          <a:p>
            <a:pPr/>
            <a:r>
              <a:t>Find Documents</a:t>
            </a:r>
          </a:p>
        </p:txBody>
      </p:sp>
      <p:sp>
        <p:nvSpPr>
          <p:cNvPr id="997" name="MySQL  127.0.0.1:33060+ ssl  workshop  JS &gt; db.foods.find('Name_First = &quot;Fox&quot;').fields('favorite_food')…"/>
          <p:cNvSpPr txBox="1"/>
          <p:nvPr>
            <p:ph type="body" sz="half" idx="1"/>
          </p:nvPr>
        </p:nvSpPr>
        <p:spPr>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"Fox"').fields('favorite_food')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"favorite_food":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"pulled pork sandwich",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"steak and baked potato",</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(0.0004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"Fox"').fields("favorite_food", "Name_Last")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a:solidFill>
                  <a:srgbClr val="C60000"/>
                </a:solidFill>
              </a:rPr>
              <a:t>Name_Last</a:t>
            </a:r>
            <a:r>
              <a:t>": "Mulder",</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a:solidFill>
                  <a:srgbClr val="C60000"/>
                </a:solidFill>
              </a:rPr>
              <a:t>favorite_food</a:t>
            </a: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"pulled pork sandwich",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"steak and baked potato",</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(0.0003 sec)</a:t>
            </a:r>
          </a:p>
        </p:txBody>
      </p:sp>
      <p:sp>
        <p:nvSpPr>
          <p:cNvPr id="9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9" name="Query field order does not…"/>
          <p:cNvSpPr txBox="1"/>
          <p:nvPr/>
        </p:nvSpPr>
        <p:spPr>
          <a:xfrm>
            <a:off x="7196522" y="4255584"/>
            <a:ext cx="2575450" cy="5867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lIns="45719" rIns="45719">
            <a:spAutoFit/>
          </a:bodyPr>
          <a:lstStyle/>
          <a:p>
            <a:pPr>
              <a:defRPr sz="1600">
                <a:solidFill>
                  <a:srgbClr val="535353"/>
                </a:solidFill>
              </a:defRPr>
            </a:pPr>
            <a:r>
              <a:t>Query field order does not</a:t>
            </a:r>
          </a:p>
          <a:p>
            <a:pPr>
              <a:defRPr sz="1600">
                <a:solidFill>
                  <a:srgbClr val="535353"/>
                </a:solidFill>
              </a:defRPr>
            </a:pPr>
            <a:r>
              <a:t>guarantee display order</a:t>
            </a:r>
          </a:p>
        </p:txBody>
      </p:sp>
      <p:sp>
        <p:nvSpPr>
          <p:cNvPr id="1000" name="Line"/>
          <p:cNvSpPr/>
          <p:nvPr/>
        </p:nvSpPr>
        <p:spPr>
          <a:xfrm flipH="1" flipV="1">
            <a:off x="2903236" y="4262662"/>
            <a:ext cx="4290045" cy="1"/>
          </a:xfrm>
          <a:prstGeom prst="line">
            <a:avLst/>
          </a:prstGeom>
          <a:ln w="12700">
            <a:solidFill>
              <a:schemeClr val="accent1"/>
            </a:solidFill>
            <a:miter/>
            <a:tailEnd type="triangle"/>
          </a:ln>
        </p:spPr>
        <p:txBody>
          <a:bodyPr lIns="45719" rIns="45719"/>
          <a:lstStyle/>
          <a:p>
            <a:pPr/>
          </a:p>
        </p:txBody>
      </p:sp>
      <p:sp>
        <p:nvSpPr>
          <p:cNvPr id="1001" name="4…"/>
          <p:cNvSpPr txBox="1"/>
          <p:nvPr/>
        </p:nvSpPr>
        <p:spPr>
          <a:xfrm>
            <a:off x="511673" y="2194247"/>
            <a:ext cx="273607" cy="184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35353"/>
                </a:solidFill>
              </a:defRPr>
            </a:pPr>
            <a:r>
              <a:t>4</a:t>
            </a:r>
          </a:p>
          <a:p>
            <a:pPr>
              <a:defRPr sz="1600">
                <a:solidFill>
                  <a:srgbClr val="535353"/>
                </a:solidFill>
              </a:defRPr>
            </a:pPr>
          </a:p>
          <a:p>
            <a:pPr>
              <a:defRPr sz="1600">
                <a:solidFill>
                  <a:srgbClr val="535353"/>
                </a:solidFill>
              </a:defRPr>
            </a:pPr>
          </a:p>
          <a:p>
            <a:pPr>
              <a:defRPr sz="1600">
                <a:solidFill>
                  <a:srgbClr val="535353"/>
                </a:solidFill>
              </a:defRPr>
            </a:pPr>
          </a:p>
          <a:p>
            <a:pPr>
              <a:spcBef>
                <a:spcPts val="1000"/>
              </a:spcBef>
              <a:defRPr sz="1600">
                <a:solidFill>
                  <a:srgbClr val="535353"/>
                </a:solidFill>
              </a:defRPr>
            </a:pPr>
          </a:p>
          <a:p>
            <a:pPr>
              <a:defRPr sz="1200">
                <a:solidFill>
                  <a:srgbClr val="535353"/>
                </a:solidFill>
              </a:defRPr>
            </a:pPr>
          </a:p>
          <a:p>
            <a:pPr>
              <a:defRPr sz="1600">
                <a:solidFill>
                  <a:srgbClr val="535353"/>
                </a:solidFill>
              </a:defRPr>
            </a:pPr>
            <a:r>
              <a:t>5</a:t>
            </a:r>
          </a:p>
        </p:txBody>
      </p:sp>
      <p:sp>
        <p:nvSpPr>
          <p:cNvPr id="1002" name="Rectangle"/>
          <p:cNvSpPr/>
          <p:nvPr/>
        </p:nvSpPr>
        <p:spPr>
          <a:xfrm>
            <a:off x="7794751" y="3747237"/>
            <a:ext cx="2469027" cy="264730"/>
          </a:xfrm>
          <a:prstGeom prst="rect">
            <a:avLst/>
          </a:prstGeom>
          <a:ln w="12700">
            <a:solidFill>
              <a:srgbClr val="F80000"/>
            </a:solidFill>
          </a:ln>
        </p:spPr>
        <p:txBody>
          <a:bodyPr lIns="45719" rIns="45719" anchor="ctr"/>
          <a:lstStyle/>
          <a:p>
            <a:pPr/>
          </a:p>
        </p:txBody>
      </p:sp>
      <p:sp>
        <p:nvSpPr>
          <p:cNvPr id="1003" name="Line"/>
          <p:cNvSpPr/>
          <p:nvPr/>
        </p:nvSpPr>
        <p:spPr>
          <a:xfrm flipV="1">
            <a:off x="7831329" y="4022065"/>
            <a:ext cx="236423" cy="236424"/>
          </a:xfrm>
          <a:prstGeom prst="line">
            <a:avLst/>
          </a:prstGeom>
          <a:ln w="127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08" name="Find Documents - single member of a list"/>
          <p:cNvSpPr txBox="1"/>
          <p:nvPr>
            <p:ph type="title"/>
          </p:nvPr>
        </p:nvSpPr>
        <p:spPr>
          <a:prstGeom prst="rect">
            <a:avLst/>
          </a:prstGeom>
        </p:spPr>
        <p:txBody>
          <a:bodyPr/>
          <a:lstStyle/>
          <a:p>
            <a:pPr/>
            <a:r>
              <a:t>Find Documents - single member of a list</a:t>
            </a:r>
          </a:p>
        </p:txBody>
      </p:sp>
      <p:sp>
        <p:nvSpPr>
          <p:cNvPr id="1009" name="MySQL  127.0.0.1:33060+ ssl  workshop  JS &gt; db.foods.add(…"/>
          <p:cNvSpPr txBox="1"/>
          <p:nvPr>
            <p:ph type="body" sz="half" idx="1"/>
          </p:nvPr>
        </p:nvSpPr>
        <p:spPr>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db.foods.add(</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Name_First: "Dana",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Name_Last: "Scully",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a:t>
            </a:r>
            <a:r>
              <a:rPr>
                <a:solidFill>
                  <a:srgbClr val="C60000"/>
                </a:solidFill>
              </a:rPr>
              <a:t>favorite_food: {</a:t>
            </a:r>
            <a:endParaRPr>
              <a:solidFill>
                <a:srgbClr val="C6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-&gt;        Breakfast: "coffee with bagel",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-&gt;        Lunch: "big salad",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-&gt;        Dinner: "fish with slaw"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-&gt;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(0.0272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 'Name_First = "Dana"' ).fields( "</a:t>
            </a:r>
            <a:r>
              <a:rPr>
                <a:solidFill>
                  <a:srgbClr val="C60000"/>
                </a:solidFill>
              </a:rPr>
              <a:t>favorite_food.Breakfast</a:t>
            </a: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"favorite_food.Breakfast": "coffee with bagel"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(0.0060 sec)</a:t>
            </a:r>
          </a:p>
        </p:txBody>
      </p:sp>
      <p:sp>
        <p:nvSpPr>
          <p:cNvPr id="10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1" name="6…"/>
          <p:cNvSpPr txBox="1"/>
          <p:nvPr/>
        </p:nvSpPr>
        <p:spPr>
          <a:xfrm>
            <a:off x="499518" y="2210164"/>
            <a:ext cx="273606" cy="286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6</a:t>
            </a:r>
          </a:p>
          <a:p>
            <a:pPr>
              <a:defRPr sz="1600"/>
            </a:pPr>
          </a:p>
          <a:p>
            <a:pPr>
              <a:defRPr sz="1600"/>
            </a:pPr>
          </a:p>
          <a:p>
            <a:pPr>
              <a:defRPr sz="1600"/>
            </a:pPr>
          </a:p>
          <a:p>
            <a:pPr>
              <a:defRPr sz="1600"/>
            </a:pPr>
          </a:p>
          <a:p>
            <a:pPr>
              <a:defRPr sz="1600"/>
            </a:pPr>
          </a:p>
          <a:p>
            <a:pPr>
              <a:defRPr sz="1600"/>
            </a:pPr>
          </a:p>
          <a:p>
            <a:pPr>
              <a:defRPr sz="1600"/>
            </a:pPr>
          </a:p>
          <a:p>
            <a:pPr>
              <a:spcBef>
                <a:spcPts val="900"/>
              </a:spcBef>
              <a:defRPr sz="1600"/>
            </a:pPr>
          </a:p>
          <a:p>
            <a:pPr>
              <a:defRPr sz="1600"/>
            </a:pPr>
            <a:r>
              <a:t>7</a:t>
            </a:r>
          </a:p>
        </p:txBody>
      </p:sp>
      <p:sp>
        <p:nvSpPr>
          <p:cNvPr id="1012" name="Key &quot;list&quot;"/>
          <p:cNvSpPr txBox="1"/>
          <p:nvPr/>
        </p:nvSpPr>
        <p:spPr>
          <a:xfrm>
            <a:off x="9674687" y="3084788"/>
            <a:ext cx="100324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Key "list"</a:t>
            </a:r>
          </a:p>
        </p:txBody>
      </p:sp>
      <p:sp>
        <p:nvSpPr>
          <p:cNvPr id="1013" name="Line"/>
          <p:cNvSpPr/>
          <p:nvPr/>
        </p:nvSpPr>
        <p:spPr>
          <a:xfrm flipH="1" flipV="1">
            <a:off x="7851130" y="3224488"/>
            <a:ext cx="1749289" cy="1"/>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18" name="Modify Documents"/>
          <p:cNvSpPr txBox="1"/>
          <p:nvPr>
            <p:ph type="title"/>
          </p:nvPr>
        </p:nvSpPr>
        <p:spPr>
          <a:prstGeom prst="rect">
            <a:avLst/>
          </a:prstGeom>
        </p:spPr>
        <p:txBody>
          <a:bodyPr/>
          <a:lstStyle/>
          <a:p>
            <a:pPr/>
            <a:r>
              <a:t>Modify Documents</a:t>
            </a:r>
          </a:p>
        </p:txBody>
      </p:sp>
      <p:sp>
        <p:nvSpPr>
          <p:cNvPr id="1019" name="CollectionModifyFunction…"/>
          <p:cNvSpPr txBox="1"/>
          <p:nvPr>
            <p:ph type="body" sz="half" idx="1"/>
          </p:nvPr>
        </p:nvSpPr>
        <p:spPr>
          <a:prstGeom prst="rect">
            <a:avLst/>
          </a:prstGeom>
        </p:spPr>
        <p:txBody>
          <a:bodyPr/>
          <a:lstStyle/>
          <a:p>
            <a:pPr defTabSz="457200">
              <a:lnSpc>
                <a:spcPts val="2900"/>
              </a:lnSpc>
              <a:defRPr sz="1200">
                <a:solidFill>
                  <a:srgbClr val="000000"/>
                </a:solidFill>
                <a:latin typeface="Consolas"/>
                <a:ea typeface="Consolas"/>
                <a:cs typeface="Consolas"/>
                <a:sym typeface="Consolas"/>
              </a:defRPr>
            </a:pPr>
            <a:r>
              <a:t>CollectionModifyFunction</a:t>
            </a:r>
          </a:p>
          <a:p>
            <a:pPr defTabSz="457200">
              <a:lnSpc>
                <a:spcPts val="2900"/>
              </a:lnSpc>
              <a:defRPr sz="1200">
                <a:solidFill>
                  <a:srgbClr val="000000"/>
                </a:solidFill>
                <a:latin typeface="Consolas"/>
                <a:ea typeface="Consolas"/>
                <a:cs typeface="Consolas"/>
                <a:sym typeface="Consolas"/>
              </a:defRPr>
            </a:pPr>
            <a:r>
              <a:t>  </a:t>
            </a:r>
            <a:r>
              <a:rPr>
                <a:solidFill>
                  <a:srgbClr val="A67F59"/>
                </a:solidFill>
              </a:rPr>
              <a:t>::=</a:t>
            </a:r>
            <a:r>
              <a:t> '</a:t>
            </a:r>
            <a:r>
              <a:rPr>
                <a:solidFill>
                  <a:srgbClr val="999999"/>
                </a:solidFill>
              </a:rPr>
              <a:t>.</a:t>
            </a:r>
            <a:r>
              <a:t>modify</a:t>
            </a:r>
            <a:r>
              <a:rPr>
                <a:solidFill>
                  <a:srgbClr val="999999"/>
                </a:solidFill>
              </a:rPr>
              <a:t>(</a:t>
            </a:r>
            <a:r>
              <a:t>' SearchConditionStr '</a:t>
            </a:r>
            <a:r>
              <a:rPr>
                <a:solidFill>
                  <a:srgbClr val="999999"/>
                </a:solidFill>
              </a:rPr>
              <a:t>)</a:t>
            </a:r>
            <a: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 '</a:t>
            </a:r>
            <a:r>
              <a:rPr>
                <a:solidFill>
                  <a:srgbClr val="999999"/>
                </a:solidFill>
              </a:rPr>
              <a:t>.</a:t>
            </a:r>
            <a:r>
              <a:t>set</a:t>
            </a:r>
            <a:r>
              <a:rPr>
                <a:solidFill>
                  <a:srgbClr val="999999"/>
                </a:solidFill>
              </a:rPr>
              <a:t>(</a:t>
            </a:r>
            <a:r>
              <a:t>' CollectionField '</a:t>
            </a:r>
            <a:r>
              <a:rPr>
                <a:solidFill>
                  <a:srgbClr val="999999"/>
                </a:solidFill>
              </a:rPr>
              <a:t>,</a:t>
            </a:r>
            <a:r>
              <a:t>' ExprOrLiteral '</a:t>
            </a:r>
            <a:r>
              <a:rPr>
                <a:solidFill>
                  <a:srgbClr val="999999"/>
                </a:solidFill>
              </a:rPr>
              <a:t>)</a:t>
            </a:r>
            <a:r>
              <a:t>' </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unset</a:t>
            </a:r>
            <a:r>
              <a:rPr>
                <a:solidFill>
                  <a:srgbClr val="999999"/>
                </a:solidFill>
              </a:rPr>
              <a:t>(</a:t>
            </a:r>
            <a:r>
              <a:t>' CollectionFields '</a:t>
            </a:r>
            <a:r>
              <a:rPr>
                <a:solidFill>
                  <a:srgbClr val="999999"/>
                </a:solidFill>
              </a:rPr>
              <a:t>)</a:t>
            </a:r>
            <a:r>
              <a:t>' </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arrayInsert</a:t>
            </a:r>
            <a:r>
              <a:rPr>
                <a:solidFill>
                  <a:srgbClr val="999999"/>
                </a:solidFill>
              </a:rPr>
              <a:t>(</a:t>
            </a:r>
            <a:r>
              <a:t>' CollectionField '</a:t>
            </a:r>
            <a:r>
              <a:rPr>
                <a:solidFill>
                  <a:srgbClr val="999999"/>
                </a:solidFill>
              </a:rPr>
              <a:t>,</a:t>
            </a:r>
            <a:r>
              <a:t>' ExprOrLiteral '</a:t>
            </a:r>
            <a:r>
              <a:rPr>
                <a:solidFill>
                  <a:srgbClr val="999999"/>
                </a:solidFill>
              </a:rPr>
              <a:t>)</a:t>
            </a:r>
            <a:r>
              <a:t>' </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arrayAppend</a:t>
            </a:r>
            <a:r>
              <a:rPr>
                <a:solidFill>
                  <a:srgbClr val="999999"/>
                </a:solidFill>
              </a:rPr>
              <a:t>(</a:t>
            </a:r>
            <a:r>
              <a:t>' CollectionField '</a:t>
            </a:r>
            <a:r>
              <a:rPr>
                <a:solidFill>
                  <a:srgbClr val="999999"/>
                </a:solidFill>
              </a:rPr>
              <a:t>,</a:t>
            </a:r>
            <a:r>
              <a:t>' ExprOrLiteral '</a:t>
            </a:r>
            <a:r>
              <a:rPr>
                <a:solidFill>
                  <a:srgbClr val="999999"/>
                </a:solidFill>
              </a:rPr>
              <a:t>)</a:t>
            </a:r>
            <a:r>
              <a:t>' </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arrayDelete</a:t>
            </a:r>
            <a:r>
              <a:rPr>
                <a:solidFill>
                  <a:srgbClr val="999999"/>
                </a:solidFill>
              </a:rPr>
              <a:t>(</a:t>
            </a:r>
            <a:r>
              <a:t>' CollectionField '</a:t>
            </a:r>
            <a:r>
              <a:rPr>
                <a:solidFill>
                  <a:srgbClr val="999999"/>
                </a:solidFill>
              </a:rPr>
              <a:t>)</a:t>
            </a:r>
            <a:r>
              <a:t>' </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patch</a:t>
            </a:r>
            <a:r>
              <a:rPr>
                <a:solidFill>
                  <a:srgbClr val="999999"/>
                </a:solidFill>
              </a:rPr>
              <a:t>(</a:t>
            </a:r>
            <a:r>
              <a:t>' DocumentOrJSON '</a:t>
            </a:r>
            <a:r>
              <a:rPr>
                <a:solidFill>
                  <a:srgbClr val="999999"/>
                </a:solidFill>
              </a:rPr>
              <a:t>)</a:t>
            </a:r>
            <a: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 '</a:t>
            </a:r>
            <a:r>
              <a:rPr>
                <a:solidFill>
                  <a:srgbClr val="999999"/>
                </a:solidFill>
              </a:rPr>
              <a:t>.</a:t>
            </a:r>
            <a:r>
              <a:t>sort</a:t>
            </a:r>
            <a:r>
              <a:rPr>
                <a:solidFill>
                  <a:srgbClr val="999999"/>
                </a:solidFill>
              </a:rPr>
              <a:t>(</a:t>
            </a:r>
            <a:r>
              <a:t>' SortExprStrList '</a:t>
            </a:r>
            <a:r>
              <a:rPr>
                <a:solidFill>
                  <a:srgbClr val="999999"/>
                </a:solidFill>
              </a:rPr>
              <a:t>)</a:t>
            </a:r>
            <a:r>
              <a:t>' </a:t>
            </a:r>
            <a:r>
              <a:rPr>
                <a:solidFill>
                  <a:srgbClr val="999999"/>
                </a:solidFill>
              </a:rPr>
              <a:t>)</a:t>
            </a:r>
            <a:r>
              <a:rPr>
                <a:solidFill>
                  <a:srgbClr val="A67F59"/>
                </a:solidFill>
              </a:rPr>
              <a:t>?</a:t>
            </a:r>
            <a:r>
              <a:t> </a:t>
            </a:r>
            <a:r>
              <a:rPr>
                <a:solidFill>
                  <a:srgbClr val="999999"/>
                </a:solidFill>
              </a:rPr>
              <a:t>(</a:t>
            </a:r>
            <a:r>
              <a:t> '</a:t>
            </a:r>
            <a:r>
              <a:rPr>
                <a:solidFill>
                  <a:srgbClr val="999999"/>
                </a:solidFill>
              </a:rPr>
              <a:t>.</a:t>
            </a:r>
            <a:r>
              <a:t>limit</a:t>
            </a:r>
            <a:r>
              <a:rPr>
                <a:solidFill>
                  <a:srgbClr val="999999"/>
                </a:solidFill>
              </a:rPr>
              <a:t>(</a:t>
            </a:r>
            <a:r>
              <a:t>' NumberOfRows '</a:t>
            </a:r>
            <a:r>
              <a:rPr>
                <a:solidFill>
                  <a:srgbClr val="999999"/>
                </a:solidFill>
              </a:rPr>
              <a:t>)</a:t>
            </a:r>
            <a:r>
              <a:t>' </a:t>
            </a:r>
            <a:r>
              <a:rPr>
                <a:solidFill>
                  <a:srgbClr val="999999"/>
                </a:solidFill>
              </a:rPr>
              <a:t>)</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 '</a:t>
            </a:r>
            <a:r>
              <a:rPr>
                <a:solidFill>
                  <a:srgbClr val="999999"/>
                </a:solidFill>
              </a:rPr>
              <a:t>.</a:t>
            </a:r>
            <a:r>
              <a:t>bind</a:t>
            </a:r>
            <a:r>
              <a:rPr>
                <a:solidFill>
                  <a:srgbClr val="999999"/>
                </a:solidFill>
              </a:rPr>
              <a:t>(</a:t>
            </a:r>
            <a:r>
              <a:t>' PlaceholderValues '</a:t>
            </a:r>
            <a:r>
              <a:rPr>
                <a:solidFill>
                  <a:srgbClr val="999999"/>
                </a:solidFill>
              </a:rPr>
              <a:t>)</a:t>
            </a:r>
            <a:r>
              <a:t>' </a:t>
            </a:r>
            <a:r>
              <a:rPr>
                <a:solidFill>
                  <a:srgbClr val="999999"/>
                </a:solidFill>
              </a:rPr>
              <a:t>)</a:t>
            </a:r>
            <a:r>
              <a:rPr>
                <a:solidFill>
                  <a:srgbClr val="A67F59"/>
                </a:solidFill>
              </a:rPr>
              <a:t>*</a:t>
            </a:r>
          </a:p>
          <a:p>
            <a:pPr defTabSz="457200">
              <a:lnSpc>
                <a:spcPts val="2900"/>
              </a:lnSpc>
              <a:defRPr sz="1200">
                <a:solidFill>
                  <a:srgbClr val="000000"/>
                </a:solidFill>
                <a:latin typeface="Consolas"/>
                <a:ea typeface="Consolas"/>
                <a:cs typeface="Consolas"/>
                <a:sym typeface="Consolas"/>
              </a:defRPr>
            </a:pPr>
            <a:r>
              <a:t>      </a:t>
            </a:r>
            <a:r>
              <a:rPr>
                <a:solidFill>
                  <a:srgbClr val="999999"/>
                </a:solidFill>
              </a:rPr>
              <a:t>(</a:t>
            </a:r>
            <a:r>
              <a:t> '</a:t>
            </a:r>
            <a:r>
              <a:rPr>
                <a:solidFill>
                  <a:srgbClr val="999999"/>
                </a:solidFill>
              </a:rPr>
              <a:t>.</a:t>
            </a:r>
            <a:r>
              <a:t>execute</a:t>
            </a:r>
            <a:r>
              <a:rPr>
                <a:solidFill>
                  <a:srgbClr val="999999"/>
                </a:solidFill>
              </a:rPr>
              <a:t>()</a:t>
            </a:r>
            <a:r>
              <a:t>' </a:t>
            </a:r>
            <a:r>
              <a:rPr>
                <a:solidFill>
                  <a:srgbClr val="999999"/>
                </a:solidFill>
              </a:rPr>
              <a:t>)</a:t>
            </a:r>
            <a:r>
              <a:rPr>
                <a:solidFill>
                  <a:srgbClr val="A67F59"/>
                </a:solidFill>
              </a:rPr>
              <a:t>?</a:t>
            </a:r>
          </a:p>
        </p:txBody>
      </p:sp>
      <p:sp>
        <p:nvSpPr>
          <p:cNvPr id="10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21" name="Image" descr="Image"/>
          <p:cNvPicPr>
            <a:picLocks noChangeAspect="1"/>
          </p:cNvPicPr>
          <p:nvPr/>
        </p:nvPicPr>
        <p:blipFill>
          <a:blip r:embed="rId3">
            <a:extLst/>
          </a:blip>
          <a:stretch>
            <a:fillRect/>
          </a:stretch>
        </p:blipFill>
        <p:spPr>
          <a:xfrm>
            <a:off x="6283744" y="3544141"/>
            <a:ext cx="5655058" cy="276313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26" name="Modify Documents"/>
          <p:cNvSpPr txBox="1"/>
          <p:nvPr>
            <p:ph type="title"/>
          </p:nvPr>
        </p:nvSpPr>
        <p:spPr>
          <a:prstGeom prst="rect">
            <a:avLst/>
          </a:prstGeom>
        </p:spPr>
        <p:txBody>
          <a:bodyPr/>
          <a:lstStyle/>
          <a:p>
            <a:pPr/>
            <a:r>
              <a:t>Modify Documents</a:t>
            </a:r>
          </a:p>
        </p:txBody>
      </p:sp>
      <p:sp>
        <p:nvSpPr>
          <p:cNvPr id="1027" name="MySQL  127.0.0.1:33060+ ssl  workshop  JS &gt; db.foods.modify(&quot;Name_First = 'Fox'&quot;).set(&quot;favorite_food&quot;, {Lunch: &quot;Soup in a bread bowl&quot;, Dinner: &quot;steak and broccoli&quot;})…"/>
          <p:cNvSpPr txBox="1"/>
          <p:nvPr>
            <p:ph type="body" sz="half" idx="1"/>
          </p:nvPr>
        </p:nvSpPr>
        <p:spPr>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'Fox'").set("favorite_food", {Lunch: "Soup in a bread bowl",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0 items affected (0.0052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Rows matched: 1  Changed: 0  Warnings: 0</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"Soup in a bread bowl",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(0.0004 sec)</a:t>
            </a:r>
          </a:p>
        </p:txBody>
      </p:sp>
      <p:sp>
        <p:nvSpPr>
          <p:cNvPr id="10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9" name="{…"/>
          <p:cNvSpPr txBox="1"/>
          <p:nvPr/>
        </p:nvSpPr>
        <p:spPr>
          <a:xfrm>
            <a:off x="7855576" y="3417582"/>
            <a:ext cx="3804827" cy="174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r>
              <a:rPr>
                <a:solidFill>
                  <a:srgbClr val="C60000"/>
                </a:solidFill>
              </a:rPr>
              <a:t> "Lunch": "pulled pork sandwich",</a:t>
            </a:r>
            <a:endParaRPr>
              <a:solidFill>
                <a:srgbClr val="C6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p:txBody>
      </p:sp>
      <p:sp>
        <p:nvSpPr>
          <p:cNvPr id="1030" name="Rectangle"/>
          <p:cNvSpPr/>
          <p:nvPr/>
        </p:nvSpPr>
        <p:spPr>
          <a:xfrm>
            <a:off x="7776857" y="3247135"/>
            <a:ext cx="3962265" cy="1991896"/>
          </a:xfrm>
          <a:prstGeom prst="rect">
            <a:avLst/>
          </a:prstGeom>
          <a:ln w="25400">
            <a:solidFill>
              <a:srgbClr val="005C77"/>
            </a:solidFill>
          </a:ln>
        </p:spPr>
        <p:txBody>
          <a:bodyPr lIns="45719" rIns="45719" anchor="ctr"/>
          <a:lstStyle/>
          <a:p>
            <a:pPr/>
          </a:p>
        </p:txBody>
      </p:sp>
      <p:sp>
        <p:nvSpPr>
          <p:cNvPr id="1031" name="Original entry"/>
          <p:cNvSpPr txBox="1"/>
          <p:nvPr/>
        </p:nvSpPr>
        <p:spPr>
          <a:xfrm>
            <a:off x="9026202" y="2878514"/>
            <a:ext cx="146357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Original entry</a:t>
            </a:r>
          </a:p>
        </p:txBody>
      </p:sp>
      <p:sp>
        <p:nvSpPr>
          <p:cNvPr id="1032" name="List"/>
          <p:cNvSpPr txBox="1"/>
          <p:nvPr/>
        </p:nvSpPr>
        <p:spPr>
          <a:xfrm>
            <a:off x="5383733" y="4103237"/>
            <a:ext cx="4598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List</a:t>
            </a:r>
          </a:p>
        </p:txBody>
      </p:sp>
      <p:sp>
        <p:nvSpPr>
          <p:cNvPr id="1033" name="Line"/>
          <p:cNvSpPr/>
          <p:nvPr/>
        </p:nvSpPr>
        <p:spPr>
          <a:xfrm flipH="1">
            <a:off x="4293820" y="4242937"/>
            <a:ext cx="998563" cy="1"/>
          </a:xfrm>
          <a:prstGeom prst="line">
            <a:avLst/>
          </a:prstGeom>
          <a:ln w="12700">
            <a:solidFill>
              <a:schemeClr val="accent1"/>
            </a:solidFill>
            <a:miter/>
            <a:tailEnd type="triangle"/>
          </a:ln>
        </p:spPr>
        <p:txBody>
          <a:bodyPr lIns="45719" rIns="45719"/>
          <a:lstStyle/>
          <a:p>
            <a:pPr/>
          </a:p>
        </p:txBody>
      </p:sp>
      <p:sp>
        <p:nvSpPr>
          <p:cNvPr id="1034" name="Rectangle"/>
          <p:cNvSpPr/>
          <p:nvPr/>
        </p:nvSpPr>
        <p:spPr>
          <a:xfrm>
            <a:off x="849773" y="3962570"/>
            <a:ext cx="3346347" cy="652465"/>
          </a:xfrm>
          <a:prstGeom prst="rect">
            <a:avLst/>
          </a:prstGeom>
          <a:ln w="12700">
            <a:solidFill>
              <a:srgbClr val="F80000"/>
            </a:solidFill>
          </a:ln>
        </p:spPr>
        <p:txBody>
          <a:bodyPr lIns="45719" rIns="45719" anchor="ctr"/>
          <a:lstStyle/>
          <a:p>
            <a:pPr/>
          </a:p>
        </p:txBody>
      </p:sp>
      <p:sp>
        <p:nvSpPr>
          <p:cNvPr id="1035" name="1…"/>
          <p:cNvSpPr txBox="1"/>
          <p:nvPr/>
        </p:nvSpPr>
        <p:spPr>
          <a:xfrm>
            <a:off x="543055" y="2201990"/>
            <a:ext cx="273607" cy="161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a:t>
            </a:r>
          </a:p>
          <a:p>
            <a:pPr>
              <a:defRPr sz="1600"/>
            </a:pPr>
          </a:p>
          <a:p>
            <a:pPr>
              <a:spcBef>
                <a:spcPts val="600"/>
              </a:spcBef>
              <a:defRPr sz="1600"/>
            </a:pPr>
          </a:p>
          <a:p>
            <a:pPr>
              <a:defRPr sz="1600"/>
            </a:pPr>
            <a:r>
              <a:t>2</a:t>
            </a:r>
          </a:p>
          <a:p>
            <a:pPr>
              <a:defRPr sz="1600"/>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40" name="Modify Documents - Append Array"/>
          <p:cNvSpPr txBox="1"/>
          <p:nvPr>
            <p:ph type="title"/>
          </p:nvPr>
        </p:nvSpPr>
        <p:spPr>
          <a:prstGeom prst="rect">
            <a:avLst/>
          </a:prstGeom>
        </p:spPr>
        <p:txBody>
          <a:bodyPr/>
          <a:lstStyle/>
          <a:p>
            <a:pPr/>
            <a:r>
              <a:t>Modify Documents - Append Array</a:t>
            </a:r>
          </a:p>
        </p:txBody>
      </p:sp>
      <p:sp>
        <p:nvSpPr>
          <p:cNvPr id="1041" name="MySQL  127.0.0.1:33060+ ssl  workshop  JS &gt; db.foods.modify(&quot;Name_First = 'Fox'&quot;).arrayAppend(&quot;favorite_food&quot;, {Breakfast: &quot;eggs and bacon&quot;})…"/>
          <p:cNvSpPr txBox="1"/>
          <p:nvPr>
            <p:ph type="body" sz="half" idx="1"/>
          </p:nvPr>
        </p:nvSpPr>
        <p:spPr>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'Fox'").arrayAppend("favorite_food",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Query OK, 1 item affected (0.0087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Rows matched: 1  Changed: 1  Warnings: 0</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"_id": "00005d6fc3dc000000000027e065",</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"Name_Last": "Mulder",</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"Name_First": "Fox",</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"favorite_food": </a:t>
            </a:r>
            <a:r>
              <a:rPr b="1">
                <a:solidFill>
                  <a:srgbClr val="C60000"/>
                </a:solidFill>
              </a:rP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"Soup in a bread bowl",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"steak and broccoli"</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b="1">
                <a:solidFill>
                  <a:srgbClr val="C60000"/>
                </a:solidFill>
              </a:rP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(0.0005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p>
        </p:txBody>
      </p:sp>
      <p:sp>
        <p:nvSpPr>
          <p:cNvPr id="10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3" name="Array"/>
          <p:cNvSpPr txBox="1"/>
          <p:nvPr/>
        </p:nvSpPr>
        <p:spPr>
          <a:xfrm>
            <a:off x="3664085" y="3751574"/>
            <a:ext cx="58961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Array</a:t>
            </a:r>
          </a:p>
        </p:txBody>
      </p:sp>
      <p:sp>
        <p:nvSpPr>
          <p:cNvPr id="1044" name="Line"/>
          <p:cNvSpPr/>
          <p:nvPr/>
        </p:nvSpPr>
        <p:spPr>
          <a:xfrm flipH="1">
            <a:off x="2574172" y="3891274"/>
            <a:ext cx="998563" cy="1"/>
          </a:xfrm>
          <a:prstGeom prst="line">
            <a:avLst/>
          </a:prstGeom>
          <a:ln w="12700">
            <a:solidFill>
              <a:schemeClr val="accent1"/>
            </a:solidFill>
            <a:miter/>
            <a:tailEnd type="triangle"/>
          </a:ln>
        </p:spPr>
        <p:txBody>
          <a:bodyPr lIns="45719" rIns="45719"/>
          <a:lstStyle/>
          <a:p>
            <a:pPr/>
          </a:p>
        </p:txBody>
      </p:sp>
      <p:sp>
        <p:nvSpPr>
          <p:cNvPr id="1045" name="Array"/>
          <p:cNvSpPr txBox="1"/>
          <p:nvPr/>
        </p:nvSpPr>
        <p:spPr>
          <a:xfrm>
            <a:off x="3751164" y="4968635"/>
            <a:ext cx="58961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Array</a:t>
            </a:r>
          </a:p>
        </p:txBody>
      </p:sp>
      <p:sp>
        <p:nvSpPr>
          <p:cNvPr id="1046" name="Line"/>
          <p:cNvSpPr/>
          <p:nvPr/>
        </p:nvSpPr>
        <p:spPr>
          <a:xfrm flipH="1">
            <a:off x="1206031" y="5108335"/>
            <a:ext cx="2453783" cy="1"/>
          </a:xfrm>
          <a:prstGeom prst="line">
            <a:avLst/>
          </a:prstGeom>
          <a:ln w="12700">
            <a:solidFill>
              <a:schemeClr val="accent1"/>
            </a:solidFill>
            <a:miter/>
            <a:tailEnd type="triangle"/>
          </a:ln>
        </p:spPr>
        <p:txBody>
          <a:bodyPr lIns="45719" rIns="45719"/>
          <a:lstStyle/>
          <a:p>
            <a:pPr/>
          </a:p>
        </p:txBody>
      </p:sp>
      <p:sp>
        <p:nvSpPr>
          <p:cNvPr id="1047" name="List in an array"/>
          <p:cNvSpPr txBox="1"/>
          <p:nvPr/>
        </p:nvSpPr>
        <p:spPr>
          <a:xfrm>
            <a:off x="5240868" y="4620539"/>
            <a:ext cx="1436847"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List in an array</a:t>
            </a:r>
          </a:p>
        </p:txBody>
      </p:sp>
      <p:sp>
        <p:nvSpPr>
          <p:cNvPr id="1048" name="Line"/>
          <p:cNvSpPr/>
          <p:nvPr/>
        </p:nvSpPr>
        <p:spPr>
          <a:xfrm flipH="1">
            <a:off x="4150955" y="4786909"/>
            <a:ext cx="998563" cy="1"/>
          </a:xfrm>
          <a:prstGeom prst="line">
            <a:avLst/>
          </a:prstGeom>
          <a:ln w="12700">
            <a:solidFill>
              <a:schemeClr val="accent1"/>
            </a:solidFill>
            <a:miter/>
            <a:tailEnd type="triangle"/>
          </a:ln>
        </p:spPr>
        <p:txBody>
          <a:bodyPr lIns="45719" rIns="45719"/>
          <a:lstStyle/>
          <a:p>
            <a:pPr/>
          </a:p>
        </p:txBody>
      </p:sp>
      <p:sp>
        <p:nvSpPr>
          <p:cNvPr id="1049" name="3…"/>
          <p:cNvSpPr txBox="1"/>
          <p:nvPr/>
        </p:nvSpPr>
        <p:spPr>
          <a:xfrm>
            <a:off x="561929" y="2168847"/>
            <a:ext cx="273606" cy="113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3</a:t>
            </a:r>
          </a:p>
          <a:p>
            <a:pPr>
              <a:defRPr sz="1600"/>
            </a:pPr>
          </a:p>
          <a:p>
            <a:pPr>
              <a:spcBef>
                <a:spcPts val="600"/>
              </a:spcBef>
              <a:defRPr sz="1600"/>
            </a:pPr>
          </a:p>
          <a:p>
            <a:pPr>
              <a:defRPr sz="1600"/>
            </a:pPr>
            <a:r>
              <a:t>4</a:t>
            </a:r>
          </a:p>
        </p:txBody>
      </p:sp>
      <p:sp>
        <p:nvSpPr>
          <p:cNvPr id="1050" name="List in an array"/>
          <p:cNvSpPr txBox="1"/>
          <p:nvPr/>
        </p:nvSpPr>
        <p:spPr>
          <a:xfrm>
            <a:off x="5428646" y="4127512"/>
            <a:ext cx="1436847"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List in an array</a:t>
            </a:r>
          </a:p>
        </p:txBody>
      </p:sp>
      <p:sp>
        <p:nvSpPr>
          <p:cNvPr id="1051" name="Line"/>
          <p:cNvSpPr/>
          <p:nvPr/>
        </p:nvSpPr>
        <p:spPr>
          <a:xfrm flipH="1">
            <a:off x="4338733" y="4293882"/>
            <a:ext cx="998563" cy="1"/>
          </a:xfrm>
          <a:prstGeom prst="line">
            <a:avLst/>
          </a:prstGeom>
          <a:ln w="12700">
            <a:solidFill>
              <a:schemeClr val="accent1"/>
            </a:solidFill>
            <a:miter/>
            <a:tailEnd type="triangle"/>
          </a:ln>
        </p:spPr>
        <p:txBody>
          <a:bodyPr lIns="45719" rIns="45719"/>
          <a:lstStyle/>
          <a:p>
            <a:pPr/>
          </a:p>
        </p:txBody>
      </p:sp>
      <p:sp>
        <p:nvSpPr>
          <p:cNvPr id="1052" name="{…"/>
          <p:cNvSpPr txBox="1"/>
          <p:nvPr/>
        </p:nvSpPr>
        <p:spPr>
          <a:xfrm>
            <a:off x="7855576" y="3417582"/>
            <a:ext cx="3804827" cy="174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r>
              <a:rPr>
                <a:solidFill>
                  <a:srgbClr val="C60000"/>
                </a:solidFill>
              </a:rPr>
              <a:t> "Lunch": "pulled pork sandwich",</a:t>
            </a:r>
            <a:endParaRPr>
              <a:solidFill>
                <a:srgbClr val="C6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p:txBody>
      </p:sp>
      <p:sp>
        <p:nvSpPr>
          <p:cNvPr id="1053" name="Rectangle"/>
          <p:cNvSpPr/>
          <p:nvPr/>
        </p:nvSpPr>
        <p:spPr>
          <a:xfrm>
            <a:off x="7776857" y="3247135"/>
            <a:ext cx="3962265" cy="1991896"/>
          </a:xfrm>
          <a:prstGeom prst="rect">
            <a:avLst/>
          </a:prstGeom>
          <a:ln w="25400">
            <a:solidFill>
              <a:srgbClr val="005C77"/>
            </a:solidFill>
          </a:ln>
        </p:spPr>
        <p:txBody>
          <a:bodyPr lIns="45719" rIns="45719" anchor="ctr"/>
          <a:lstStyle/>
          <a:p>
            <a:pPr/>
          </a:p>
        </p:txBody>
      </p:sp>
      <p:sp>
        <p:nvSpPr>
          <p:cNvPr id="1054" name="Original entry"/>
          <p:cNvSpPr txBox="1"/>
          <p:nvPr/>
        </p:nvSpPr>
        <p:spPr>
          <a:xfrm>
            <a:off x="9026202" y="2878514"/>
            <a:ext cx="146357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Original entry</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59" name="Modify Documents - Append Array"/>
          <p:cNvSpPr txBox="1"/>
          <p:nvPr>
            <p:ph type="title"/>
          </p:nvPr>
        </p:nvSpPr>
        <p:spPr>
          <a:prstGeom prst="rect">
            <a:avLst/>
          </a:prstGeom>
        </p:spPr>
        <p:txBody>
          <a:bodyPr/>
          <a:lstStyle/>
          <a:p>
            <a:pPr/>
            <a:r>
              <a:t>Modify Documents - Append Array</a:t>
            </a:r>
          </a:p>
        </p:txBody>
      </p:sp>
      <p:sp>
        <p:nvSpPr>
          <p:cNvPr id="1060" name="MySQL  127.0.0.1:33060+ ssl  workshop  JS &gt; db.foods.modify(&quot;Name_First = 'Fox'&quot;).arrayAppend(&quot;favorite_food&quot;, {Breakfast: &quot;eggs and bacon&quot;, Lunch: &quot;pulled pork sandwich&quot;, Dinner: &quot;steak and baked potato&quot; })…"/>
          <p:cNvSpPr txBox="1"/>
          <p:nvPr>
            <p:ph type="body" idx="1"/>
          </p:nvPr>
        </p:nvSpPr>
        <p:spPr>
          <a:xfrm>
            <a:off x="768094" y="2288558"/>
            <a:ext cx="9887837" cy="4011461"/>
          </a:xfrm>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'Fox'").arrayAppend("favorite_food", {Breakfast: "eggs and bacon", Lunch: "pulled pork sandwich", Dinner: "steak and baked potato"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Query OK, 1 item affected (0.0074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Rows matched: 1  Changed: 1  Warnings: 0</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"_id": "00005d6fc3dc000000000027e065",</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"Name_Last": "Mulder",</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"Name_First": "Fox",</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"favorite_food": </a:t>
            </a:r>
            <a:r>
              <a:rPr b="1"/>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"Soup in a bread bowl",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"steak and broccoli"</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"pulled pork sandwich",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"steak and baked potato",</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"eggs and bacon"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b="1"/>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(0.0061 sec)</a:t>
            </a:r>
          </a:p>
        </p:txBody>
      </p:sp>
      <p:sp>
        <p:nvSpPr>
          <p:cNvPr id="10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2" name="5…"/>
          <p:cNvSpPr txBox="1"/>
          <p:nvPr/>
        </p:nvSpPr>
        <p:spPr>
          <a:xfrm>
            <a:off x="485184" y="2194247"/>
            <a:ext cx="273607" cy="156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5</a:t>
            </a:r>
          </a:p>
          <a:p>
            <a:pPr algn="r">
              <a:spcBef>
                <a:spcPts val="1100"/>
              </a:spcBef>
              <a:defRPr sz="1600"/>
            </a:pPr>
          </a:p>
          <a:p>
            <a:pPr algn="r">
              <a:defRPr sz="1600"/>
            </a:pPr>
            <a:r>
              <a:t>6</a:t>
            </a:r>
          </a:p>
          <a:p>
            <a:pPr algn="r">
              <a:defRPr sz="1600"/>
            </a:pPr>
          </a:p>
        </p:txBody>
      </p:sp>
      <p:sp>
        <p:nvSpPr>
          <p:cNvPr id="1063" name="&quot;favorite_food&quot;: […"/>
          <p:cNvSpPr txBox="1"/>
          <p:nvPr/>
        </p:nvSpPr>
        <p:spPr>
          <a:xfrm>
            <a:off x="7808008" y="3749702"/>
            <a:ext cx="3980002" cy="2567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"Soup in a bread bowl",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"pulled pork sandwich",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p:txBody>
      </p:sp>
      <p:sp>
        <p:nvSpPr>
          <p:cNvPr id="1064" name="Array…"/>
          <p:cNvSpPr txBox="1"/>
          <p:nvPr/>
        </p:nvSpPr>
        <p:spPr>
          <a:xfrm>
            <a:off x="6566445" y="3275630"/>
            <a:ext cx="1506680"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solidFill>
                  <a:srgbClr val="F80000"/>
                </a:solidFill>
              </a:defRPr>
            </a:pPr>
            <a:r>
              <a:t>Array</a:t>
            </a:r>
          </a:p>
          <a:p>
            <a:pPr algn="ctr">
              <a:defRPr b="1" sz="1400">
                <a:solidFill>
                  <a:srgbClr val="F80000"/>
                </a:solidFill>
              </a:defRPr>
            </a:pPr>
            <a:r>
              <a:t>Position</a:t>
            </a:r>
          </a:p>
        </p:txBody>
      </p:sp>
      <p:sp>
        <p:nvSpPr>
          <p:cNvPr id="1065" name="0"/>
          <p:cNvSpPr txBox="1"/>
          <p:nvPr/>
        </p:nvSpPr>
        <p:spPr>
          <a:xfrm>
            <a:off x="7204147" y="400654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80000"/>
                </a:solidFill>
              </a:defRPr>
            </a:lvl1pPr>
          </a:lstStyle>
          <a:p>
            <a:pPr/>
            <a:r>
              <a:t>0</a:t>
            </a:r>
          </a:p>
        </p:txBody>
      </p:sp>
      <p:sp>
        <p:nvSpPr>
          <p:cNvPr id="1066" name="1"/>
          <p:cNvSpPr txBox="1"/>
          <p:nvPr/>
        </p:nvSpPr>
        <p:spPr>
          <a:xfrm>
            <a:off x="7204147" y="468446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80000"/>
                </a:solidFill>
              </a:defRPr>
            </a:lvl1pPr>
          </a:lstStyle>
          <a:p>
            <a:pPr/>
            <a:r>
              <a:t>1</a:t>
            </a:r>
          </a:p>
        </p:txBody>
      </p:sp>
      <p:sp>
        <p:nvSpPr>
          <p:cNvPr id="1067" name="2"/>
          <p:cNvSpPr txBox="1"/>
          <p:nvPr/>
        </p:nvSpPr>
        <p:spPr>
          <a:xfrm>
            <a:off x="7204147" y="536238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C60000"/>
                </a:solidFill>
              </a:defRPr>
            </a:lvl1pPr>
          </a:lstStyle>
          <a:p>
            <a:pPr/>
            <a:r>
              <a:t>2</a:t>
            </a:r>
          </a:p>
        </p:txBody>
      </p:sp>
      <p:sp>
        <p:nvSpPr>
          <p:cNvPr id="1068" name="Rectangle"/>
          <p:cNvSpPr/>
          <p:nvPr/>
        </p:nvSpPr>
        <p:spPr>
          <a:xfrm>
            <a:off x="6851982" y="3282717"/>
            <a:ext cx="4922367" cy="2918567"/>
          </a:xfrm>
          <a:prstGeom prst="rect">
            <a:avLst/>
          </a:prstGeom>
          <a:ln w="12700">
            <a:solidFill>
              <a:schemeClr val="accent1"/>
            </a:solidFill>
            <a:miter/>
          </a:ln>
        </p:spPr>
        <p:txBody>
          <a:bodyPr lIns="45719" rIns="45719" anchor="ctr"/>
          <a:lstStyle/>
          <a:p>
            <a:pPr/>
          </a:p>
        </p:txBody>
      </p:sp>
      <p:sp>
        <p:nvSpPr>
          <p:cNvPr id="1069" name="Line"/>
          <p:cNvSpPr/>
          <p:nvPr/>
        </p:nvSpPr>
        <p:spPr>
          <a:xfrm>
            <a:off x="6861481" y="4627142"/>
            <a:ext cx="4903369" cy="1"/>
          </a:xfrm>
          <a:prstGeom prst="line">
            <a:avLst/>
          </a:prstGeom>
          <a:ln w="12700">
            <a:solidFill>
              <a:srgbClr val="F80000"/>
            </a:solidFill>
          </a:ln>
        </p:spPr>
        <p:txBody>
          <a:bodyPr lIns="45719" rIns="45719"/>
          <a:lstStyle/>
          <a:p>
            <a:pPr/>
          </a:p>
        </p:txBody>
      </p:sp>
      <p:sp>
        <p:nvSpPr>
          <p:cNvPr id="1070" name="Line"/>
          <p:cNvSpPr/>
          <p:nvPr/>
        </p:nvSpPr>
        <p:spPr>
          <a:xfrm>
            <a:off x="6861481" y="5121323"/>
            <a:ext cx="4903369" cy="1"/>
          </a:xfrm>
          <a:prstGeom prst="line">
            <a:avLst/>
          </a:prstGeom>
          <a:ln w="12700">
            <a:solidFill>
              <a:srgbClr val="F80000"/>
            </a:solidFill>
          </a:ln>
        </p:spPr>
        <p:txBody>
          <a:bodyPr lIns="45719" rIns="45719"/>
          <a:lstStyle/>
          <a:p>
            <a:pPr/>
          </a:p>
        </p:txBody>
      </p:sp>
      <p:sp>
        <p:nvSpPr>
          <p:cNvPr id="1071" name="Original entry"/>
          <p:cNvSpPr txBox="1"/>
          <p:nvPr/>
        </p:nvSpPr>
        <p:spPr>
          <a:xfrm>
            <a:off x="6840865" y="2938536"/>
            <a:ext cx="493506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Original entry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76" name="Modify Documents - Delete Array Member"/>
          <p:cNvSpPr txBox="1"/>
          <p:nvPr>
            <p:ph type="title"/>
          </p:nvPr>
        </p:nvSpPr>
        <p:spPr>
          <a:prstGeom prst="rect">
            <a:avLst/>
          </a:prstGeom>
        </p:spPr>
        <p:txBody>
          <a:bodyPr/>
          <a:lstStyle/>
          <a:p>
            <a:pPr/>
            <a:r>
              <a:t>Modify Documents - Delete Array Member</a:t>
            </a:r>
          </a:p>
        </p:txBody>
      </p:sp>
      <p:sp>
        <p:nvSpPr>
          <p:cNvPr id="1077" name="MySQL  127.0.0.1:33060+ ssl  workshop  JS &gt; db.foods.modify(&quot;Name_First = 'Fox'&quot;).arrayDelete(&quot;$.favorite_food[1]&quot;)…"/>
          <p:cNvSpPr txBox="1"/>
          <p:nvPr>
            <p:ph type="body" idx="1"/>
          </p:nvPr>
        </p:nvSpPr>
        <p:spPr>
          <a:xfrm>
            <a:off x="768094" y="2288558"/>
            <a:ext cx="9887837" cy="3909049"/>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'Fox'").arrayDelete("</a:t>
            </a:r>
            <a:r>
              <a:rPr>
                <a:solidFill>
                  <a:srgbClr val="C60000"/>
                </a:solidFill>
              </a:rPr>
              <a:t>$.favorite_food[1]</a:t>
            </a: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(0.0060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Rows matched: 1  Changed: 1  Warnings: 0</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"Soup in a bread bowl",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"pulled pork sandwich",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(0.0004 sec)</a:t>
            </a:r>
          </a:p>
        </p:txBody>
      </p:sp>
      <p:sp>
        <p:nvSpPr>
          <p:cNvPr id="10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9" name="7…"/>
          <p:cNvSpPr txBox="1"/>
          <p:nvPr/>
        </p:nvSpPr>
        <p:spPr>
          <a:xfrm>
            <a:off x="548140" y="2194247"/>
            <a:ext cx="273606" cy="171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7</a:t>
            </a:r>
          </a:p>
          <a:p>
            <a:pPr>
              <a:defRPr sz="1600"/>
            </a:pPr>
          </a:p>
          <a:p>
            <a:pPr>
              <a:spcBef>
                <a:spcPts val="2600"/>
              </a:spcBef>
              <a:defRPr sz="1600"/>
            </a:pPr>
            <a:r>
              <a:t>8</a:t>
            </a:r>
          </a:p>
        </p:txBody>
      </p:sp>
      <p:sp>
        <p:nvSpPr>
          <p:cNvPr id="1080" name="&quot;favorite_food&quot;: […"/>
          <p:cNvSpPr txBox="1"/>
          <p:nvPr/>
        </p:nvSpPr>
        <p:spPr>
          <a:xfrm>
            <a:off x="7808008" y="3749702"/>
            <a:ext cx="3980002" cy="2567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"Soup in a bread bowl",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"pulled pork sandwich",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bacon"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p:txBody>
      </p:sp>
      <p:sp>
        <p:nvSpPr>
          <p:cNvPr id="1081" name="Array…"/>
          <p:cNvSpPr txBox="1"/>
          <p:nvPr/>
        </p:nvSpPr>
        <p:spPr>
          <a:xfrm>
            <a:off x="6566445" y="3275630"/>
            <a:ext cx="1506680"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solidFill>
                  <a:srgbClr val="F80000"/>
                </a:solidFill>
              </a:defRPr>
            </a:pPr>
            <a:r>
              <a:t>Array</a:t>
            </a:r>
          </a:p>
          <a:p>
            <a:pPr algn="ctr">
              <a:defRPr b="1" sz="1400">
                <a:solidFill>
                  <a:srgbClr val="F80000"/>
                </a:solidFill>
              </a:defRPr>
            </a:pPr>
            <a:r>
              <a:t>Position</a:t>
            </a:r>
          </a:p>
        </p:txBody>
      </p:sp>
      <p:sp>
        <p:nvSpPr>
          <p:cNvPr id="1082" name="Rectangle"/>
          <p:cNvSpPr/>
          <p:nvPr/>
        </p:nvSpPr>
        <p:spPr>
          <a:xfrm>
            <a:off x="6851982" y="3282717"/>
            <a:ext cx="4922367" cy="2918567"/>
          </a:xfrm>
          <a:prstGeom prst="rect">
            <a:avLst/>
          </a:prstGeom>
          <a:ln w="12700">
            <a:solidFill>
              <a:schemeClr val="accent1"/>
            </a:solidFill>
            <a:miter/>
          </a:ln>
        </p:spPr>
        <p:txBody>
          <a:bodyPr lIns="45719" rIns="45719" anchor="ctr"/>
          <a:lstStyle/>
          <a:p>
            <a:pPr/>
          </a:p>
        </p:txBody>
      </p:sp>
      <p:sp>
        <p:nvSpPr>
          <p:cNvPr id="1083" name="Line"/>
          <p:cNvSpPr/>
          <p:nvPr/>
        </p:nvSpPr>
        <p:spPr>
          <a:xfrm>
            <a:off x="6861481" y="4627142"/>
            <a:ext cx="4903369" cy="1"/>
          </a:xfrm>
          <a:prstGeom prst="line">
            <a:avLst/>
          </a:prstGeom>
          <a:ln w="12700">
            <a:solidFill>
              <a:srgbClr val="F80000"/>
            </a:solidFill>
          </a:ln>
        </p:spPr>
        <p:txBody>
          <a:bodyPr lIns="45719" rIns="45719"/>
          <a:lstStyle/>
          <a:p>
            <a:pPr/>
          </a:p>
        </p:txBody>
      </p:sp>
      <p:sp>
        <p:nvSpPr>
          <p:cNvPr id="1084" name="Line"/>
          <p:cNvSpPr/>
          <p:nvPr/>
        </p:nvSpPr>
        <p:spPr>
          <a:xfrm>
            <a:off x="6861481" y="5121323"/>
            <a:ext cx="4903369" cy="1"/>
          </a:xfrm>
          <a:prstGeom prst="line">
            <a:avLst/>
          </a:prstGeom>
          <a:ln w="12700">
            <a:solidFill>
              <a:srgbClr val="F80000"/>
            </a:solidFill>
          </a:ln>
        </p:spPr>
        <p:txBody>
          <a:bodyPr lIns="45719" rIns="45719"/>
          <a:lstStyle/>
          <a:p>
            <a:pPr/>
          </a:p>
        </p:txBody>
      </p:sp>
      <p:sp>
        <p:nvSpPr>
          <p:cNvPr id="1085" name="0"/>
          <p:cNvSpPr txBox="1"/>
          <p:nvPr/>
        </p:nvSpPr>
        <p:spPr>
          <a:xfrm>
            <a:off x="7204147" y="400654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80000"/>
                </a:solidFill>
              </a:defRPr>
            </a:lvl1pPr>
          </a:lstStyle>
          <a:p>
            <a:pPr/>
            <a:r>
              <a:t>0</a:t>
            </a:r>
          </a:p>
        </p:txBody>
      </p:sp>
      <p:sp>
        <p:nvSpPr>
          <p:cNvPr id="1086" name="1"/>
          <p:cNvSpPr txBox="1"/>
          <p:nvPr/>
        </p:nvSpPr>
        <p:spPr>
          <a:xfrm>
            <a:off x="7204147" y="468446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80000"/>
                </a:solidFill>
              </a:defRPr>
            </a:lvl1pPr>
          </a:lstStyle>
          <a:p>
            <a:pPr/>
            <a:r>
              <a:t>1</a:t>
            </a:r>
          </a:p>
        </p:txBody>
      </p:sp>
      <p:sp>
        <p:nvSpPr>
          <p:cNvPr id="1087" name="2"/>
          <p:cNvSpPr txBox="1"/>
          <p:nvPr/>
        </p:nvSpPr>
        <p:spPr>
          <a:xfrm>
            <a:off x="7204147" y="5362383"/>
            <a:ext cx="231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C60000"/>
                </a:solidFill>
              </a:defRPr>
            </a:lvl1pPr>
          </a:lstStyle>
          <a:p>
            <a:pPr/>
            <a:r>
              <a:t>2</a:t>
            </a:r>
          </a:p>
        </p:txBody>
      </p:sp>
      <p:sp>
        <p:nvSpPr>
          <p:cNvPr id="1088" name="Original entry"/>
          <p:cNvSpPr txBox="1"/>
          <p:nvPr/>
        </p:nvSpPr>
        <p:spPr>
          <a:xfrm>
            <a:off x="6840865" y="2938536"/>
            <a:ext cx="493506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Original entry</a:t>
            </a:r>
          </a:p>
        </p:txBody>
      </p:sp>
      <p:sp>
        <p:nvSpPr>
          <p:cNvPr id="1089" name="Deleted"/>
          <p:cNvSpPr txBox="1"/>
          <p:nvPr/>
        </p:nvSpPr>
        <p:spPr>
          <a:xfrm>
            <a:off x="5125381" y="4716213"/>
            <a:ext cx="1506680"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80000"/>
                </a:solidFill>
              </a:defRPr>
            </a:lvl1pPr>
          </a:lstStyle>
          <a:p>
            <a:pPr/>
            <a:r>
              <a:t>Deleted</a:t>
            </a:r>
          </a:p>
        </p:txBody>
      </p:sp>
      <p:sp>
        <p:nvSpPr>
          <p:cNvPr id="1090" name="Line"/>
          <p:cNvSpPr/>
          <p:nvPr/>
        </p:nvSpPr>
        <p:spPr>
          <a:xfrm>
            <a:off x="6329536" y="4869883"/>
            <a:ext cx="502026" cy="1"/>
          </a:xfrm>
          <a:prstGeom prst="line">
            <a:avLst/>
          </a:prstGeom>
          <a:ln w="12700">
            <a:solidFill>
              <a:schemeClr val="accent1"/>
            </a:solidFill>
            <a:miter/>
            <a:tailEnd type="triangle"/>
          </a:ln>
        </p:spPr>
        <p:txBody>
          <a:bodyPr lIns="45719" rIns="45719"/>
          <a:lstStyle/>
          <a:p>
            <a:pPr/>
          </a:p>
        </p:txBody>
      </p:sp>
      <p:sp>
        <p:nvSpPr>
          <p:cNvPr id="1091" name="Line"/>
          <p:cNvSpPr/>
          <p:nvPr/>
        </p:nvSpPr>
        <p:spPr>
          <a:xfrm flipH="1">
            <a:off x="3756179" y="4869883"/>
            <a:ext cx="1711410" cy="1"/>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096" name="Modify Documents - modifying sub-document"/>
          <p:cNvSpPr txBox="1"/>
          <p:nvPr>
            <p:ph type="title"/>
          </p:nvPr>
        </p:nvSpPr>
        <p:spPr>
          <a:prstGeom prst="rect">
            <a:avLst/>
          </a:prstGeom>
        </p:spPr>
        <p:txBody>
          <a:bodyPr/>
          <a:lstStyle/>
          <a:p>
            <a:pPr/>
            <a:r>
              <a:t>Modify Documents - modifying sub-document</a:t>
            </a:r>
          </a:p>
        </p:txBody>
      </p:sp>
      <p:sp>
        <p:nvSpPr>
          <p:cNvPr id="1097" name="MySQL  127.0.0.1:33060+ ssl  workshop  JS &gt; db.foods.find(&quot;Name_First='Dana'&quot;)…"/>
          <p:cNvSpPr txBox="1"/>
          <p:nvPr>
            <p:ph type="body" idx="1"/>
          </p:nvPr>
        </p:nvSpPr>
        <p:spPr>
          <a:xfrm>
            <a:off x="768094" y="2288558"/>
            <a:ext cx="9887837" cy="3909049"/>
          </a:xfrm>
          <a:prstGeom prst="rect">
            <a:avLst/>
          </a:prstGeom>
        </p:spPr>
        <p:txBody>
          <a:bodyPr/>
          <a:lstStyle/>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db.foods.find("Name_First='Dana'")</a:t>
            </a:r>
            <a:endParaRPr>
              <a:solidFill>
                <a:srgbClr val="000000"/>
              </a:solidFill>
            </a:endParaR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"_id": "00005d8122400000000000000002",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"Name_Last": "Scully",</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"Name_First": "Dana",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"favorite_food":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"Lunch": "big salad",</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C60000"/>
                </a:solidFill>
                <a:latin typeface="Menlo"/>
                <a:ea typeface="Menlo"/>
                <a:cs typeface="Menlo"/>
                <a:sym typeface="Menlo"/>
              </a:defRPr>
            </a:pPr>
            <a:r>
              <a:t>        "Dinner": "fish with slaw",</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"Breakfast": "coffee with bagel"</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1 document in set (0.0005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'Dana'").set('</a:t>
            </a:r>
            <a:r>
              <a:rPr b="1">
                <a:solidFill>
                  <a:schemeClr val="accent1">
                    <a:lumOff val="-8784"/>
                  </a:schemeClr>
                </a:solidFill>
              </a:rPr>
              <a:t>favorite_food.Dinner</a:t>
            </a:r>
            <a:r>
              <a:t>', 'Pizza')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Query OK, 1 item affected (0.0038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Rows matched: 1  Changed: 1  Warnings: 0</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db.foods.find("Name_First='Dana'")</a:t>
            </a:r>
            <a:endParaRPr>
              <a:solidFill>
                <a:srgbClr val="000000"/>
              </a:solidFill>
            </a:endParaR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"_id": "00005d8122400000000000000002",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"Name_Last": "Scully",</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"Name_First": "Dana",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"favorite_food":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"Lunch": "big salad",</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C60000"/>
                </a:solidFill>
                <a:latin typeface="Menlo"/>
                <a:ea typeface="Menlo"/>
                <a:cs typeface="Menlo"/>
                <a:sym typeface="Menlo"/>
              </a:defRPr>
            </a:pPr>
            <a:r>
              <a:t>        "Dinner": "Pizza",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"Breakfast": "coffee with bagel"</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1 document in set (0.0005 sec)</a:t>
            </a:r>
          </a:p>
        </p:txBody>
      </p:sp>
      <p:sp>
        <p:nvSpPr>
          <p:cNvPr id="10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9" name="9…"/>
          <p:cNvSpPr txBox="1"/>
          <p:nvPr/>
        </p:nvSpPr>
        <p:spPr>
          <a:xfrm>
            <a:off x="412251" y="2156147"/>
            <a:ext cx="386617" cy="2517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1600"/>
            </a:pPr>
            <a:r>
              <a:t>9</a:t>
            </a:r>
          </a:p>
          <a:p>
            <a:pPr algn="ctr">
              <a:spcBef>
                <a:spcPts val="500"/>
              </a:spcBef>
              <a:defRPr sz="1600"/>
            </a:pPr>
          </a:p>
          <a:p>
            <a:pPr algn="ctr">
              <a:defRPr sz="1600"/>
            </a:pPr>
          </a:p>
          <a:p>
            <a:pPr algn="ctr">
              <a:defRPr sz="1600"/>
            </a:pPr>
          </a:p>
          <a:p>
            <a:pPr algn="ctr">
              <a:spcBef>
                <a:spcPts val="500"/>
              </a:spcBef>
              <a:defRPr sz="1600"/>
            </a:pPr>
          </a:p>
          <a:p>
            <a:pPr algn="ctr">
              <a:spcBef>
                <a:spcPts val="900"/>
              </a:spcBef>
              <a:defRPr sz="1600"/>
            </a:pPr>
          </a:p>
          <a:p>
            <a:pPr algn="ctr">
              <a:defRPr sz="1600"/>
            </a:pPr>
            <a:r>
              <a:t>10</a:t>
            </a:r>
          </a:p>
          <a:p>
            <a:pPr algn="ctr">
              <a:defRPr sz="1600"/>
            </a:pPr>
          </a:p>
          <a:p>
            <a:pPr algn="ctr">
              <a:defRPr sz="1600"/>
            </a:pPr>
            <a:r>
              <a:t>11</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04" name="Modify Documents - deleting sub-document key"/>
          <p:cNvSpPr txBox="1"/>
          <p:nvPr>
            <p:ph type="title"/>
          </p:nvPr>
        </p:nvSpPr>
        <p:spPr>
          <a:prstGeom prst="rect">
            <a:avLst/>
          </a:prstGeom>
        </p:spPr>
        <p:txBody>
          <a:bodyPr/>
          <a:lstStyle/>
          <a:p>
            <a:pPr/>
            <a:r>
              <a:t>Modify Documents - deleting sub-document key</a:t>
            </a:r>
          </a:p>
        </p:txBody>
      </p:sp>
      <p:sp>
        <p:nvSpPr>
          <p:cNvPr id="1105" name="MySQL  127.0.0.1:33060+ ssl  workshop  JS &gt; db.foods.modify(&quot;Name_First = 'Dana'&quot;).unset(&quot;favorite_food.Dinner&quot;)…"/>
          <p:cNvSpPr txBox="1"/>
          <p:nvPr>
            <p:ph type="body" idx="1"/>
          </p:nvPr>
        </p:nvSpPr>
        <p:spPr>
          <a:xfrm>
            <a:off x="768094" y="2288558"/>
            <a:ext cx="9887837" cy="3909049"/>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'Dana'").unset("favorite_food.Dinner")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(0.0037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Rows matched: 1  Changed: 1  Warnings: 0</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db.foods.find("Name_First='Dana'")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"00005d8122400000000000000002",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"Scully",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"Dana",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"big salad",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"coffee with bagel"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(0.0006 sec)</a:t>
            </a:r>
          </a:p>
        </p:txBody>
      </p:sp>
      <p:sp>
        <p:nvSpPr>
          <p:cNvPr id="11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7" name="12…"/>
          <p:cNvSpPr txBox="1"/>
          <p:nvPr/>
        </p:nvSpPr>
        <p:spPr>
          <a:xfrm>
            <a:off x="464684" y="2207088"/>
            <a:ext cx="386617"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12</a:t>
            </a:r>
          </a:p>
          <a:p>
            <a:pPr>
              <a:spcBef>
                <a:spcPts val="1300"/>
              </a:spcBef>
              <a:defRPr sz="1600"/>
            </a:pPr>
          </a:p>
          <a:p>
            <a:pPr>
              <a:defRPr sz="1600"/>
            </a:pPr>
            <a:r>
              <a:t>13</a:t>
            </a:r>
          </a:p>
        </p:txBody>
      </p:sp>
      <p:sp>
        <p:nvSpPr>
          <p:cNvPr id="1108" name="{…"/>
          <p:cNvSpPr txBox="1"/>
          <p:nvPr/>
        </p:nvSpPr>
        <p:spPr>
          <a:xfrm>
            <a:off x="8048849" y="3016531"/>
            <a:ext cx="3720720" cy="174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"00005d8122400000000000000002",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"Scully",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"Dana",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"big salad",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"Dinner": "fish with slaw",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"coffee with bagel"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p:txBody>
      </p:sp>
      <p:sp>
        <p:nvSpPr>
          <p:cNvPr id="1109" name="Rectangle"/>
          <p:cNvSpPr/>
          <p:nvPr/>
        </p:nvSpPr>
        <p:spPr>
          <a:xfrm>
            <a:off x="7956949" y="3005658"/>
            <a:ext cx="3776565" cy="1764186"/>
          </a:xfrm>
          <a:prstGeom prst="rect">
            <a:avLst/>
          </a:prstGeom>
          <a:ln w="12700">
            <a:solidFill>
              <a:schemeClr val="accent1"/>
            </a:solidFill>
            <a:miter/>
          </a:ln>
        </p:spPr>
        <p:txBody>
          <a:bodyPr lIns="45719" rIns="45719" anchor="ctr"/>
          <a:lstStyle/>
          <a:p>
            <a:pPr/>
          </a:p>
        </p:txBody>
      </p:sp>
      <p:sp>
        <p:nvSpPr>
          <p:cNvPr id="1110" name="Original entry"/>
          <p:cNvSpPr txBox="1"/>
          <p:nvPr/>
        </p:nvSpPr>
        <p:spPr>
          <a:xfrm>
            <a:off x="7377698" y="2646804"/>
            <a:ext cx="493506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Original entry</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15" name="Modify Documents - adding a key"/>
          <p:cNvSpPr txBox="1"/>
          <p:nvPr>
            <p:ph type="title"/>
          </p:nvPr>
        </p:nvSpPr>
        <p:spPr>
          <a:prstGeom prst="rect">
            <a:avLst/>
          </a:prstGeom>
        </p:spPr>
        <p:txBody>
          <a:bodyPr/>
          <a:lstStyle/>
          <a:p>
            <a:pPr/>
            <a:r>
              <a:t>Modify Documents - adding a key</a:t>
            </a:r>
          </a:p>
        </p:txBody>
      </p:sp>
      <p:sp>
        <p:nvSpPr>
          <p:cNvPr id="1116" name="MySQL  127.0.0.1:33060+ ssl  workshop  JS &gt; var schema = session.getSchema('workshop')…"/>
          <p:cNvSpPr txBox="1"/>
          <p:nvPr>
            <p:ph type="body" idx="1"/>
          </p:nvPr>
        </p:nvSpPr>
        <p:spPr>
          <a:xfrm>
            <a:off x="768094" y="2288558"/>
            <a:ext cx="9887837" cy="3909049"/>
          </a:xfrm>
          <a:prstGeom prst="rect">
            <a:avLst/>
          </a:prstGeom>
        </p:spPr>
        <p:txBody>
          <a:bodyPr/>
          <a:lstStyle/>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var schema = session.getSchema('workshop')</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var collection = schema.getCollection('foods')</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collection.modify("Name_First = 'Dana'").patch({ Name_Middle: 'Katherine' })</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Query OK, 0 items affected (0.0007 sec)</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Rows matched: 1  Changed: 0  Warnings: 0</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db.foods.find("Name_First='Dana'")</a:t>
            </a:r>
            <a:endParaRPr>
              <a:solidFill>
                <a:srgbClr val="000000"/>
              </a:solidFill>
            </a:endParaRP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"_id": "00005d8122400000000000000002",</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"active": false,</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"Name_Last": "Scully",</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"Name_First": "Dana",</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b="1" sz="1067">
                <a:solidFill>
                  <a:schemeClr val="accent1">
                    <a:lumOff val="-8784"/>
                  </a:schemeClr>
                </a:solidFill>
                <a:latin typeface="Menlo"/>
                <a:ea typeface="Menlo"/>
                <a:cs typeface="Menlo"/>
                <a:sym typeface="Menlo"/>
              </a:defRPr>
            </a:pPr>
            <a:r>
              <a:t>    "Name_Middle": "Katherine",</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"favorite_food": {</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"Lunch": "big salad",</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"Dinner": "Pizza",</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"Breakfast": "coffee with bagel"</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    }</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000000"/>
                </a:solidFill>
                <a:latin typeface="Menlo"/>
                <a:ea typeface="Menlo"/>
                <a:cs typeface="Menlo"/>
                <a:sym typeface="Menlo"/>
              </a:defRPr>
            </a:pPr>
            <a:r>
              <a:t>1 document in set (0.0005 sec)</a:t>
            </a:r>
          </a:p>
          <a:p>
            <a:pP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1067">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p>
        </p:txBody>
      </p:sp>
      <p:sp>
        <p:nvSpPr>
          <p:cNvPr id="11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18" name="14…"/>
          <p:cNvSpPr txBox="1"/>
          <p:nvPr/>
        </p:nvSpPr>
        <p:spPr>
          <a:xfrm>
            <a:off x="374151" y="2203503"/>
            <a:ext cx="386617" cy="428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14</a:t>
            </a:r>
          </a:p>
          <a:p>
            <a:pPr algn="r">
              <a:spcBef>
                <a:spcPts val="700"/>
              </a:spcBef>
              <a:defRPr sz="1600"/>
            </a:pPr>
            <a:r>
              <a:t>15</a:t>
            </a:r>
          </a:p>
          <a:p>
            <a:pPr algn="r">
              <a:spcBef>
                <a:spcPts val="800"/>
              </a:spcBef>
              <a:defRPr sz="1600"/>
            </a:pPr>
            <a:r>
              <a:t>16</a:t>
            </a:r>
          </a:p>
          <a:p>
            <a:pPr algn="r">
              <a:defRPr sz="1600"/>
            </a:pPr>
          </a:p>
          <a:p>
            <a:pPr algn="r">
              <a:spcBef>
                <a:spcPts val="1200"/>
              </a:spcBef>
              <a:defRPr sz="1600"/>
            </a:pPr>
            <a:r>
              <a:t>17</a:t>
            </a: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Address book fields"/>
          <p:cNvSpPr txBox="1"/>
          <p:nvPr>
            <p:ph type="title"/>
          </p:nvPr>
        </p:nvSpPr>
        <p:spPr>
          <a:prstGeom prst="rect">
            <a:avLst/>
          </a:prstGeom>
        </p:spPr>
        <p:txBody>
          <a:bodyPr/>
          <a:lstStyle/>
          <a:p>
            <a:pPr/>
            <a:r>
              <a:t>Address book fields</a:t>
            </a:r>
          </a:p>
        </p:txBody>
      </p:sp>
      <p:sp>
        <p:nvSpPr>
          <p:cNvPr id="596" name="Company…"/>
          <p:cNvSpPr txBox="1"/>
          <p:nvPr>
            <p:ph type="body" sz="half" idx="1"/>
          </p:nvPr>
        </p:nvSpPr>
        <p:spPr>
          <a:prstGeom prst="rect">
            <a:avLst/>
          </a:prstGeom>
        </p:spPr>
        <p:txBody>
          <a:bodyPr/>
          <a:lstStyle/>
          <a:p>
            <a:pPr defTabSz="868680">
              <a:spcBef>
                <a:spcPts val="1100"/>
              </a:spcBef>
              <a:defRPr sz="2280">
                <a:solidFill>
                  <a:srgbClr val="FFFFFF"/>
                </a:solidFill>
              </a:defRPr>
            </a:pPr>
            <a:r>
              <a:t>Company</a:t>
            </a:r>
          </a:p>
          <a:p>
            <a:pPr defTabSz="868680">
              <a:spcBef>
                <a:spcPts val="1100"/>
              </a:spcBef>
              <a:defRPr sz="2280">
                <a:solidFill>
                  <a:srgbClr val="FFFFFF"/>
                </a:solidFill>
              </a:defRPr>
            </a:pPr>
            <a:r>
              <a:t>Name</a:t>
            </a:r>
          </a:p>
          <a:p>
            <a:pPr defTabSz="868680">
              <a:spcBef>
                <a:spcPts val="1100"/>
              </a:spcBef>
              <a:defRPr sz="2280">
                <a:solidFill>
                  <a:srgbClr val="FFFFFF"/>
                </a:solidFill>
              </a:defRPr>
            </a:pPr>
            <a:r>
              <a:t>Address</a:t>
            </a:r>
          </a:p>
          <a:p>
            <a:pPr defTabSz="868680">
              <a:spcBef>
                <a:spcPts val="1100"/>
              </a:spcBef>
              <a:defRPr sz="2280">
                <a:solidFill>
                  <a:srgbClr val="FFFFFF"/>
                </a:solidFill>
              </a:defRPr>
            </a:pPr>
            <a:r>
              <a:t>City</a:t>
            </a:r>
          </a:p>
          <a:p>
            <a:pPr defTabSz="868680">
              <a:spcBef>
                <a:spcPts val="1100"/>
              </a:spcBef>
              <a:defRPr sz="2280">
                <a:solidFill>
                  <a:srgbClr val="FFFFFF"/>
                </a:solidFill>
              </a:defRPr>
            </a:pPr>
            <a:r>
              <a:t>State</a:t>
            </a:r>
          </a:p>
          <a:p>
            <a:pPr defTabSz="868680">
              <a:spcBef>
                <a:spcPts val="1100"/>
              </a:spcBef>
              <a:defRPr sz="2280">
                <a:solidFill>
                  <a:srgbClr val="FFFFFF"/>
                </a:solidFill>
              </a:defRPr>
            </a:pPr>
            <a:r>
              <a:t>Zip</a:t>
            </a:r>
          </a:p>
          <a:p>
            <a:pPr defTabSz="868680">
              <a:spcBef>
                <a:spcPts val="1100"/>
              </a:spcBef>
              <a:defRPr sz="2280">
                <a:solidFill>
                  <a:srgbClr val="FFFFFF"/>
                </a:solidFill>
              </a:defRPr>
            </a:pPr>
            <a:r>
              <a:t>Phone</a:t>
            </a:r>
          </a:p>
        </p:txBody>
      </p:sp>
      <p:sp>
        <p:nvSpPr>
          <p:cNvPr id="597"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23" name="Remove Documents"/>
          <p:cNvSpPr txBox="1"/>
          <p:nvPr>
            <p:ph type="title"/>
          </p:nvPr>
        </p:nvSpPr>
        <p:spPr>
          <a:prstGeom prst="rect">
            <a:avLst/>
          </a:prstGeom>
        </p:spPr>
        <p:txBody>
          <a:bodyPr/>
          <a:lstStyle/>
          <a:p>
            <a:pPr/>
            <a:r>
              <a:t>Remove Documents</a:t>
            </a:r>
          </a:p>
        </p:txBody>
      </p:sp>
      <p:sp>
        <p:nvSpPr>
          <p:cNvPr id="1124" name="MySQL  127.0.0.1:33060+ ssl  workshop  JS &gt; db.foods.find('Name_First = &quot;Fox&quot;')…"/>
          <p:cNvSpPr txBox="1"/>
          <p:nvPr>
            <p:ph type="body" idx="1"/>
          </p:nvPr>
        </p:nvSpPr>
        <p:spPr>
          <a:xfrm>
            <a:off x="768094" y="2288558"/>
            <a:ext cx="9887837" cy="3744030"/>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"pulled pork sandwich",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"steak and baked potato",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"eggs and toast"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(0.0025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db.foods.remove('Name_First =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(0.0553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"Fox"')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Empty set (0.0060 sec)</a:t>
            </a:r>
          </a:p>
        </p:txBody>
      </p:sp>
      <p:sp>
        <p:nvSpPr>
          <p:cNvPr id="11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6" name="1…"/>
          <p:cNvSpPr txBox="1"/>
          <p:nvPr/>
        </p:nvSpPr>
        <p:spPr>
          <a:xfrm>
            <a:off x="561929" y="2219647"/>
            <a:ext cx="273606" cy="335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a:t>
            </a:r>
          </a:p>
          <a:p>
            <a:pPr>
              <a:defRPr sz="1600"/>
            </a:pPr>
          </a:p>
          <a:p>
            <a:pPr>
              <a:defRPr sz="1600"/>
            </a:pPr>
          </a:p>
          <a:p>
            <a:pPr>
              <a:defRPr sz="1600"/>
            </a:pPr>
          </a:p>
          <a:p>
            <a:pPr>
              <a:defRPr sz="1600"/>
            </a:pPr>
          </a:p>
          <a:p>
            <a:pPr>
              <a:defRPr sz="1600"/>
            </a:pPr>
          </a:p>
          <a:p>
            <a:pPr>
              <a:defRPr sz="1600"/>
            </a:pPr>
          </a:p>
          <a:p>
            <a:pPr>
              <a:defRPr sz="1600"/>
            </a:pPr>
          </a:p>
          <a:p>
            <a:pPr>
              <a:spcBef>
                <a:spcPts val="1000"/>
              </a:spcBef>
              <a:defRPr sz="1600"/>
            </a:pPr>
          </a:p>
          <a:p>
            <a:pPr>
              <a:defRPr sz="1600"/>
            </a:pPr>
            <a:r>
              <a:t>2</a:t>
            </a:r>
          </a:p>
          <a:p>
            <a:pPr>
              <a:defRPr sz="1600"/>
            </a:pPr>
          </a:p>
          <a:p>
            <a:pPr>
              <a:defRPr sz="1600"/>
            </a:pPr>
            <a:r>
              <a:t>3</a:t>
            </a:r>
          </a:p>
        </p:txBody>
      </p:sp>
      <p:sp>
        <p:nvSpPr>
          <p:cNvPr id="1127" name="Schema = Database…"/>
          <p:cNvSpPr txBox="1"/>
          <p:nvPr/>
        </p:nvSpPr>
        <p:spPr>
          <a:xfrm>
            <a:off x="8670732" y="2454041"/>
            <a:ext cx="2562794" cy="1196341"/>
          </a:xfrm>
          <a:prstGeom prst="rect">
            <a:avLst/>
          </a:prstGeom>
          <a:ln w="12700">
            <a:solidFill>
              <a:schemeClr val="accent1"/>
            </a:solidFill>
            <a:miter/>
          </a:ln>
          <a:extLst>
            <a:ext uri="{C572A759-6A51-4108-AA02-DFA0A04FC94B}">
              <ma14:wrappingTextBoxFlag xmlns:ma14="http://schemas.microsoft.com/office/mac/drawingml/2011/main" val="1"/>
            </a:ext>
          </a:extLst>
        </p:spPr>
        <p:txBody>
          <a:bodyPr wrap="none" lIns="45719" rIns="45719">
            <a:spAutoFit/>
          </a:bodyPr>
          <a:lstStyle/>
          <a:p>
            <a:pPr marL="228600" indent="-228600">
              <a:spcBef>
                <a:spcPts val="1000"/>
              </a:spcBef>
              <a:buClr>
                <a:srgbClr val="9A9B9D"/>
              </a:buClr>
              <a:buSzPct val="100000"/>
              <a:buFont typeface="Arial"/>
              <a:buChar char="•"/>
              <a:defRPr b="1">
                <a:solidFill>
                  <a:srgbClr val="535353"/>
                </a:solidFill>
              </a:defRPr>
            </a:pPr>
            <a:r>
              <a:t>Schema = Database</a:t>
            </a:r>
          </a:p>
          <a:p>
            <a:pPr marL="228600" indent="-228600">
              <a:spcBef>
                <a:spcPts val="1000"/>
              </a:spcBef>
              <a:buClr>
                <a:srgbClr val="9A9B9D"/>
              </a:buClr>
              <a:buSzPct val="100000"/>
              <a:buFont typeface="Arial"/>
              <a:buChar char="•"/>
              <a:defRPr b="1">
                <a:solidFill>
                  <a:srgbClr val="535353"/>
                </a:solidFill>
              </a:defRPr>
            </a:pPr>
            <a:r>
              <a:t>Collection = Table</a:t>
            </a:r>
          </a:p>
          <a:p>
            <a:pPr marL="228600" indent="-228600">
              <a:spcBef>
                <a:spcPts val="1000"/>
              </a:spcBef>
              <a:buClr>
                <a:srgbClr val="9A9B9D"/>
              </a:buClr>
              <a:buSzPct val="100000"/>
              <a:buFont typeface="Arial"/>
              <a:buChar char="•"/>
              <a:defRPr b="1">
                <a:solidFill>
                  <a:srgbClr val="535353"/>
                </a:solidFill>
              </a:defRPr>
            </a:pPr>
            <a:r>
              <a:t>Documents = Rows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32" name="Importing Large Data Set"/>
          <p:cNvSpPr txBox="1"/>
          <p:nvPr>
            <p:ph type="title"/>
          </p:nvPr>
        </p:nvSpPr>
        <p:spPr>
          <a:prstGeom prst="rect">
            <a:avLst/>
          </a:prstGeom>
        </p:spPr>
        <p:txBody>
          <a:bodyPr/>
          <a:lstStyle/>
          <a:p>
            <a:pPr/>
            <a:r>
              <a:t>Importing Large Data Set</a:t>
            </a:r>
          </a:p>
        </p:txBody>
      </p:sp>
      <p:sp>
        <p:nvSpPr>
          <p:cNvPr id="1133" name="MySQL  127.0.0.1:33060+ ssl  workshop  JS &gt; session.runSql('SHOW VARIABLES like &quot;%packet%&quot;')…"/>
          <p:cNvSpPr txBox="1"/>
          <p:nvPr>
            <p:ph type="body" sz="half" idx="1"/>
          </p:nvPr>
        </p:nvSpPr>
        <p:spPr>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a:t>
            </a:r>
            <a:r>
              <a:rPr>
                <a:solidFill>
                  <a:srgbClr val="E6E6E6"/>
                </a:solidFill>
              </a:rPr>
              <a:t>workshop</a:t>
            </a:r>
            <a:r>
              <a:t> </a:t>
            </a:r>
            <a:r>
              <a:t> JS </a:t>
            </a:r>
            <a:r>
              <a:t>&gt; </a:t>
            </a:r>
            <a:r>
              <a:t>session.runSql('SHOW VARIABLES like "%packet%"')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Variable_name             | Value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mysqlx_max_allowed_packet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slave_max_allowed_packet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3 rows in set (0.0021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a:t>
            </a:r>
            <a:r>
              <a:rPr>
                <a:solidFill>
                  <a:srgbClr val="E6E6E6"/>
                </a:solidFill>
              </a:rPr>
              <a:t>workshop</a:t>
            </a:r>
            <a:r>
              <a:t> </a:t>
            </a:r>
            <a:r>
              <a:t> JS </a:t>
            </a:r>
            <a:r>
              <a:t>&gt; </a:t>
            </a:r>
            <a:r>
              <a:t>session.runSql('SET @@GLOBAL.mysqlx_max_allowed_packet = 1073741824')</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Query OK, 0 rows affected (0.0004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t> </a:t>
            </a:r>
            <a:r>
              <a:rPr>
                <a:solidFill>
                  <a:srgbClr val="E6E6E6"/>
                </a:solidFill>
              </a:rPr>
              <a:t>workshop</a:t>
            </a:r>
            <a:r>
              <a:t> </a:t>
            </a:r>
            <a:r>
              <a:t> JS </a:t>
            </a:r>
            <a:r>
              <a:t>&gt; </a:t>
            </a:r>
            <a:r>
              <a:t>session.runSql('SHOW VARIABLES like "%packet%"')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Variable_name             | Value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mysqlx_max_allowed_packet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slave_max_allowed_packet  | 1073741824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3 rows in set (0.0021 sec)</a:t>
            </a:r>
          </a:p>
        </p:txBody>
      </p:sp>
      <p:sp>
        <p:nvSpPr>
          <p:cNvPr id="11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5" name="Rectangle"/>
          <p:cNvSpPr/>
          <p:nvPr/>
        </p:nvSpPr>
        <p:spPr>
          <a:xfrm>
            <a:off x="8980251" y="978086"/>
            <a:ext cx="2899703" cy="374156"/>
          </a:xfrm>
          <a:prstGeom prst="rect">
            <a:avLst/>
          </a:prstGeom>
          <a:solidFill>
            <a:srgbClr val="FFFFFF"/>
          </a:solidFill>
          <a:ln w="12700">
            <a:solidFill>
              <a:schemeClr val="accent1"/>
            </a:solidFill>
            <a:miter/>
          </a:ln>
          <a:effectLst>
            <a:outerShdw sx="100000" sy="100000" kx="0" ky="0" algn="b" rotWithShape="0" blurRad="101600" dist="25400" dir="5400000">
              <a:srgbClr val="000000">
                <a:alpha val="75000"/>
              </a:srgbClr>
            </a:outerShdw>
          </a:effectLst>
        </p:spPr>
        <p:txBody>
          <a:bodyPr lIns="45719" rIns="45719" anchor="ctr"/>
          <a:lstStyle/>
          <a:p>
            <a:pPr/>
          </a:p>
        </p:txBody>
      </p:sp>
      <p:pic>
        <p:nvPicPr>
          <p:cNvPr id="1136" name="Image" descr="Image"/>
          <p:cNvPicPr>
            <a:picLocks noChangeAspect="1"/>
          </p:cNvPicPr>
          <p:nvPr/>
        </p:nvPicPr>
        <p:blipFill>
          <a:blip r:embed="rId3">
            <a:extLst/>
          </a:blip>
          <a:stretch>
            <a:fillRect/>
          </a:stretch>
        </p:blipFill>
        <p:spPr>
          <a:xfrm>
            <a:off x="8233529" y="336858"/>
            <a:ext cx="711044" cy="699173"/>
          </a:xfrm>
          <a:prstGeom prst="rect">
            <a:avLst/>
          </a:prstGeom>
          <a:ln w="12700">
            <a:miter lim="400000"/>
          </a:ln>
        </p:spPr>
      </p:pic>
      <p:sp>
        <p:nvSpPr>
          <p:cNvPr id="1137" name="mysqlx_max_allowed_packet=1024M"/>
          <p:cNvSpPr txBox="1"/>
          <p:nvPr/>
        </p:nvSpPr>
        <p:spPr>
          <a:xfrm>
            <a:off x="9116148" y="1082613"/>
            <a:ext cx="2711442"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lvl1pPr>
          </a:lstStyle>
          <a:p>
            <a:pPr/>
            <a:r>
              <a:t>mysqlx_max_allowed_packet=1024M</a:t>
            </a:r>
          </a:p>
        </p:txBody>
      </p:sp>
      <p:sp>
        <p:nvSpPr>
          <p:cNvPr id="1138" name="1…"/>
          <p:cNvSpPr txBox="1"/>
          <p:nvPr/>
        </p:nvSpPr>
        <p:spPr>
          <a:xfrm>
            <a:off x="511673" y="2183129"/>
            <a:ext cx="273607" cy="2326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a:t>
            </a:r>
          </a:p>
          <a:p>
            <a:pPr>
              <a:spcBef>
                <a:spcPts val="500"/>
              </a:spcBef>
              <a:defRPr sz="1600"/>
            </a:pPr>
          </a:p>
          <a:p>
            <a:pPr>
              <a:defRPr sz="1600"/>
            </a:pPr>
          </a:p>
          <a:p>
            <a:pPr>
              <a:defRPr sz="1600"/>
            </a:pPr>
          </a:p>
          <a:p>
            <a:pPr>
              <a:defRPr sz="1600"/>
            </a:pPr>
          </a:p>
          <a:p>
            <a:pPr>
              <a:defRPr sz="1600"/>
            </a:pPr>
          </a:p>
          <a:p>
            <a:pPr>
              <a:defRPr sz="1600"/>
            </a:pPr>
            <a:r>
              <a:t>2</a:t>
            </a:r>
          </a:p>
          <a:p>
            <a:pPr>
              <a:defRPr sz="1600"/>
            </a:pPr>
          </a:p>
          <a:p>
            <a:pPr>
              <a:defRPr sz="1600"/>
            </a:pPr>
            <a:r>
              <a:t>3</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2"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43" name="Importing Large Data Set"/>
          <p:cNvSpPr txBox="1"/>
          <p:nvPr>
            <p:ph type="title"/>
          </p:nvPr>
        </p:nvSpPr>
        <p:spPr>
          <a:prstGeom prst="rect">
            <a:avLst/>
          </a:prstGeom>
        </p:spPr>
        <p:txBody>
          <a:bodyPr/>
          <a:lstStyle/>
          <a:p>
            <a:pPr/>
            <a:r>
              <a:t>Importing Large Data Set</a:t>
            </a:r>
          </a:p>
        </p:txBody>
      </p:sp>
      <p:sp>
        <p:nvSpPr>
          <p:cNvPr id="1144" name="MySQL  127.0.0.1:33060+ ssl  workshop  JS &gt; session.getSchemas()…"/>
          <p:cNvSpPr txBox="1"/>
          <p:nvPr>
            <p:ph type="body" sz="half" idx="1"/>
          </p:nvPr>
        </p:nvSpPr>
        <p:spPr>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session.getSchemas()</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&lt;Schema:information_schema&gt;,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&lt;Schema:mysql&gt;,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&lt;Schema:performance_schema&gt;,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&lt;Schema:sys&gt;,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&lt;Schema:workshop&gt;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session.runSql('SET SQL_LOG_BIN=0')</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Query OK, 0 rows affected (0.0464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session.createSchema("project")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&lt;Schema:project&gt;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\use project</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Default schema `project` accessible through db.</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util.importJson("./workshop/Doc_Store_Demo_File.json", {schema: "project", collection: "GoverningPersons"})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Importing from file "./workshop/Doc_Store_Demo_File.json" to collection `project`.`GoverningPersons` in MySQL Server at 127.0.0.1:33060</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2613346.. 2613346</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Processed 415.71 MB in </a:t>
            </a:r>
            <a:r>
              <a:rPr>
                <a:solidFill>
                  <a:srgbClr val="C60000"/>
                </a:solidFill>
              </a:rPr>
              <a:t>2613346</a:t>
            </a:r>
            <a:r>
              <a:t> documents in 2 min 51.0696 sec (15.28K documents/s)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b="1">
                <a:solidFill>
                  <a:schemeClr val="accent1">
                    <a:lumOff val="-8784"/>
                  </a:schemeClr>
                </a:solidFill>
              </a:rPr>
              <a:t>Total successfully imported documents 2613346</a:t>
            </a:r>
            <a:r>
              <a:t> (15.28K documents/s)</a:t>
            </a:r>
          </a:p>
        </p:txBody>
      </p:sp>
      <p:sp>
        <p:nvSpPr>
          <p:cNvPr id="11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6" name="Rectangle"/>
          <p:cNvSpPr/>
          <p:nvPr/>
        </p:nvSpPr>
        <p:spPr>
          <a:xfrm>
            <a:off x="8533624" y="2600168"/>
            <a:ext cx="3161598" cy="1488129"/>
          </a:xfrm>
          <a:prstGeom prst="rect">
            <a:avLst/>
          </a:prstGeom>
          <a:solidFill>
            <a:srgbClr val="FFFFFF"/>
          </a:solidFill>
          <a:ln w="12700">
            <a:solidFill>
              <a:schemeClr val="accent1">
                <a:lumOff val="-8784"/>
              </a:schemeClr>
            </a:solidFill>
          </a:ln>
        </p:spPr>
        <p:txBody>
          <a:bodyPr lIns="45719" rIns="45719" anchor="ctr"/>
          <a:lstStyle/>
          <a:p>
            <a:pPr/>
          </a:p>
        </p:txBody>
      </p:sp>
      <p:sp>
        <p:nvSpPr>
          <p:cNvPr id="1147" name="4…"/>
          <p:cNvSpPr txBox="1"/>
          <p:nvPr/>
        </p:nvSpPr>
        <p:spPr>
          <a:xfrm>
            <a:off x="473029" y="2180953"/>
            <a:ext cx="273606" cy="299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4</a:t>
            </a:r>
          </a:p>
          <a:p>
            <a:pPr algn="r">
              <a:defRPr sz="1600"/>
            </a:pPr>
          </a:p>
          <a:p>
            <a:pPr algn="r">
              <a:defRPr sz="1600"/>
            </a:pPr>
          </a:p>
          <a:p>
            <a:pPr algn="r">
              <a:defRPr sz="1600"/>
            </a:pPr>
          </a:p>
          <a:p>
            <a:pPr algn="r">
              <a:spcBef>
                <a:spcPts val="200"/>
              </a:spcBef>
              <a:defRPr sz="1600"/>
            </a:pPr>
          </a:p>
          <a:p>
            <a:pPr algn="r">
              <a:defRPr sz="1600"/>
            </a:pPr>
            <a:r>
              <a:t>5</a:t>
            </a:r>
          </a:p>
          <a:p>
            <a:pPr algn="r">
              <a:spcBef>
                <a:spcPts val="700"/>
              </a:spcBef>
              <a:defRPr sz="1600"/>
            </a:pPr>
            <a:r>
              <a:t>6</a:t>
            </a:r>
          </a:p>
          <a:p>
            <a:pPr algn="r">
              <a:spcBef>
                <a:spcPts val="500"/>
              </a:spcBef>
              <a:defRPr sz="1600"/>
            </a:pPr>
            <a:r>
              <a:t>7</a:t>
            </a:r>
          </a:p>
          <a:p>
            <a:pPr algn="r">
              <a:spcBef>
                <a:spcPts val="600"/>
              </a:spcBef>
              <a:defRPr sz="1600"/>
            </a:pPr>
            <a:r>
              <a:t>8</a:t>
            </a:r>
          </a:p>
          <a:p>
            <a:pPr algn="r">
              <a:defRPr sz="1600"/>
            </a:pPr>
          </a:p>
        </p:txBody>
      </p:sp>
      <p:sp>
        <p:nvSpPr>
          <p:cNvPr id="1148" name="File Import Syntax:"/>
          <p:cNvSpPr txBox="1"/>
          <p:nvPr/>
        </p:nvSpPr>
        <p:spPr>
          <a:xfrm>
            <a:off x="8559253" y="2288022"/>
            <a:ext cx="3110341"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600">
                <a:solidFill>
                  <a:srgbClr val="000000"/>
                </a:solidFill>
                <a:latin typeface="+mj-lt"/>
                <a:ea typeface="+mj-ea"/>
                <a:cs typeface="+mj-cs"/>
                <a:sym typeface="Calibri"/>
              </a:defRPr>
            </a:lvl1pPr>
          </a:lstStyle>
          <a:p>
            <a:pPr/>
            <a:r>
              <a:t>File Import Syntax:</a:t>
            </a:r>
          </a:p>
        </p:txBody>
      </p:sp>
      <p:sp>
        <p:nvSpPr>
          <p:cNvPr id="1149" name="util.importJson…"/>
          <p:cNvSpPr txBox="1"/>
          <p:nvPr/>
        </p:nvSpPr>
        <p:spPr>
          <a:xfrm>
            <a:off x="8710051" y="2650812"/>
            <a:ext cx="2925103"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util.importJson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"file_location_path",</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schema: "schema_name",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collection: "collection_name"</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p:txBody>
      </p:sp>
      <p:sp>
        <p:nvSpPr>
          <p:cNvPr id="1150" name="2,613,346 documents imported"/>
          <p:cNvSpPr txBox="1"/>
          <p:nvPr/>
        </p:nvSpPr>
        <p:spPr>
          <a:xfrm>
            <a:off x="4980436" y="5714370"/>
            <a:ext cx="303374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mj-lt"/>
                <a:ea typeface="+mj-ea"/>
                <a:cs typeface="+mj-cs"/>
                <a:sym typeface="Calibri"/>
              </a:defRPr>
            </a:lvl1pPr>
          </a:lstStyle>
          <a:p>
            <a:pPr/>
            <a:r>
              <a:t>2,613,346 documents imported</a:t>
            </a:r>
          </a:p>
        </p:txBody>
      </p:sp>
      <p:sp>
        <p:nvSpPr>
          <p:cNvPr id="1151" name="Rectangle"/>
          <p:cNvSpPr/>
          <p:nvPr/>
        </p:nvSpPr>
        <p:spPr>
          <a:xfrm>
            <a:off x="4905703" y="5702746"/>
            <a:ext cx="3174298" cy="394088"/>
          </a:xfrm>
          <a:prstGeom prst="rect">
            <a:avLst/>
          </a:prstGeom>
          <a:ln w="12700">
            <a:solidFill>
              <a:schemeClr val="accent1"/>
            </a:solidFill>
            <a:miter/>
          </a:ln>
        </p:spPr>
        <p:txBody>
          <a:bodyPr lIns="45719" rIns="45719" anchor="ctr"/>
          <a:lstStyle/>
          <a:p>
            <a:pPr/>
          </a:p>
        </p:txBody>
      </p:sp>
      <p:sp>
        <p:nvSpPr>
          <p:cNvPr id="1152" name="Line"/>
          <p:cNvSpPr/>
          <p:nvPr/>
        </p:nvSpPr>
        <p:spPr>
          <a:xfrm flipH="1" flipV="1">
            <a:off x="4408219" y="5673892"/>
            <a:ext cx="499810" cy="223382"/>
          </a:xfrm>
          <a:prstGeom prst="line">
            <a:avLst/>
          </a:prstGeom>
          <a:ln w="12700">
            <a:solidFill>
              <a:schemeClr val="accent1"/>
            </a:solidFill>
            <a:miter/>
            <a:tailEnd type="triangle"/>
          </a:ln>
        </p:spPr>
        <p:txBody>
          <a:bodyPr lIns="45719" rIns="45719"/>
          <a:lstStyle/>
          <a:p>
            <a:pPr/>
          </a:p>
        </p:txBody>
      </p:sp>
      <p:sp>
        <p:nvSpPr>
          <p:cNvPr id="1153" name="Line"/>
          <p:cNvSpPr/>
          <p:nvPr/>
        </p:nvSpPr>
        <p:spPr>
          <a:xfrm flipH="1">
            <a:off x="7659950" y="4090105"/>
            <a:ext cx="881701" cy="325572"/>
          </a:xfrm>
          <a:prstGeom prst="line">
            <a:avLst/>
          </a:prstGeom>
          <a:ln w="12700">
            <a:solidFill>
              <a:schemeClr val="accent1"/>
            </a:solidFill>
            <a:miter/>
            <a:tailEnd type="triangle"/>
          </a:ln>
        </p:spPr>
        <p:txBody>
          <a:bodyPr lIns="45719" rIns="45719"/>
          <a:lstStyle/>
          <a:p>
            <a:pPr/>
          </a:p>
        </p:txBody>
      </p:sp>
      <p:sp>
        <p:nvSpPr>
          <p:cNvPr id="1154" name="CPU - Intel i7-8700K 3.7GHz 6 cores…"/>
          <p:cNvSpPr txBox="1"/>
          <p:nvPr/>
        </p:nvSpPr>
        <p:spPr>
          <a:xfrm>
            <a:off x="9413274" y="5606420"/>
            <a:ext cx="2433475" cy="586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pPr>
            <a:r>
              <a:t>CPU - Intel i7-8700K 3.7GHz 6 cores</a:t>
            </a:r>
          </a:p>
          <a:p>
            <a:pPr>
              <a:defRPr sz="1100"/>
            </a:pPr>
            <a:r>
              <a:t>32 GB 2666MHz DDR4</a:t>
            </a:r>
          </a:p>
          <a:p>
            <a:pPr>
              <a:defRPr sz="1100"/>
            </a:pPr>
            <a:r>
              <a:t>SSD - SATA III 6 Gb/s, M.2 2280</a:t>
            </a:r>
          </a:p>
        </p:txBody>
      </p:sp>
      <p:sp>
        <p:nvSpPr>
          <p:cNvPr id="1155" name="Rectangle"/>
          <p:cNvSpPr/>
          <p:nvPr/>
        </p:nvSpPr>
        <p:spPr>
          <a:xfrm>
            <a:off x="9419624" y="5612770"/>
            <a:ext cx="2420775" cy="574041"/>
          </a:xfrm>
          <a:prstGeom prst="rect">
            <a:avLst/>
          </a:prstGeom>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60" name="Create and Drop Indexes"/>
          <p:cNvSpPr txBox="1"/>
          <p:nvPr>
            <p:ph type="title"/>
          </p:nvPr>
        </p:nvSpPr>
        <p:spPr>
          <a:prstGeom prst="rect">
            <a:avLst/>
          </a:prstGeom>
        </p:spPr>
        <p:txBody>
          <a:bodyPr/>
          <a:lstStyle/>
          <a:p>
            <a:pPr/>
            <a:r>
              <a:t>Create and Drop Indexes</a:t>
            </a:r>
          </a:p>
        </p:txBody>
      </p:sp>
      <p:sp>
        <p:nvSpPr>
          <p:cNvPr id="1161" name="MySQL  127.0.0.1:33060+ ssl  project  JS &gt; \use project…"/>
          <p:cNvSpPr txBox="1"/>
          <p:nvPr>
            <p:ph type="body" sz="half" idx="1"/>
          </p:nvPr>
        </p:nvSpPr>
        <p:spPr>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project </a:t>
            </a:r>
            <a:r>
              <a:rPr>
                <a:solidFill>
                  <a:srgbClr val="000000"/>
                </a:solidFill>
              </a:rPr>
              <a:t> JS </a:t>
            </a:r>
            <a:r>
              <a:rPr>
                <a:solidFill>
                  <a:srgbClr val="000000"/>
                </a:solidFill>
              </a:rPr>
              <a:t>&gt; </a:t>
            </a:r>
            <a:r>
              <a:rPr>
                <a:solidFill>
                  <a:srgbClr val="000000"/>
                </a:solidFill>
              </a:rPr>
              <a:t>\use project</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`project`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db.GoverningPersons.find().limit(1)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"Ubi": "601544680",</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"Zip": "99205",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"City": "SPOKANE",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"State": "WA",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"Title": "GOVERNOR",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"Address": "RT 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"LastName": "FRISCH",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"FirstName": "BOB",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"MiddleName":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(0.0022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p:txBody>
      </p:sp>
      <p:sp>
        <p:nvSpPr>
          <p:cNvPr id="11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3" name="1…"/>
          <p:cNvSpPr txBox="1"/>
          <p:nvPr/>
        </p:nvSpPr>
        <p:spPr>
          <a:xfrm>
            <a:off x="475751" y="2221775"/>
            <a:ext cx="273607" cy="1056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a:t>
            </a:r>
          </a:p>
          <a:p>
            <a:pPr algn="r">
              <a:defRPr sz="1600"/>
            </a:pPr>
          </a:p>
          <a:p>
            <a:pPr algn="r">
              <a:defRPr sz="1600"/>
            </a:pPr>
            <a:r>
              <a:t>2</a:t>
            </a:r>
          </a:p>
        </p:txBody>
      </p:sp>
      <p:sp>
        <p:nvSpPr>
          <p:cNvPr id="1164" name="Rectangle"/>
          <p:cNvSpPr/>
          <p:nvPr/>
        </p:nvSpPr>
        <p:spPr>
          <a:xfrm>
            <a:off x="392379" y="5424141"/>
            <a:ext cx="11553529" cy="909350"/>
          </a:xfrm>
          <a:prstGeom prst="rect">
            <a:avLst/>
          </a:prstGeom>
          <a:solidFill>
            <a:srgbClr val="FFFFFF"/>
          </a:solidFill>
          <a:ln w="12700">
            <a:solidFill>
              <a:schemeClr val="accent1"/>
            </a:solidFill>
            <a:miter/>
          </a:ln>
        </p:spPr>
        <p:txBody>
          <a:bodyPr lIns="45719" rIns="45719" anchor="ctr"/>
          <a:lstStyle/>
          <a:p>
            <a:pPr/>
          </a:p>
        </p:txBody>
      </p:sp>
      <p:sp>
        <p:nvSpPr>
          <p:cNvPr id="1165" name="MySQL  127.0.0.1:33060+ ssl  project  JS &gt; db.GoverningPersons.modify(&quot;Ubi = '601544680'&quot;).set(&quot;_id&quot;, &quot;00005d6fc3dc000000000027e067&quot;)…"/>
          <p:cNvSpPr txBox="1"/>
          <p:nvPr/>
        </p:nvSpPr>
        <p:spPr>
          <a:xfrm>
            <a:off x="468063" y="5778251"/>
            <a:ext cx="11402161" cy="42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db.GoverningPersons.modify("Ubi = '601544680'").set("_id", "00005d6fc3dc000000000027e067")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ERROR: 5053: Forbidden update operation on '$._id' member</a:t>
            </a:r>
          </a:p>
        </p:txBody>
      </p:sp>
      <p:sp>
        <p:nvSpPr>
          <p:cNvPr id="1166" name="Note: You can't change the value of the primary key field _id"/>
          <p:cNvSpPr txBox="1"/>
          <p:nvPr/>
        </p:nvSpPr>
        <p:spPr>
          <a:xfrm>
            <a:off x="497557" y="5468591"/>
            <a:ext cx="11343173"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600">
                <a:solidFill>
                  <a:srgbClr val="C60000"/>
                </a:solidFill>
              </a:defRPr>
            </a:pPr>
            <a:r>
              <a:t>Note: You can't change the value of the primary key field </a:t>
            </a:r>
            <a:r>
              <a:rPr sz="1400">
                <a:solidFill>
                  <a:schemeClr val="accent5">
                    <a:lumOff val="-5764"/>
                  </a:schemeClr>
                </a:solidFill>
                <a:latin typeface="Menlo"/>
                <a:ea typeface="Menlo"/>
                <a:cs typeface="Menlo"/>
                <a:sym typeface="Menlo"/>
              </a:rPr>
              <a:t>_id</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71" name="Create and Drop Indexes"/>
          <p:cNvSpPr txBox="1"/>
          <p:nvPr>
            <p:ph type="title"/>
          </p:nvPr>
        </p:nvSpPr>
        <p:spPr>
          <a:prstGeom prst="rect">
            <a:avLst/>
          </a:prstGeom>
        </p:spPr>
        <p:txBody>
          <a:bodyPr/>
          <a:lstStyle/>
          <a:p>
            <a:pPr/>
            <a:r>
              <a:t>Create and Drop Indexes</a:t>
            </a:r>
          </a:p>
        </p:txBody>
      </p:sp>
      <p:sp>
        <p:nvSpPr>
          <p:cNvPr id="1172" name="MySQL  127.0.0.1:33060+ ssl  project  JS &gt; db.GoverningPersons.find('LastName = &quot;FRISCH&quot;')…"/>
          <p:cNvSpPr txBox="1"/>
          <p:nvPr>
            <p:ph type="body" idx="1"/>
          </p:nvPr>
        </p:nvSpPr>
        <p:spPr>
          <a:xfrm>
            <a:off x="768094" y="2288558"/>
            <a:ext cx="9887837" cy="4062071"/>
          </a:xfrm>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"FRISCH"')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82 documents in set (1.1426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"FRISCH"')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82 documents in set (1.0689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"FRISCH"')</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82 documents in set (1.0388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"VARNELL"')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33 documents in set (1.1247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"VARNELL"')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33 documents in set (1.1357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"VARNELL"')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33 documents in set (1.1274 sec)</a:t>
            </a:r>
          </a:p>
        </p:txBody>
      </p:sp>
      <p:sp>
        <p:nvSpPr>
          <p:cNvPr id="11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4" name="1…"/>
          <p:cNvSpPr txBox="1"/>
          <p:nvPr/>
        </p:nvSpPr>
        <p:spPr>
          <a:xfrm>
            <a:off x="475207" y="2200012"/>
            <a:ext cx="273606" cy="415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a:t>
            </a:r>
          </a:p>
          <a:p>
            <a:pPr algn="r">
              <a:spcBef>
                <a:spcPts val="900"/>
              </a:spcBef>
              <a:defRPr sz="1600"/>
            </a:pPr>
          </a:p>
          <a:p>
            <a:pPr algn="r">
              <a:defRPr sz="1600"/>
            </a:pPr>
            <a:r>
              <a:t>2</a:t>
            </a:r>
          </a:p>
          <a:p>
            <a:pPr algn="r">
              <a:spcBef>
                <a:spcPts val="1000"/>
              </a:spcBef>
              <a:defRPr sz="1600"/>
            </a:pPr>
          </a:p>
          <a:p>
            <a:pPr algn="r">
              <a:defRPr sz="1600"/>
            </a:pPr>
            <a:r>
              <a:t>3</a:t>
            </a:r>
          </a:p>
          <a:p>
            <a:pPr algn="r">
              <a:defRPr sz="1600"/>
            </a:pPr>
          </a:p>
          <a:p>
            <a:pPr algn="r">
              <a:spcBef>
                <a:spcPts val="1500"/>
              </a:spcBef>
              <a:defRPr sz="1600"/>
            </a:pPr>
          </a:p>
          <a:p>
            <a:pPr algn="r">
              <a:defRPr sz="1600"/>
            </a:pPr>
            <a:r>
              <a:t>4</a:t>
            </a:r>
          </a:p>
          <a:p>
            <a:pPr algn="r">
              <a:spcBef>
                <a:spcPts val="900"/>
              </a:spcBef>
              <a:defRPr sz="1600"/>
            </a:pPr>
          </a:p>
          <a:p>
            <a:pPr algn="r">
              <a:defRPr sz="1600"/>
            </a:pPr>
            <a:r>
              <a:t>5</a:t>
            </a:r>
          </a:p>
          <a:p>
            <a:pPr algn="r">
              <a:spcBef>
                <a:spcPts val="1100"/>
              </a:spcBef>
              <a:defRPr sz="1600"/>
            </a:pPr>
          </a:p>
          <a:p>
            <a:pPr algn="r">
              <a:defRPr sz="1600"/>
            </a:pPr>
            <a:r>
              <a:t>6</a:t>
            </a:r>
          </a:p>
          <a:p>
            <a:pPr algn="r">
              <a:defRPr sz="1600"/>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79" name="Create and Use the Index"/>
          <p:cNvSpPr txBox="1"/>
          <p:nvPr>
            <p:ph type="title"/>
          </p:nvPr>
        </p:nvSpPr>
        <p:spPr>
          <a:prstGeom prst="rect">
            <a:avLst/>
          </a:prstGeom>
        </p:spPr>
        <p:txBody>
          <a:bodyPr/>
          <a:lstStyle/>
          <a:p>
            <a:pPr/>
            <a:r>
              <a:t>Create and Use the Index</a:t>
            </a:r>
          </a:p>
        </p:txBody>
      </p:sp>
      <p:sp>
        <p:nvSpPr>
          <p:cNvPr id="1180" name="MySQL  127.0.0.1:33060+ ssl  project  JS &gt; db.GoverningPersons.createIndex(&quot;i_Name_Last&quot;, {fields: [{field: &quot;$.LastName&quot;, type: &quot;TEXT(20)&quot;}]})…"/>
          <p:cNvSpPr txBox="1"/>
          <p:nvPr>
            <p:ph type="body" idx="1"/>
          </p:nvPr>
        </p:nvSpPr>
        <p:spPr>
          <a:xfrm>
            <a:off x="768094" y="2288558"/>
            <a:ext cx="9887837" cy="3981597"/>
          </a:xfrm>
          <a:prstGeom prst="rect">
            <a:avLst/>
          </a:prstGeom>
        </p:spPr>
        <p:txBody>
          <a:bodyPr/>
          <a:lstStyle/>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project </a:t>
            </a:r>
            <a:r>
              <a:t> JS </a:t>
            </a:r>
            <a:r>
              <a:t>&gt; </a:t>
            </a:r>
            <a:r>
              <a:t>db.GoverningPersons.createIndex("i_Name_Last", {fields: [{field: "$.</a:t>
            </a:r>
            <a:r>
              <a:rPr>
                <a:solidFill>
                  <a:schemeClr val="accent1">
                    <a:lumOff val="-8784"/>
                  </a:schemeClr>
                </a:solidFill>
              </a:rPr>
              <a:t>LastName</a:t>
            </a:r>
            <a:r>
              <a:t>", type: "</a:t>
            </a:r>
            <a:r>
              <a:rPr>
                <a:solidFill>
                  <a:schemeClr val="accent1">
                    <a:lumOff val="-8784"/>
                  </a:schemeClr>
                </a:solidFill>
              </a:rPr>
              <a:t>TEXT(20)</a:t>
            </a: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Query OK, 0 rows affected (7.4664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project </a:t>
            </a:r>
            <a:r>
              <a:t> JS </a:t>
            </a:r>
            <a:r>
              <a:t>&gt; </a:t>
            </a:r>
            <a:r>
              <a:t>session.runSql('SHOW INDEX FROM project.GoverningPersons')</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Table            | Non_unique | Key_name    | Seq_in_index | Column_name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GoverningPersons |          0 | PRIMARY     |            1 | _id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GoverningPersons |          1 | i_Name_Last |            1 | $ix_t20_F1A785D3F25567CD94716D955607AADB04BB3C0E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Collation | Cardinality | Sub_part | Packed | Null | Index_type | Comment | Index_comment | Visible | Expression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         |     2548946 |     NULL | NULL   |      | BTREE      |         |               | YES     | NULL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         |      371371 |       20 | NULL   | YES  | BTREE      |         |               | YES     | NULL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1 row in set (0.0060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"FRISCH"')</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82 documents in set (0.0119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"VARNELL"')</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33 documents in set (0.0066 sec)</a:t>
            </a:r>
          </a:p>
        </p:txBody>
      </p:sp>
      <p:sp>
        <p:nvSpPr>
          <p:cNvPr id="11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2" name="Original times: 1.1426, 1.0689 and 1.0388 seconds"/>
          <p:cNvSpPr txBox="1"/>
          <p:nvPr/>
        </p:nvSpPr>
        <p:spPr>
          <a:xfrm>
            <a:off x="3449828" y="5314359"/>
            <a:ext cx="4225360"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lvl1pPr>
          </a:lstStyle>
          <a:p>
            <a:pPr/>
            <a:r>
              <a:t>Original times: 1.1426, 1.0689 and 1.0388 seconds</a:t>
            </a:r>
          </a:p>
        </p:txBody>
      </p:sp>
      <p:sp>
        <p:nvSpPr>
          <p:cNvPr id="1183" name="Original time: 1.1247, 1.1357 and 1.1274 seconds"/>
          <p:cNvSpPr txBox="1"/>
          <p:nvPr/>
        </p:nvSpPr>
        <p:spPr>
          <a:xfrm>
            <a:off x="3449828" y="5898455"/>
            <a:ext cx="4141253"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lvl1pPr>
          </a:lstStyle>
          <a:p>
            <a:pPr/>
            <a:r>
              <a:t>Original time: 1.1247, 1.1357 and 1.1274 seconds</a:t>
            </a:r>
          </a:p>
        </p:txBody>
      </p:sp>
      <p:sp>
        <p:nvSpPr>
          <p:cNvPr id="1184" name="1…"/>
          <p:cNvSpPr txBox="1"/>
          <p:nvPr/>
        </p:nvSpPr>
        <p:spPr>
          <a:xfrm>
            <a:off x="492262" y="2182586"/>
            <a:ext cx="273607" cy="415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a:t>
            </a:r>
          </a:p>
          <a:p>
            <a:pPr algn="r">
              <a:spcBef>
                <a:spcPts val="2400"/>
              </a:spcBef>
              <a:defRPr sz="1600"/>
            </a:pPr>
            <a:r>
              <a:t>2</a:t>
            </a:r>
          </a:p>
          <a:p>
            <a:pPr algn="r">
              <a:defRPr sz="1600"/>
            </a:pPr>
          </a:p>
          <a:p>
            <a:pPr algn="r">
              <a:defRPr sz="1600"/>
            </a:pPr>
          </a:p>
          <a:p>
            <a:pPr algn="r">
              <a:defRPr sz="1600"/>
            </a:pPr>
          </a:p>
          <a:p>
            <a:pPr algn="r">
              <a:spcBef>
                <a:spcPts val="900"/>
              </a:spcBef>
              <a:defRPr sz="1600"/>
            </a:pPr>
          </a:p>
          <a:p>
            <a:pPr algn="r">
              <a:defRPr sz="1600"/>
            </a:pPr>
          </a:p>
          <a:p>
            <a:pPr algn="r">
              <a:defRPr sz="1600"/>
            </a:pPr>
          </a:p>
          <a:p>
            <a:pPr algn="r">
              <a:spcBef>
                <a:spcPts val="1600"/>
              </a:spcBef>
              <a:defRPr sz="1600"/>
            </a:pPr>
          </a:p>
          <a:p>
            <a:pPr algn="r">
              <a:defRPr sz="1600"/>
            </a:pPr>
            <a:r>
              <a:t>3</a:t>
            </a:r>
          </a:p>
          <a:p>
            <a:pPr algn="r">
              <a:spcBef>
                <a:spcPts val="500"/>
              </a:spcBef>
              <a:defRPr sz="1600"/>
            </a:pPr>
          </a:p>
          <a:p>
            <a:pPr algn="r">
              <a:defRPr sz="1600"/>
            </a:pPr>
            <a:r>
              <a:t>4</a:t>
            </a:r>
          </a:p>
          <a:p>
            <a:pPr algn="r">
              <a:defRPr sz="1600"/>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89" name="Drop Index"/>
          <p:cNvSpPr txBox="1"/>
          <p:nvPr>
            <p:ph type="title"/>
          </p:nvPr>
        </p:nvSpPr>
        <p:spPr>
          <a:prstGeom prst="rect">
            <a:avLst/>
          </a:prstGeom>
        </p:spPr>
        <p:txBody>
          <a:bodyPr/>
          <a:lstStyle/>
          <a:p>
            <a:pPr/>
            <a:r>
              <a:t>Drop Index</a:t>
            </a:r>
          </a:p>
        </p:txBody>
      </p:sp>
      <p:sp>
        <p:nvSpPr>
          <p:cNvPr id="1190" name="+------------------+------------+-------------+--------------+--------------------------------------------------+…"/>
          <p:cNvSpPr txBox="1"/>
          <p:nvPr>
            <p:ph type="body" idx="1"/>
          </p:nvPr>
        </p:nvSpPr>
        <p:spPr>
          <a:xfrm>
            <a:off x="768094" y="2288558"/>
            <a:ext cx="9887837" cy="3909049"/>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Table            | Non_unique | Key_name    | Seq_in_index | Column_name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GoverningPersons |          1 | </a:t>
            </a:r>
            <a:r>
              <a:rPr>
                <a:solidFill>
                  <a:srgbClr val="C60000"/>
                </a:solidFill>
              </a:rPr>
              <a:t>i_Name_Last</a:t>
            </a:r>
            <a:r>
              <a:t> |            1 | $ix_t20_F1A785D3F25567CD94716D955607AADB04BB3C0E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Collation | Cardinality | Sub_part | Packed | Null | Index_type | Comment | Index_comment | Visible | Expression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         |      371371 |       20 | NULL   | YES  | BTREE      |         |               | YES     | NULL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db.GoverningPersons.dropIndex("i_Name_Last")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session.runSql('SHOW INDEX FROM project.GoverningPersons')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project </a:t>
            </a:r>
            <a:r>
              <a:t> JS </a:t>
            </a:r>
            <a:r>
              <a:t>&gt; </a:t>
            </a:r>
            <a:r>
              <a:t>db.GoverningPersons.find('LastName = "FRISCH"')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82 documents in set (1.0410 sec)</a:t>
            </a:r>
          </a:p>
        </p:txBody>
      </p:sp>
      <p:sp>
        <p:nvSpPr>
          <p:cNvPr id="1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2" name="1…"/>
          <p:cNvSpPr txBox="1"/>
          <p:nvPr/>
        </p:nvSpPr>
        <p:spPr>
          <a:xfrm>
            <a:off x="521651" y="2156147"/>
            <a:ext cx="273606" cy="34251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 </a:t>
            </a:r>
          </a:p>
          <a:p>
            <a:pPr algn="r">
              <a:defRPr sz="1600"/>
            </a:pPr>
          </a:p>
          <a:p>
            <a:pPr algn="r">
              <a:spcBef>
                <a:spcPts val="600"/>
              </a:spcBef>
              <a:defRPr sz="1600"/>
            </a:pPr>
          </a:p>
          <a:p>
            <a:pPr algn="r">
              <a:defRPr sz="1600"/>
            </a:pPr>
            <a:r>
              <a:t> </a:t>
            </a:r>
          </a:p>
          <a:p>
            <a:pPr algn="r">
              <a:defRPr sz="1600"/>
            </a:pPr>
          </a:p>
          <a:p>
            <a:pPr algn="r">
              <a:defRPr sz="1600"/>
            </a:pPr>
          </a:p>
          <a:p>
            <a:pPr algn="r">
              <a:defRPr sz="1600"/>
            </a:pPr>
          </a:p>
          <a:p>
            <a:pPr algn="r">
              <a:defRPr sz="1600"/>
            </a:pPr>
          </a:p>
          <a:p>
            <a:pPr algn="r">
              <a:lnSpc>
                <a:spcPct val="70000"/>
              </a:lnSpc>
              <a:spcBef>
                <a:spcPts val="1500"/>
              </a:spcBef>
              <a:defRPr sz="1600"/>
            </a:pPr>
            <a:r>
              <a:t>1</a:t>
            </a:r>
          </a:p>
          <a:p>
            <a:pPr algn="r">
              <a:defRPr sz="1600"/>
            </a:pPr>
            <a:r>
              <a:t>2</a:t>
            </a:r>
          </a:p>
          <a:p>
            <a:pPr algn="r">
              <a:lnSpc>
                <a:spcPct val="80000"/>
              </a:lnSpc>
              <a:spcBef>
                <a:spcPts val="400"/>
              </a:spcBef>
              <a:defRPr sz="1600"/>
            </a:pPr>
          </a:p>
          <a:p>
            <a:pPr algn="r">
              <a:defRPr sz="1600"/>
            </a:pPr>
            <a:r>
              <a:t>3</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6"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197" name="Session Formats"/>
          <p:cNvSpPr txBox="1"/>
          <p:nvPr>
            <p:ph type="title"/>
          </p:nvPr>
        </p:nvSpPr>
        <p:spPr>
          <a:prstGeom prst="rect">
            <a:avLst/>
          </a:prstGeom>
        </p:spPr>
        <p:txBody>
          <a:bodyPr/>
          <a:lstStyle/>
          <a:p>
            <a:pPr/>
            <a:r>
              <a:t>Session Formats</a:t>
            </a:r>
          </a:p>
        </p:txBody>
      </p:sp>
      <p:sp>
        <p:nvSpPr>
          <p:cNvPr id="1198" name="MySQL  127.0.0.1:33060+ ssl  project  JS &gt; shell.options.set('resultFormat','table')…"/>
          <p:cNvSpPr txBox="1"/>
          <p:nvPr>
            <p:ph type="body" idx="1"/>
          </p:nvPr>
        </p:nvSpPr>
        <p:spPr>
          <a:xfrm>
            <a:off x="768094" y="2288558"/>
            <a:ext cx="9887837" cy="3909049"/>
          </a:xfrm>
          <a:prstGeom prst="rect">
            <a:avLst/>
          </a:prstGeom>
        </p:spPr>
        <p:txBody>
          <a:bodyPr/>
          <a:lstStyle/>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shell.options.set('resultFormat','table')</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session.runSql('select user, host from mysql.user')</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user             | host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mysql.infoschema | localhost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mysql.session    | localhost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mysql.sys        | localhost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root             | localhost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4 rows in set (0.0005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shell.options.set('resultFormat','json')</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project </a:t>
            </a:r>
            <a:r>
              <a:t> JS </a:t>
            </a:r>
            <a:r>
              <a:t>&gt; </a:t>
            </a:r>
            <a:r>
              <a:t>session.runSql('select user, host from mysql.user limit 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"user": "mysql.infoschema",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"host": "localhost"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"user": "mysql.session",</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"host": "localhost"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2 rows in set (0.0005 sec)</a:t>
            </a:r>
          </a:p>
        </p:txBody>
      </p:sp>
      <p:sp>
        <p:nvSpPr>
          <p:cNvPr id="1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0" name="shell.options.set('resultFormat','table')…"/>
          <p:cNvSpPr txBox="1"/>
          <p:nvPr/>
        </p:nvSpPr>
        <p:spPr>
          <a:xfrm>
            <a:off x="7361902" y="4725047"/>
            <a:ext cx="4508263" cy="153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shell.options.set('resultFormat','table')</a:t>
            </a:r>
          </a:p>
          <a:p>
            <a:pPr>
              <a:defRPr sz="1200"/>
            </a:pPr>
            <a:r>
              <a:t>shell.options.set('resultFormat','tabbed')</a:t>
            </a:r>
          </a:p>
          <a:p>
            <a:pPr>
              <a:defRPr sz="1200"/>
            </a:pPr>
            <a:r>
              <a:t>shell.options.set('resultFormat','vertical')</a:t>
            </a:r>
          </a:p>
          <a:p>
            <a:pPr>
              <a:defRPr sz="700"/>
            </a:pPr>
          </a:p>
          <a:p>
            <a:pPr>
              <a:defRPr sz="1200"/>
            </a:pPr>
            <a:r>
              <a:t>shell.options.set('resultFormat','json') or</a:t>
            </a:r>
          </a:p>
          <a:p>
            <a:pPr>
              <a:defRPr sz="1200"/>
            </a:pPr>
            <a:r>
              <a:t>shell.options.set('resultFormat','json/pretty')</a:t>
            </a:r>
          </a:p>
          <a:p>
            <a:pPr>
              <a:defRPr sz="700"/>
            </a:pPr>
          </a:p>
          <a:p>
            <a:pPr>
              <a:defRPr sz="1200"/>
            </a:pPr>
            <a:r>
              <a:t>shell.options.set('resultFormat','ndjson') or</a:t>
            </a:r>
          </a:p>
          <a:p>
            <a:pPr>
              <a:defRPr sz="1200"/>
            </a:pPr>
            <a:r>
              <a:t>shell.options.set('resultFormat','json/raw')</a:t>
            </a:r>
          </a:p>
        </p:txBody>
      </p:sp>
      <p:sp>
        <p:nvSpPr>
          <p:cNvPr id="1201" name="Rectangle"/>
          <p:cNvSpPr/>
          <p:nvPr/>
        </p:nvSpPr>
        <p:spPr>
          <a:xfrm>
            <a:off x="7228616" y="4704380"/>
            <a:ext cx="4587897" cy="1570046"/>
          </a:xfrm>
          <a:prstGeom prst="rect">
            <a:avLst/>
          </a:prstGeom>
          <a:ln w="12700">
            <a:solidFill>
              <a:schemeClr val="accent1"/>
            </a:solidFill>
            <a:miter/>
          </a:ln>
        </p:spPr>
        <p:txBody>
          <a:bodyPr lIns="45719" rIns="45719" anchor="ctr"/>
          <a:lstStyle/>
          <a:p>
            <a:pPr/>
          </a:p>
        </p:txBody>
      </p:sp>
      <p:sp>
        <p:nvSpPr>
          <p:cNvPr id="1202" name="1…"/>
          <p:cNvSpPr txBox="1"/>
          <p:nvPr/>
        </p:nvSpPr>
        <p:spPr>
          <a:xfrm>
            <a:off x="560840" y="2194742"/>
            <a:ext cx="273606" cy="2415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1</a:t>
            </a:r>
          </a:p>
          <a:p>
            <a:pPr>
              <a:spcBef>
                <a:spcPts val="300"/>
              </a:spcBef>
              <a:defRPr sz="1600"/>
            </a:pPr>
            <a:r>
              <a:t>2</a:t>
            </a:r>
          </a:p>
          <a:p>
            <a:pPr>
              <a:spcBef>
                <a:spcPts val="300"/>
              </a:spcBef>
              <a:defRPr sz="1600"/>
            </a:pPr>
          </a:p>
          <a:p>
            <a:pPr>
              <a:spcBef>
                <a:spcPts val="300"/>
              </a:spcBef>
              <a:defRPr sz="1600"/>
            </a:pPr>
          </a:p>
          <a:p>
            <a:pPr>
              <a:spcBef>
                <a:spcPts val="300"/>
              </a:spcBef>
              <a:defRPr sz="1600"/>
            </a:pPr>
          </a:p>
          <a:p>
            <a:pPr>
              <a:spcBef>
                <a:spcPts val="1200"/>
              </a:spcBef>
              <a:defRPr sz="1600"/>
            </a:pPr>
          </a:p>
          <a:p>
            <a:pPr>
              <a:spcBef>
                <a:spcPts val="300"/>
              </a:spcBef>
              <a:defRPr sz="1600"/>
            </a:pPr>
            <a:r>
              <a:t>3</a:t>
            </a:r>
          </a:p>
          <a:p>
            <a:pPr>
              <a:spcBef>
                <a:spcPts val="400"/>
              </a:spcBef>
              <a:defRPr sz="1600"/>
            </a:pPr>
            <a:r>
              <a:t>4</a:t>
            </a:r>
          </a:p>
        </p:txBody>
      </p:sp>
      <p:sp>
        <p:nvSpPr>
          <p:cNvPr id="1203" name="Startup command options:…"/>
          <p:cNvSpPr txBox="1"/>
          <p:nvPr/>
        </p:nvSpPr>
        <p:spPr>
          <a:xfrm>
            <a:off x="8724893" y="2341512"/>
            <a:ext cx="2979165" cy="121651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000000"/>
                </a:solidFill>
                <a:latin typeface="+mj-lt"/>
                <a:ea typeface="+mj-ea"/>
                <a:cs typeface="+mj-cs"/>
                <a:sym typeface="Calibri"/>
              </a:defRPr>
            </a:pPr>
            <a:r>
              <a:t>Startup command options:</a:t>
            </a:r>
          </a:p>
          <a:p>
            <a:pPr>
              <a:defRPr>
                <a:solidFill>
                  <a:srgbClr val="000000"/>
                </a:solidFill>
                <a:latin typeface="+mj-lt"/>
                <a:ea typeface="+mj-ea"/>
                <a:cs typeface="+mj-cs"/>
                <a:sym typeface="Calibri"/>
              </a:defRPr>
            </a:pPr>
            <a:r>
              <a:t>Examples: </a:t>
            </a:r>
          </a:p>
          <a:p>
            <a:pPr>
              <a:defRPr>
                <a:solidFill>
                  <a:srgbClr val="000000"/>
                </a:solidFill>
                <a:latin typeface="+mj-lt"/>
                <a:ea typeface="+mj-ea"/>
                <a:cs typeface="+mj-cs"/>
                <a:sym typeface="Calibri"/>
              </a:defRPr>
            </a:pPr>
            <a:r>
              <a:t>mysqlsh --result-format=table</a:t>
            </a:r>
            <a:r>
              <a:rPr>
                <a:solidFill>
                  <a:srgbClr val="555555"/>
                </a:solidFill>
                <a:latin typeface="Arial"/>
                <a:ea typeface="Arial"/>
                <a:cs typeface="Arial"/>
                <a:sym typeface="Arial"/>
              </a:rPr>
              <a:t> </a:t>
            </a:r>
            <a:endParaRPr>
              <a:solidFill>
                <a:srgbClr val="555555"/>
              </a:solidFill>
              <a:latin typeface="Arial"/>
              <a:ea typeface="Arial"/>
              <a:cs typeface="Arial"/>
              <a:sym typeface="Arial"/>
            </a:endParaRPr>
          </a:p>
          <a:p>
            <a:pPr>
              <a:defRPr>
                <a:solidFill>
                  <a:srgbClr val="000000"/>
                </a:solidFill>
                <a:latin typeface="+mj-lt"/>
                <a:ea typeface="+mj-ea"/>
                <a:cs typeface="+mj-cs"/>
                <a:sym typeface="Calibri"/>
              </a:defRPr>
            </a:pPr>
            <a:r>
              <a:t>mysqlsh --json=pretty</a:t>
            </a:r>
          </a:p>
        </p:txBody>
      </p:sp>
      <p:sp>
        <p:nvSpPr>
          <p:cNvPr id="1204" name="Rectangle"/>
          <p:cNvSpPr/>
          <p:nvPr/>
        </p:nvSpPr>
        <p:spPr>
          <a:xfrm>
            <a:off x="8618653" y="2307054"/>
            <a:ext cx="3197860" cy="1318239"/>
          </a:xfrm>
          <a:prstGeom prst="rect">
            <a:avLst/>
          </a:prstGeom>
          <a:ln w="12700">
            <a:solidFill>
              <a:schemeClr val="accent1">
                <a:lumOff val="-8784"/>
              </a:schemeClr>
            </a:solidFill>
          </a:ln>
        </p:spPr>
        <p:txBody>
          <a:bodyPr lIns="45719" rIns="45719" anchor="ctr"/>
          <a:lstStyle/>
          <a:p>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8"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09" name="Session Formats"/>
          <p:cNvSpPr txBox="1"/>
          <p:nvPr>
            <p:ph type="title"/>
          </p:nvPr>
        </p:nvSpPr>
        <p:spPr>
          <a:prstGeom prst="rect">
            <a:avLst/>
          </a:prstGeom>
        </p:spPr>
        <p:txBody>
          <a:bodyPr/>
          <a:lstStyle/>
          <a:p>
            <a:pPr/>
            <a:r>
              <a:t>Session Formats</a:t>
            </a:r>
          </a:p>
        </p:txBody>
      </p:sp>
      <p:sp>
        <p:nvSpPr>
          <p:cNvPr id="1210" name="MySQL  127.0.0.1:33060+ ssl  workshop  JS &gt; shell.options.set('resultFormat','tabbed')…"/>
          <p:cNvSpPr txBox="1"/>
          <p:nvPr>
            <p:ph type="body" idx="1"/>
          </p:nvPr>
        </p:nvSpPr>
        <p:spPr>
          <a:xfrm>
            <a:off x="768094" y="2288558"/>
            <a:ext cx="9887837" cy="4043505"/>
          </a:xfrm>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shell.options.set('resultFormat','tabbed')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session.runSql('select user, host from mysql.user')</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user 	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mysql.infoschema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mysql.session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mysql.sys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root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4 rows in set (0.0004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shell.options.set('resultFormat','vertical')</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session.runSql('select user, host from mysql.user order by user desc')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1. row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user: mysql.infoschema</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host: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2. row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user: mysql.session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host: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3. row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user: mysql.sys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host: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4. row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user: root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host: localhost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4 rows in set (0.0005 sec)</a:t>
            </a:r>
          </a:p>
        </p:txBody>
      </p:sp>
      <p:sp>
        <p:nvSpPr>
          <p:cNvPr id="12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2" name="5…"/>
          <p:cNvSpPr txBox="1"/>
          <p:nvPr/>
        </p:nvSpPr>
        <p:spPr>
          <a:xfrm>
            <a:off x="536529" y="2181546"/>
            <a:ext cx="273606" cy="2009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5</a:t>
            </a:r>
          </a:p>
          <a:p>
            <a:pPr>
              <a:spcBef>
                <a:spcPts val="500"/>
              </a:spcBef>
              <a:defRPr sz="1600"/>
            </a:pPr>
            <a:r>
              <a:t>6</a:t>
            </a:r>
          </a:p>
          <a:p>
            <a:pPr>
              <a:spcBef>
                <a:spcPts val="300"/>
              </a:spcBef>
              <a:defRPr sz="1600"/>
            </a:pPr>
          </a:p>
          <a:p>
            <a:pPr>
              <a:spcBef>
                <a:spcPts val="300"/>
              </a:spcBef>
              <a:defRPr sz="1600"/>
            </a:pPr>
          </a:p>
          <a:p>
            <a:pPr>
              <a:defRPr sz="1600"/>
            </a:pPr>
          </a:p>
          <a:p>
            <a:pPr>
              <a:spcBef>
                <a:spcPts val="300"/>
              </a:spcBef>
              <a:defRPr sz="1600"/>
            </a:pPr>
            <a:r>
              <a:t>7</a:t>
            </a:r>
          </a:p>
          <a:p>
            <a:pPr>
              <a:spcBef>
                <a:spcPts val="400"/>
              </a:spcBef>
              <a:defRPr sz="1600"/>
            </a:pPr>
            <a:r>
              <a:t>8</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6" name="Hands-on Review"/>
          <p:cNvSpPr txBox="1"/>
          <p:nvPr>
            <p:ph type="title"/>
          </p:nvPr>
        </p:nvSpPr>
        <p:spPr>
          <a:prstGeom prst="rect">
            <a:avLst/>
          </a:prstGeom>
        </p:spPr>
        <p:txBody>
          <a:bodyPr/>
          <a:lstStyle/>
          <a:p>
            <a:pPr/>
            <a:r>
              <a:t>Hands-on Review</a:t>
            </a:r>
          </a:p>
        </p:txBody>
      </p:sp>
      <p:sp>
        <p:nvSpPr>
          <p:cNvPr id="1217" name="Create Collection…"/>
          <p:cNvSpPr txBox="1"/>
          <p:nvPr>
            <p:ph type="body" sz="half" idx="1"/>
          </p:nvPr>
        </p:nvSpPr>
        <p:spPr>
          <a:prstGeom prst="rect">
            <a:avLst/>
          </a:prstGeom>
        </p:spPr>
        <p:txBody>
          <a:bodyPr/>
          <a:lstStyle/>
          <a:p>
            <a:pPr>
              <a:spcBef>
                <a:spcPts val="1200"/>
              </a:spcBef>
              <a:defRPr sz="2400">
                <a:solidFill>
                  <a:srgbClr val="FFFFFF"/>
                </a:solidFill>
              </a:defRPr>
            </a:pPr>
            <a:r>
              <a:t>Create Collection</a:t>
            </a:r>
          </a:p>
          <a:p>
            <a:pPr>
              <a:spcBef>
                <a:spcPts val="1200"/>
              </a:spcBef>
              <a:defRPr sz="2400">
                <a:solidFill>
                  <a:srgbClr val="FFFFFF"/>
                </a:solidFill>
              </a:defRPr>
            </a:pPr>
            <a:r>
              <a:t>Add Record</a:t>
            </a:r>
          </a:p>
          <a:p>
            <a:pPr>
              <a:spcBef>
                <a:spcPts val="1200"/>
              </a:spcBef>
              <a:defRPr sz="2400">
                <a:solidFill>
                  <a:srgbClr val="FFFFFF"/>
                </a:solidFill>
              </a:defRPr>
            </a:pPr>
            <a:r>
              <a:t>Find Record</a:t>
            </a:r>
          </a:p>
          <a:p>
            <a:pPr>
              <a:spcBef>
                <a:spcPts val="1200"/>
              </a:spcBef>
              <a:defRPr sz="2400">
                <a:solidFill>
                  <a:srgbClr val="FFFFFF"/>
                </a:solidFill>
              </a:defRPr>
            </a:pPr>
            <a:r>
              <a:t>Modify Record</a:t>
            </a:r>
          </a:p>
        </p:txBody>
      </p:sp>
      <p:sp>
        <p:nvSpPr>
          <p:cNvPr id="1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Rectangle"/>
          <p:cNvSpPr/>
          <p:nvPr/>
        </p:nvSpPr>
        <p:spPr>
          <a:xfrm>
            <a:off x="4659967" y="1875401"/>
            <a:ext cx="7260899" cy="3954932"/>
          </a:xfrm>
          <a:prstGeom prst="rect">
            <a:avLst/>
          </a:prstGeom>
          <a:solidFill>
            <a:srgbClr val="FFFFFF"/>
          </a:solidFill>
          <a:ln w="12700">
            <a:solidFill>
              <a:schemeClr val="accent1"/>
            </a:solidFill>
            <a:miter/>
          </a:ln>
        </p:spPr>
        <p:txBody>
          <a:bodyPr lIns="45719" rIns="45719" anchor="ctr"/>
          <a:lstStyle/>
          <a:p>
            <a:pPr/>
          </a:p>
        </p:txBody>
      </p:sp>
      <p:sp>
        <p:nvSpPr>
          <p:cNvPr id="602" name="Address book fields"/>
          <p:cNvSpPr txBox="1"/>
          <p:nvPr>
            <p:ph type="title"/>
          </p:nvPr>
        </p:nvSpPr>
        <p:spPr>
          <a:prstGeom prst="rect">
            <a:avLst/>
          </a:prstGeom>
        </p:spPr>
        <p:txBody>
          <a:bodyPr/>
          <a:lstStyle/>
          <a:p>
            <a:pPr/>
            <a:r>
              <a:t>Address book fields</a:t>
            </a:r>
          </a:p>
        </p:txBody>
      </p:sp>
      <p:sp>
        <p:nvSpPr>
          <p:cNvPr id="603" name="Company…"/>
          <p:cNvSpPr txBox="1"/>
          <p:nvPr>
            <p:ph type="body" sz="half" idx="1"/>
          </p:nvPr>
        </p:nvSpPr>
        <p:spPr>
          <a:prstGeom prst="rect">
            <a:avLst/>
          </a:prstGeom>
        </p:spPr>
        <p:txBody>
          <a:bodyPr/>
          <a:lstStyle/>
          <a:p>
            <a:pPr defTabSz="868680">
              <a:spcBef>
                <a:spcPts val="1100"/>
              </a:spcBef>
              <a:defRPr sz="2280">
                <a:solidFill>
                  <a:srgbClr val="FFFFFF"/>
                </a:solidFill>
              </a:defRPr>
            </a:pPr>
            <a:r>
              <a:t>Company</a:t>
            </a:r>
          </a:p>
          <a:p>
            <a:pPr defTabSz="868680">
              <a:spcBef>
                <a:spcPts val="1100"/>
              </a:spcBef>
              <a:defRPr sz="2280">
                <a:solidFill>
                  <a:srgbClr val="FFFFFF"/>
                </a:solidFill>
              </a:defRPr>
            </a:pPr>
            <a:r>
              <a:t>Name</a:t>
            </a:r>
          </a:p>
          <a:p>
            <a:pPr defTabSz="868680">
              <a:spcBef>
                <a:spcPts val="1100"/>
              </a:spcBef>
              <a:defRPr sz="2280">
                <a:solidFill>
                  <a:srgbClr val="FFFFFF"/>
                </a:solidFill>
              </a:defRPr>
            </a:pPr>
            <a:r>
              <a:t>Address</a:t>
            </a:r>
          </a:p>
          <a:p>
            <a:pPr defTabSz="868680">
              <a:spcBef>
                <a:spcPts val="1100"/>
              </a:spcBef>
              <a:defRPr sz="2280">
                <a:solidFill>
                  <a:srgbClr val="FFFFFF"/>
                </a:solidFill>
              </a:defRPr>
            </a:pPr>
            <a:r>
              <a:t>City</a:t>
            </a:r>
          </a:p>
          <a:p>
            <a:pPr defTabSz="868680">
              <a:spcBef>
                <a:spcPts val="1100"/>
              </a:spcBef>
              <a:defRPr sz="2280">
                <a:solidFill>
                  <a:srgbClr val="FFFFFF"/>
                </a:solidFill>
              </a:defRPr>
            </a:pPr>
            <a:r>
              <a:t>State</a:t>
            </a:r>
          </a:p>
          <a:p>
            <a:pPr defTabSz="868680">
              <a:spcBef>
                <a:spcPts val="1100"/>
              </a:spcBef>
              <a:defRPr sz="2280">
                <a:solidFill>
                  <a:srgbClr val="FFFFFF"/>
                </a:solidFill>
              </a:defRPr>
            </a:pPr>
            <a:r>
              <a:t>Zip</a:t>
            </a:r>
          </a:p>
          <a:p>
            <a:pPr defTabSz="868680">
              <a:spcBef>
                <a:spcPts val="1100"/>
              </a:spcBef>
              <a:defRPr sz="2280">
                <a:solidFill>
                  <a:srgbClr val="FFFFFF"/>
                </a:solidFill>
              </a:defRPr>
            </a:pPr>
            <a:r>
              <a:t>Phone</a:t>
            </a:r>
          </a:p>
        </p:txBody>
      </p:sp>
      <p:sp>
        <p:nvSpPr>
          <p:cNvPr id="604"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 name="CREATE TABLE `contacts` (…"/>
          <p:cNvSpPr txBox="1"/>
          <p:nvPr/>
        </p:nvSpPr>
        <p:spPr>
          <a:xfrm>
            <a:off x="4935241" y="2156146"/>
            <a:ext cx="6710351" cy="3393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CREATE TABLE `contacts` (</a:t>
            </a:r>
          </a:p>
          <a:p>
            <a:pPr>
              <a:defRPr b="1"/>
            </a:pPr>
            <a:r>
              <a:t>  `</a:t>
            </a:r>
            <a:r>
              <a:rPr>
                <a:solidFill>
                  <a:srgbClr val="0D2AD0"/>
                </a:solidFill>
              </a:rPr>
              <a:t>id_contacts</a:t>
            </a:r>
            <a:r>
              <a:t>` int(11) NOT NULL AUTO_INCREMENT,</a:t>
            </a:r>
          </a:p>
          <a:p>
            <a:pPr>
              <a:defRPr b="1"/>
            </a:pPr>
            <a:r>
              <a:t>  `</a:t>
            </a:r>
            <a:r>
              <a:rPr>
                <a:solidFill>
                  <a:srgbClr val="0D2AD0"/>
                </a:solidFill>
              </a:rPr>
              <a:t>Company</a:t>
            </a:r>
            <a:r>
              <a:t>` varchar(45) DEFAULT NULL,</a:t>
            </a:r>
          </a:p>
          <a:p>
            <a:pPr>
              <a:defRPr b="1"/>
            </a:pPr>
            <a:r>
              <a:t>  `</a:t>
            </a:r>
            <a:r>
              <a:rPr>
                <a:solidFill>
                  <a:srgbClr val="0D2AD0"/>
                </a:solidFill>
              </a:rPr>
              <a:t>Name</a:t>
            </a:r>
            <a:r>
              <a:t>` varchar(45) DEFAULT NULL,</a:t>
            </a:r>
          </a:p>
          <a:p>
            <a:pPr>
              <a:defRPr b="1"/>
            </a:pPr>
            <a:r>
              <a:t>  `</a:t>
            </a:r>
            <a:r>
              <a:rPr>
                <a:solidFill>
                  <a:srgbClr val="0D2AD0"/>
                </a:solidFill>
              </a:rPr>
              <a:t>Address_01</a:t>
            </a:r>
            <a:r>
              <a:t>` varchar(45) DEFAULT NULL,</a:t>
            </a:r>
          </a:p>
          <a:p>
            <a:pPr>
              <a:defRPr b="1"/>
            </a:pPr>
            <a:r>
              <a:t>  `</a:t>
            </a:r>
            <a:r>
              <a:rPr>
                <a:solidFill>
                  <a:srgbClr val="0D2AD0"/>
                </a:solidFill>
              </a:rPr>
              <a:t>Address_City</a:t>
            </a:r>
            <a:r>
              <a:t>` varchar(45) DEFAULT NULL,</a:t>
            </a:r>
          </a:p>
          <a:p>
            <a:pPr>
              <a:defRPr b="1"/>
            </a:pPr>
            <a:r>
              <a:t>  `</a:t>
            </a:r>
            <a:r>
              <a:rPr>
                <a:solidFill>
                  <a:srgbClr val="0D2AD0"/>
                </a:solidFill>
              </a:rPr>
              <a:t>Address_State</a:t>
            </a:r>
            <a:r>
              <a:t>` varchar(45) DEFAULT NULL,</a:t>
            </a:r>
          </a:p>
          <a:p>
            <a:pPr>
              <a:defRPr b="1"/>
            </a:pPr>
            <a:r>
              <a:t>  `</a:t>
            </a:r>
            <a:r>
              <a:rPr>
                <a:solidFill>
                  <a:srgbClr val="0D2AD0"/>
                </a:solidFill>
              </a:rPr>
              <a:t>Address_Zip</a:t>
            </a:r>
            <a:r>
              <a:t>` varchar(45) DEFAULT NULL,</a:t>
            </a:r>
          </a:p>
          <a:p>
            <a:pPr>
              <a:defRPr b="1"/>
            </a:pPr>
            <a:r>
              <a:t>  `</a:t>
            </a:r>
            <a:r>
              <a:rPr>
                <a:solidFill>
                  <a:srgbClr val="0D2AD0"/>
                </a:solidFill>
              </a:rPr>
              <a:t>Phone_Work</a:t>
            </a:r>
            <a:r>
              <a:t>` varchar(45) DEFAULT NULL,</a:t>
            </a:r>
          </a:p>
          <a:p>
            <a:pPr>
              <a:defRPr b="1"/>
            </a:pPr>
            <a:r>
              <a:t>  PRIMARY KEY (`id_contacts`)</a:t>
            </a:r>
          </a:p>
          <a:p>
            <a:pPr>
              <a:defRPr b="1"/>
            </a:pPr>
            <a:r>
              <a:t>) ENGINE=InnoDB AUTO_INCREMENT=10000 DEFAULT CHARSET=utf8mb4 COLLATE=utf8mb4_0900_ai_ci</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2"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23" name="Working with Collections (tables)"/>
          <p:cNvSpPr txBox="1"/>
          <p:nvPr>
            <p:ph type="title"/>
          </p:nvPr>
        </p:nvSpPr>
        <p:spPr>
          <a:prstGeom prst="rect">
            <a:avLst/>
          </a:prstGeom>
        </p:spPr>
        <p:txBody>
          <a:bodyPr/>
          <a:lstStyle/>
          <a:p>
            <a:pPr/>
            <a:r>
              <a:t>Working with Collections (tables)</a:t>
            </a:r>
          </a:p>
        </p:txBody>
      </p:sp>
      <p:sp>
        <p:nvSpPr>
          <p:cNvPr id="1224" name="# mysqlsh root@127.0.0.1…"/>
          <p:cNvSpPr txBox="1"/>
          <p:nvPr>
            <p:ph type="body" idx="1"/>
          </p:nvPr>
        </p:nvSpPr>
        <p:spPr>
          <a:xfrm>
            <a:off x="768094" y="2288558"/>
            <a:ext cx="9887837" cy="4051767"/>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mysqlsh </a:t>
            </a:r>
            <a:r>
              <a:t>root@127.0.0.1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My</a:t>
            </a:r>
            <a:r>
              <a:rPr>
                <a:solidFill>
                  <a:srgbClr val="D75F00"/>
                </a:solidFill>
              </a:rPr>
              <a:t>SQL </a:t>
            </a:r>
            <a:r>
              <a:rPr>
                <a:solidFill>
                  <a:srgbClr val="E6E6E6"/>
                </a:solidFill>
              </a:rPr>
              <a:t> 127.0.0.1:33060+ ssl </a:t>
            </a:r>
            <a:r>
              <a:t> JS </a:t>
            </a:r>
            <a:r>
              <a:t>&gt; </a:t>
            </a:r>
            <a:r>
              <a:t>session.createSchema("workshop")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&lt;Schema:workshop&gt;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rPr>
                <a:solidFill>
                  <a:srgbClr val="000000"/>
                </a:solidFill>
              </a:rPr>
              <a:t> JS </a:t>
            </a:r>
            <a:r>
              <a:rPr>
                <a:solidFill>
                  <a:srgbClr val="000000"/>
                </a:solidFill>
              </a:rPr>
              <a:t>&gt; </a:t>
            </a:r>
            <a:r>
              <a:rPr>
                <a:solidFill>
                  <a:srgbClr val="000000"/>
                </a:solidFill>
              </a:rPr>
              <a:t>\use workshop</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Default schema `workshop` accessible through 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db.createCollection("foods")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&lt;Collection:foods&gt;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db.foods.add({Name_First: "Bruce", Name_Last: "Wayne", favorite_food: {Breakfast: "bagel with cream cheese", Lunch: "hamburger with fries", Dinner: "lasagne with garlic bread"}})</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(0.0137 sec)</a:t>
            </a:r>
          </a:p>
        </p:txBody>
      </p:sp>
      <p:sp>
        <p:nvSpPr>
          <p:cNvPr id="1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26" name="1…"/>
          <p:cNvSpPr txBox="1"/>
          <p:nvPr/>
        </p:nvSpPr>
        <p:spPr>
          <a:xfrm>
            <a:off x="473573" y="2183129"/>
            <a:ext cx="273607" cy="2567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a:t>
            </a:r>
          </a:p>
          <a:p>
            <a:pPr algn="r">
              <a:spcBef>
                <a:spcPts val="200"/>
              </a:spcBef>
              <a:defRPr sz="1600"/>
            </a:pPr>
          </a:p>
          <a:p>
            <a:pPr algn="r">
              <a:defRPr sz="1600"/>
            </a:pPr>
            <a:r>
              <a:t>2</a:t>
            </a:r>
          </a:p>
          <a:p>
            <a:pPr algn="r">
              <a:defRPr sz="1600"/>
            </a:pPr>
          </a:p>
          <a:p>
            <a:pPr algn="r">
              <a:defRPr sz="1600"/>
            </a:pPr>
            <a:r>
              <a:t>3</a:t>
            </a:r>
          </a:p>
          <a:p>
            <a:pPr algn="r">
              <a:spcBef>
                <a:spcPts val="300"/>
              </a:spcBef>
              <a:defRPr sz="1600"/>
            </a:pPr>
          </a:p>
          <a:p>
            <a:pPr algn="r">
              <a:defRPr sz="1600"/>
            </a:pPr>
            <a:r>
              <a:t>4</a:t>
            </a:r>
          </a:p>
          <a:p>
            <a:pPr algn="r">
              <a:defRPr sz="1600"/>
            </a:pPr>
          </a:p>
          <a:p>
            <a:pPr algn="r">
              <a:defRPr sz="1600"/>
            </a:pPr>
            <a:r>
              <a:t>5</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0"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31" name="Find Documents"/>
          <p:cNvSpPr txBox="1"/>
          <p:nvPr>
            <p:ph type="title"/>
          </p:nvPr>
        </p:nvSpPr>
        <p:spPr>
          <a:prstGeom prst="rect">
            <a:avLst/>
          </a:prstGeom>
        </p:spPr>
        <p:txBody>
          <a:bodyPr/>
          <a:lstStyle/>
          <a:p>
            <a:pPr/>
            <a:r>
              <a:t>Find Documents</a:t>
            </a:r>
          </a:p>
        </p:txBody>
      </p:sp>
      <p:sp>
        <p:nvSpPr>
          <p:cNvPr id="1232" name="MySQL  127.0.0.1:33060+ ssl  workshop  JS &gt; db.foods.find()…"/>
          <p:cNvSpPr txBox="1"/>
          <p:nvPr>
            <p:ph type="body" idx="1"/>
          </p:nvPr>
        </p:nvSpPr>
        <p:spPr>
          <a:xfrm>
            <a:off x="768094" y="2288558"/>
            <a:ext cx="9887837" cy="4049155"/>
          </a:xfrm>
          <a:prstGeom prst="rect">
            <a:avLst/>
          </a:prstGeom>
        </p:spPr>
        <p:txBody>
          <a:bodyPr/>
          <a:lstStyle/>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a:t>
            </a:r>
            <a:endParaRPr>
              <a:solidFill>
                <a:srgbClr val="000000"/>
              </a:solidFill>
            </a:endParaRP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a:solidFill>
                  <a:srgbClr val="C60000"/>
                </a:solidFill>
              </a:rPr>
              <a:t>_id</a:t>
            </a:r>
            <a:r>
              <a:t>": "00005d6fc3dc000000000027e065",</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"Name_Last": "Wayne",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"Name_First": "Bruce",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"favorite_food":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"hamburger with fries",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"lasagne with garlic bread",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"bagel with cream cheese"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(0.0012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a:t>
            </a:r>
            <a:r>
              <a:rPr>
                <a:solidFill>
                  <a:srgbClr val="C60000"/>
                </a:solidFill>
              </a:rPr>
              <a:t>Name_First</a:t>
            </a:r>
            <a:r>
              <a:t> = "Bruce"')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r>
              <a:rPr>
                <a:solidFill>
                  <a:srgbClr val="C60000"/>
                </a:solidFill>
              </a:rPr>
              <a:t>_id</a:t>
            </a:r>
            <a:r>
              <a:t>": "00005d6fc3dc000000000027e065",</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"Name_Last": "Wayne",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"Name_First": "Bruce",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"favorite_food":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"Lunch": "hamburger with fries",</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"Dinner": "lasagne with garlic bread",</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"Breakfast": "bagel with cream cheese"</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    }</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1 document in set (0.0004 sec)</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rPr>
                <a:solidFill>
                  <a:srgbClr val="D75F00"/>
                </a:solidFill>
              </a:rPr>
              <a:t> </a:t>
            </a:r>
            <a:r>
              <a:rPr>
                <a:solidFill>
                  <a:srgbClr val="005F5F"/>
                </a:solidFill>
              </a:rPr>
              <a:t>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"Jason"')</a:t>
            </a:r>
          </a:p>
          <a:p>
            <a:pPr>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1056">
                <a:solidFill>
                  <a:srgbClr val="000000"/>
                </a:solidFill>
                <a:latin typeface="Menlo"/>
                <a:ea typeface="Menlo"/>
                <a:cs typeface="Menlo"/>
                <a:sym typeface="Menlo"/>
              </a:defRPr>
            </a:pPr>
            <a:r>
              <a:t>Empty set (0.0012 sec)</a:t>
            </a:r>
          </a:p>
        </p:txBody>
      </p:sp>
      <p:sp>
        <p:nvSpPr>
          <p:cNvPr id="12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34" name="Primary key _id is…"/>
          <p:cNvSpPr txBox="1"/>
          <p:nvPr/>
        </p:nvSpPr>
        <p:spPr>
          <a:xfrm>
            <a:off x="5118800" y="2501949"/>
            <a:ext cx="1911510"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Primary key </a:t>
            </a:r>
            <a:r>
              <a:rPr sz="1400">
                <a:solidFill>
                  <a:srgbClr val="C60000"/>
                </a:solidFill>
              </a:rPr>
              <a:t>_id</a:t>
            </a:r>
            <a:r>
              <a:t> is</a:t>
            </a:r>
          </a:p>
          <a:p>
            <a:pPr>
              <a:defRPr sz="1600"/>
            </a:pPr>
            <a:r>
              <a:t>automatically added</a:t>
            </a:r>
          </a:p>
        </p:txBody>
      </p:sp>
      <p:sp>
        <p:nvSpPr>
          <p:cNvPr id="1235" name="Line"/>
          <p:cNvSpPr/>
          <p:nvPr/>
        </p:nvSpPr>
        <p:spPr>
          <a:xfrm flipH="1">
            <a:off x="4142394" y="2667049"/>
            <a:ext cx="916791" cy="1"/>
          </a:xfrm>
          <a:prstGeom prst="line">
            <a:avLst/>
          </a:prstGeom>
          <a:ln w="12700">
            <a:solidFill>
              <a:schemeClr val="accent1"/>
            </a:solidFill>
            <a:miter/>
            <a:tailEnd type="triangle"/>
          </a:ln>
        </p:spPr>
        <p:txBody>
          <a:bodyPr lIns="45719" rIns="45719"/>
          <a:lstStyle/>
          <a:p>
            <a:pPr/>
          </a:p>
        </p:txBody>
      </p:sp>
      <p:sp>
        <p:nvSpPr>
          <p:cNvPr id="1236" name="6…"/>
          <p:cNvSpPr txBox="1"/>
          <p:nvPr/>
        </p:nvSpPr>
        <p:spPr>
          <a:xfrm>
            <a:off x="549229" y="2206946"/>
            <a:ext cx="273606" cy="3964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6</a:t>
            </a:r>
          </a:p>
          <a:p>
            <a:pPr>
              <a:defRPr sz="1600"/>
            </a:pPr>
          </a:p>
          <a:p>
            <a:pPr>
              <a:defRPr sz="1600"/>
            </a:pPr>
          </a:p>
          <a:p>
            <a:pPr>
              <a:defRPr sz="1600"/>
            </a:pPr>
          </a:p>
          <a:p>
            <a:pPr>
              <a:defRPr sz="1600"/>
            </a:pPr>
          </a:p>
          <a:p>
            <a:pPr>
              <a:defRPr sz="1600"/>
            </a:pPr>
          </a:p>
          <a:p>
            <a:pPr>
              <a:spcBef>
                <a:spcPts val="900"/>
              </a:spcBef>
              <a:defRPr sz="1600"/>
            </a:pPr>
          </a:p>
          <a:p>
            <a:pPr>
              <a:defRPr sz="1600"/>
            </a:pPr>
            <a:r>
              <a:t>7</a:t>
            </a:r>
          </a:p>
          <a:p>
            <a:pPr>
              <a:defRPr sz="1600"/>
            </a:pPr>
          </a:p>
          <a:p>
            <a:pPr>
              <a:defRPr sz="1600"/>
            </a:pPr>
          </a:p>
          <a:p>
            <a:pPr>
              <a:defRPr sz="1600"/>
            </a:pPr>
          </a:p>
          <a:p>
            <a:pPr>
              <a:defRPr sz="1600"/>
            </a:pPr>
          </a:p>
          <a:p>
            <a:pPr>
              <a:defRPr sz="1600"/>
            </a:pPr>
          </a:p>
          <a:p>
            <a:pPr>
              <a:spcBef>
                <a:spcPts val="1100"/>
              </a:spcBef>
              <a:defRPr sz="1600"/>
            </a:pPr>
          </a:p>
          <a:p>
            <a:pPr>
              <a:defRPr sz="1600"/>
            </a:pPr>
            <a:r>
              <a:t>8</a:t>
            </a:r>
          </a:p>
        </p:txBody>
      </p:sp>
      <p:sp>
        <p:nvSpPr>
          <p:cNvPr id="1237" name="db.foods.find().limit(1)"/>
          <p:cNvSpPr txBox="1"/>
          <p:nvPr/>
        </p:nvSpPr>
        <p:spPr>
          <a:xfrm>
            <a:off x="8943864" y="2249104"/>
            <a:ext cx="2122697"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db.foods.find()</a:t>
            </a:r>
            <a:r>
              <a:rPr>
                <a:solidFill>
                  <a:srgbClr val="C60000"/>
                </a:solidFill>
              </a:rPr>
              <a:t>.limit(1)</a:t>
            </a:r>
          </a:p>
        </p:txBody>
      </p:sp>
      <p:sp>
        <p:nvSpPr>
          <p:cNvPr id="1238" name="(You can also use &quot;limit&quot;)"/>
          <p:cNvSpPr txBox="1"/>
          <p:nvPr/>
        </p:nvSpPr>
        <p:spPr>
          <a:xfrm>
            <a:off x="8943864" y="2500679"/>
            <a:ext cx="234162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1000"/>
              </a:spcBef>
              <a:buClr>
                <a:srgbClr val="9A9B9D"/>
              </a:buClr>
              <a:buFont typeface="Arial"/>
              <a:defRPr sz="1600">
                <a:solidFill>
                  <a:srgbClr val="535353"/>
                </a:solidFill>
              </a:defRPr>
            </a:lvl1pPr>
          </a:lstStyle>
          <a:p>
            <a:pPr/>
            <a:r>
              <a:t>(You can also use "limit")</a:t>
            </a:r>
          </a:p>
        </p:txBody>
      </p:sp>
      <p:sp>
        <p:nvSpPr>
          <p:cNvPr id="1239" name="Line"/>
          <p:cNvSpPr/>
          <p:nvPr/>
        </p:nvSpPr>
        <p:spPr>
          <a:xfrm flipH="1" flipV="1">
            <a:off x="5681310" y="2377374"/>
            <a:ext cx="3191337" cy="1"/>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44" name="Find Documents"/>
          <p:cNvSpPr txBox="1"/>
          <p:nvPr>
            <p:ph type="title"/>
          </p:nvPr>
        </p:nvSpPr>
        <p:spPr>
          <a:prstGeom prst="rect">
            <a:avLst/>
          </a:prstGeom>
        </p:spPr>
        <p:txBody>
          <a:bodyPr/>
          <a:lstStyle/>
          <a:p>
            <a:pPr/>
            <a:r>
              <a:t>Find Documents</a:t>
            </a:r>
          </a:p>
        </p:txBody>
      </p:sp>
      <p:sp>
        <p:nvSpPr>
          <p:cNvPr id="1245" name="MySQL  127.0.0.1:33060+ ssl  workshop  JS &gt; db.foods.find('Name_First = &quot;Bruce&quot;').fields('favorite_food')…"/>
          <p:cNvSpPr txBox="1"/>
          <p:nvPr>
            <p:ph type="body" idx="1"/>
          </p:nvPr>
        </p:nvSpPr>
        <p:spPr>
          <a:xfrm>
            <a:off x="768094" y="2288558"/>
            <a:ext cx="9887837" cy="4042603"/>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"Bruce"').fields('favorite_food')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"hamburger with fries",</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"lasagne with garlic bread",</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"bagel with cream cheese"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(0.0004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"Bruce"').fields("favorite_food", "Name_Last")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r>
              <a:rPr>
                <a:solidFill>
                  <a:srgbClr val="C60000"/>
                </a:solidFill>
              </a:rPr>
              <a:t>Name_Last</a:t>
            </a:r>
            <a:r>
              <a:t>": "Mulder",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r>
              <a:rPr>
                <a:solidFill>
                  <a:srgbClr val="C60000"/>
                </a:solidFill>
              </a:rPr>
              <a:t>favorite_food</a:t>
            </a:r>
            <a:r>
              <a:t>": {</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"hamburger with fries",</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"lasagne with garlic bread",</a:t>
            </a:r>
          </a:p>
          <a:p>
            <a:pPr lvl="1" indent="2286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"Breakfast": "bagel with cream cheese"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(0.0003 sec)</a:t>
            </a:r>
          </a:p>
        </p:txBody>
      </p:sp>
      <p:sp>
        <p:nvSpPr>
          <p:cNvPr id="12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7" name="Query field order does not…"/>
          <p:cNvSpPr txBox="1"/>
          <p:nvPr/>
        </p:nvSpPr>
        <p:spPr>
          <a:xfrm>
            <a:off x="7392644" y="4376775"/>
            <a:ext cx="2509998"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Query field order does not</a:t>
            </a:r>
          </a:p>
          <a:p>
            <a:pPr>
              <a:defRPr sz="1600"/>
            </a:pPr>
            <a:r>
              <a:t>guarantee display order</a:t>
            </a:r>
          </a:p>
        </p:txBody>
      </p:sp>
      <p:sp>
        <p:nvSpPr>
          <p:cNvPr id="1248" name="Line"/>
          <p:cNvSpPr/>
          <p:nvPr/>
        </p:nvSpPr>
        <p:spPr>
          <a:xfrm flipH="1" flipV="1">
            <a:off x="3000481" y="4663795"/>
            <a:ext cx="4290044" cy="1"/>
          </a:xfrm>
          <a:prstGeom prst="line">
            <a:avLst/>
          </a:prstGeom>
          <a:ln w="12700">
            <a:solidFill>
              <a:schemeClr val="accent1"/>
            </a:solidFill>
            <a:miter/>
            <a:tailEnd type="triangle"/>
          </a:ln>
        </p:spPr>
        <p:txBody>
          <a:bodyPr lIns="45719" rIns="45719"/>
          <a:lstStyle/>
          <a:p>
            <a:pPr/>
          </a:p>
        </p:txBody>
      </p:sp>
      <p:sp>
        <p:nvSpPr>
          <p:cNvPr id="1249" name="9…"/>
          <p:cNvSpPr txBox="1"/>
          <p:nvPr/>
        </p:nvSpPr>
        <p:spPr>
          <a:xfrm>
            <a:off x="458574" y="2219647"/>
            <a:ext cx="330161" cy="195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9</a:t>
            </a:r>
          </a:p>
          <a:p>
            <a:pPr algn="r">
              <a:defRPr sz="1600"/>
            </a:pPr>
          </a:p>
          <a:p>
            <a:pPr algn="r">
              <a:defRPr sz="1600"/>
            </a:pPr>
          </a:p>
          <a:p>
            <a:pPr algn="r">
              <a:defRPr sz="1600"/>
            </a:pPr>
          </a:p>
          <a:p>
            <a:pPr algn="r">
              <a:defRPr sz="1600"/>
            </a:pPr>
          </a:p>
          <a:p>
            <a:pPr algn="r">
              <a:defRPr sz="1200"/>
            </a:pPr>
          </a:p>
          <a:p>
            <a:pPr algn="r">
              <a:defRPr sz="1600"/>
            </a:pPr>
          </a:p>
          <a:p>
            <a:pPr algn="r">
              <a:defRPr sz="1600"/>
            </a:pPr>
            <a:r>
              <a:t>10</a:t>
            </a:r>
          </a:p>
        </p:txBody>
      </p:sp>
      <p:sp>
        <p:nvSpPr>
          <p:cNvPr id="1250" name="Rectangle"/>
          <p:cNvSpPr/>
          <p:nvPr/>
        </p:nvSpPr>
        <p:spPr>
          <a:xfrm>
            <a:off x="7294233" y="4366322"/>
            <a:ext cx="2706820" cy="594947"/>
          </a:xfrm>
          <a:prstGeom prst="rect">
            <a:avLst/>
          </a:prstGeom>
          <a:ln w="12700">
            <a:solidFill>
              <a:srgbClr val="F80000"/>
            </a:solidFill>
          </a:ln>
        </p:spPr>
        <p:txBody>
          <a:bodyPr lIns="45719" rIns="45719" anchor="ctr"/>
          <a:lstStyle/>
          <a:p>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4"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55" name="Find Documents - single member of a list"/>
          <p:cNvSpPr txBox="1"/>
          <p:nvPr>
            <p:ph type="title"/>
          </p:nvPr>
        </p:nvSpPr>
        <p:spPr>
          <a:prstGeom prst="rect">
            <a:avLst/>
          </a:prstGeom>
        </p:spPr>
        <p:txBody>
          <a:bodyPr/>
          <a:lstStyle/>
          <a:p>
            <a:pPr/>
            <a:r>
              <a:t>Find Documents - single member of a list</a:t>
            </a:r>
          </a:p>
        </p:txBody>
      </p:sp>
      <p:sp>
        <p:nvSpPr>
          <p:cNvPr id="1256" name="MySQL  127.0.0.1:33060+ ssl  workshop  JS &gt;  db.foods.add({Name_First: &quot;Selena&quot;, Name_Last: &quot;Kyle&quot;, favorite_food: {Breakfast: &quot;bagel with cream cheese and lox&quot;, Lunch: &quot;Grouper sandwich&quot;, Dinner: &quot;Fish and chips&quot;}})…"/>
          <p:cNvSpPr txBox="1"/>
          <p:nvPr>
            <p:ph type="body" idx="1"/>
          </p:nvPr>
        </p:nvSpPr>
        <p:spPr>
          <a:xfrm>
            <a:off x="768094" y="2288558"/>
            <a:ext cx="10802099" cy="3909049"/>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 db.foods.add({Name_First: "Selena", Name_Last: "Kyle", favorite_food: {Breakfast: "bagel with cream cheese and lox", Lunch: "Grouper sandwich", Dinner: "Fish and chips"}})</a:t>
            </a:r>
            <a:endParaRPr>
              <a:solidFill>
                <a:srgbClr val="00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E6E6E6"/>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1 item affected (0.0272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 'Name_First = "</a:t>
            </a:r>
            <a:r>
              <a:t>Selena</a:t>
            </a:r>
            <a:r>
              <a:t>"' ).fields( "</a:t>
            </a:r>
            <a:r>
              <a:rPr>
                <a:solidFill>
                  <a:srgbClr val="C60000"/>
                </a:solidFill>
              </a:rPr>
              <a:t>favorite_food.Breakfast</a:t>
            </a: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"favorite_food.Breakfast": "</a:t>
            </a:r>
            <a:r>
              <a:t>bagel with cream cheese and lox</a:t>
            </a: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(0.0060 sec)</a:t>
            </a:r>
          </a:p>
        </p:txBody>
      </p:sp>
      <p:sp>
        <p:nvSpPr>
          <p:cNvPr id="1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8" name="11…"/>
          <p:cNvSpPr txBox="1"/>
          <p:nvPr/>
        </p:nvSpPr>
        <p:spPr>
          <a:xfrm>
            <a:off x="401823" y="2206946"/>
            <a:ext cx="386617"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11</a:t>
            </a:r>
          </a:p>
          <a:p>
            <a:pPr algn="r">
              <a:defRPr sz="1600"/>
            </a:pPr>
          </a:p>
          <a:p>
            <a:pPr algn="r">
              <a:spcBef>
                <a:spcPts val="700"/>
              </a:spcBef>
              <a:defRPr sz="1600"/>
            </a:pPr>
          </a:p>
          <a:p>
            <a:pPr algn="r">
              <a:defRPr sz="1600"/>
            </a:pPr>
            <a:r>
              <a:t>12</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63" name="Modify Documents"/>
          <p:cNvSpPr txBox="1"/>
          <p:nvPr>
            <p:ph type="title"/>
          </p:nvPr>
        </p:nvSpPr>
        <p:spPr>
          <a:prstGeom prst="rect">
            <a:avLst/>
          </a:prstGeom>
        </p:spPr>
        <p:txBody>
          <a:bodyPr/>
          <a:lstStyle/>
          <a:p>
            <a:pPr/>
            <a:r>
              <a:t>Modify Documents</a:t>
            </a:r>
          </a:p>
        </p:txBody>
      </p:sp>
      <p:sp>
        <p:nvSpPr>
          <p:cNvPr id="1264" name="MySQL  127.0.0.1:33060+ ssl  workshop  JS &gt; db.foods.modify(&quot;Name_First = 'Bruce'&quot;).set(&quot;favorite_food&quot;, {Lunch: &quot;Soup in a bread bowl&quot;, Dinner: &quot;steak and broccoli&quot;})…"/>
          <p:cNvSpPr txBox="1"/>
          <p:nvPr>
            <p:ph type="body" idx="1"/>
          </p:nvPr>
        </p:nvSpPr>
        <p:spPr>
          <a:xfrm>
            <a:off x="768094" y="2288558"/>
            <a:ext cx="9887837" cy="3909049"/>
          </a:xfrm>
          <a:prstGeom prst="rect">
            <a:avLst/>
          </a:prstGeom>
        </p:spPr>
        <p:txBody>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'Bruce'").set("favorite_food", {Lunch: "Soup in a bread bowl", Dinner: "steak and broccoli"})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Query OK, 0 items affected (0.0052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Rows matched: 1  Changed: 0  Warnings: 0</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db.foods.find('Name_First = "Bruce"')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"Wayne",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"Bruce",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"Lunch": "hamburger with fries",</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"Dinner": "lasagne with garlic bread"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1 document in set (0.0004 sec)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p>
        </p:txBody>
      </p:sp>
      <p:sp>
        <p:nvSpPr>
          <p:cNvPr id="1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6" name="{…"/>
          <p:cNvSpPr txBox="1"/>
          <p:nvPr/>
        </p:nvSpPr>
        <p:spPr>
          <a:xfrm>
            <a:off x="7697430" y="3601924"/>
            <a:ext cx="4057147" cy="174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"_id": "00005d6fc3dc000000000027e065",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"Name_Last": "Wayne",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"Name_First": "Bruce",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"favorite_food":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r>
              <a:rPr>
                <a:solidFill>
                  <a:srgbClr val="C60000"/>
                </a:solidFill>
              </a:rPr>
              <a:t> "Lunch": "hamburger with fries",</a:t>
            </a:r>
            <a:endParaRPr>
              <a:solidFill>
                <a:srgbClr val="C60000"/>
              </a:solidFill>
            </a:endParaR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"Dinner": "lasagne with garlic bread",</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C60000"/>
                </a:solidFill>
                <a:latin typeface="Menlo"/>
                <a:ea typeface="Menlo"/>
                <a:cs typeface="Menlo"/>
                <a:sym typeface="Menlo"/>
              </a:defRPr>
            </a:pPr>
            <a:r>
              <a:t>        "Breakfast": "bagel with cream cheese"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solidFill>
                  <a:srgbClr val="000000"/>
                </a:solidFill>
                <a:latin typeface="Menlo"/>
                <a:ea typeface="Menlo"/>
                <a:cs typeface="Menlo"/>
                <a:sym typeface="Menlo"/>
              </a:defRPr>
            </a:pPr>
            <a:r>
              <a:t>}</a:t>
            </a:r>
          </a:p>
        </p:txBody>
      </p:sp>
      <p:sp>
        <p:nvSpPr>
          <p:cNvPr id="1267" name="Rectangle"/>
          <p:cNvSpPr/>
          <p:nvPr/>
        </p:nvSpPr>
        <p:spPr>
          <a:xfrm>
            <a:off x="7598392" y="3431477"/>
            <a:ext cx="4089401" cy="1991896"/>
          </a:xfrm>
          <a:prstGeom prst="rect">
            <a:avLst/>
          </a:prstGeom>
          <a:ln w="25400">
            <a:solidFill>
              <a:srgbClr val="005C77"/>
            </a:solidFill>
          </a:ln>
        </p:spPr>
        <p:txBody>
          <a:bodyPr lIns="45719" rIns="45719" anchor="ctr"/>
          <a:lstStyle/>
          <a:p>
            <a:pPr/>
          </a:p>
        </p:txBody>
      </p:sp>
      <p:sp>
        <p:nvSpPr>
          <p:cNvPr id="1268" name="Original entry"/>
          <p:cNvSpPr txBox="1"/>
          <p:nvPr/>
        </p:nvSpPr>
        <p:spPr>
          <a:xfrm>
            <a:off x="7588868" y="3050093"/>
            <a:ext cx="4108447"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lvl1pPr>
          </a:lstStyle>
          <a:p>
            <a:pPr/>
            <a:r>
              <a:t>Original entry</a:t>
            </a:r>
          </a:p>
        </p:txBody>
      </p:sp>
      <p:sp>
        <p:nvSpPr>
          <p:cNvPr id="1269" name="List"/>
          <p:cNvSpPr txBox="1"/>
          <p:nvPr/>
        </p:nvSpPr>
        <p:spPr>
          <a:xfrm>
            <a:off x="6034877" y="4108462"/>
            <a:ext cx="420351"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List</a:t>
            </a:r>
          </a:p>
        </p:txBody>
      </p:sp>
      <p:sp>
        <p:nvSpPr>
          <p:cNvPr id="1270" name="Line"/>
          <p:cNvSpPr/>
          <p:nvPr/>
        </p:nvSpPr>
        <p:spPr>
          <a:xfrm flipH="1">
            <a:off x="4995764" y="4293882"/>
            <a:ext cx="998563" cy="1"/>
          </a:xfrm>
          <a:prstGeom prst="line">
            <a:avLst/>
          </a:prstGeom>
          <a:ln w="12700">
            <a:solidFill>
              <a:schemeClr val="accent1"/>
            </a:solidFill>
            <a:miter/>
            <a:tailEnd type="triangle"/>
          </a:ln>
        </p:spPr>
        <p:txBody>
          <a:bodyPr lIns="45719" rIns="45719"/>
          <a:lstStyle/>
          <a:p>
            <a:pPr/>
          </a:p>
        </p:txBody>
      </p:sp>
      <p:sp>
        <p:nvSpPr>
          <p:cNvPr id="1271" name="Rectangle"/>
          <p:cNvSpPr/>
          <p:nvPr/>
        </p:nvSpPr>
        <p:spPr>
          <a:xfrm>
            <a:off x="1056417" y="3929664"/>
            <a:ext cx="3841647" cy="728437"/>
          </a:xfrm>
          <a:prstGeom prst="rect">
            <a:avLst/>
          </a:prstGeom>
          <a:ln w="12700">
            <a:solidFill>
              <a:srgbClr val="F80000"/>
            </a:solidFill>
          </a:ln>
        </p:spPr>
        <p:txBody>
          <a:bodyPr lIns="45719" rIns="45719" anchor="ctr"/>
          <a:lstStyle/>
          <a:p>
            <a:pPr/>
          </a:p>
        </p:txBody>
      </p:sp>
      <p:sp>
        <p:nvSpPr>
          <p:cNvPr id="1272" name="13…"/>
          <p:cNvSpPr txBox="1"/>
          <p:nvPr/>
        </p:nvSpPr>
        <p:spPr>
          <a:xfrm>
            <a:off x="293284" y="2206067"/>
            <a:ext cx="459878" cy="1374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sz="1600"/>
            </a:pPr>
            <a:r>
              <a:t>13</a:t>
            </a:r>
          </a:p>
          <a:p>
            <a:pPr algn="r">
              <a:defRPr sz="1600"/>
            </a:pPr>
          </a:p>
          <a:p>
            <a:pPr algn="r">
              <a:spcBef>
                <a:spcPts val="600"/>
              </a:spcBef>
              <a:defRPr sz="1600"/>
            </a:pPr>
          </a:p>
          <a:p>
            <a:pPr algn="r">
              <a:defRPr sz="1600"/>
            </a:pPr>
            <a:r>
              <a:t>14</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6"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77" name="Modify Documents - modifying sub-document"/>
          <p:cNvSpPr txBox="1"/>
          <p:nvPr>
            <p:ph type="title"/>
          </p:nvPr>
        </p:nvSpPr>
        <p:spPr>
          <a:prstGeom prst="rect">
            <a:avLst/>
          </a:prstGeom>
        </p:spPr>
        <p:txBody>
          <a:bodyPr/>
          <a:lstStyle/>
          <a:p>
            <a:pPr/>
            <a:r>
              <a:t>Modify Documents - modifying sub-document</a:t>
            </a:r>
          </a:p>
        </p:txBody>
      </p:sp>
      <p:sp>
        <p:nvSpPr>
          <p:cNvPr id="1278" name="MySQL  127.0.0.1:33060+ ssl  workshop  JS &gt; db.foods.find(&quot;Name_First='Selena'&quot;)…"/>
          <p:cNvSpPr txBox="1"/>
          <p:nvPr>
            <p:ph type="body" idx="1"/>
          </p:nvPr>
        </p:nvSpPr>
        <p:spPr>
          <a:xfrm>
            <a:off x="768094" y="2225058"/>
            <a:ext cx="9887837" cy="4199389"/>
          </a:xfrm>
          <a:prstGeom prst="rect">
            <a:avLst/>
          </a:prstGeom>
        </p:spPr>
        <p:txBody>
          <a:bodyPr/>
          <a:lstStyle/>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db.foods.find("Name_First='Selena'")</a:t>
            </a:r>
            <a:endParaRPr>
              <a:solidFill>
                <a:srgbClr val="000000"/>
              </a:solidFill>
            </a:endParaR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"_id": "00005d8122400000000000000002",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"Name_Last": "Kyle",</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"Name_First": "Selena",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"favorite_food":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"Lunch": "Grouper sandwich",</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C60000"/>
                </a:solidFill>
                <a:latin typeface="Menlo"/>
                <a:ea typeface="Menlo"/>
                <a:cs typeface="Menlo"/>
                <a:sym typeface="Menlo"/>
              </a:defRPr>
            </a:pPr>
            <a:r>
              <a:t>        "Dinner": "Fish and chips",</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"Breakfast": "bagel with cream cheese and lox"</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1 document in set (0.0005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db.foods.modify("Name_First = 'Selena'").set('favorite_food.Dinner', 'Salmon nigiri sushi')</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Query OK, 1 item affected (0.0038 sec)</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Rows matched: 1  Changed: 1  Warnings: 0</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db.foods.find("Name_First='Selena'")</a:t>
            </a:r>
            <a:endParaRPr>
              <a:solidFill>
                <a:srgbClr val="000000"/>
              </a:solidFill>
            </a:endParaR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"_id": "00005d8122400000000000000002",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"Name_Last": "Scully",</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"Name_First": "Dana",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"favorite_food":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"Lunch": "Grouper sandwich",</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C60000"/>
                </a:solidFill>
                <a:latin typeface="Menlo"/>
                <a:ea typeface="Menlo"/>
                <a:cs typeface="Menlo"/>
                <a:sym typeface="Menlo"/>
              </a:defRPr>
            </a:pPr>
            <a:r>
              <a:t>        "Dinner": "Salmon nigiri sushi",</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"Breakfast": "bagel with cream cheese and lox"</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023">
                <a:solidFill>
                  <a:srgbClr val="000000"/>
                </a:solidFill>
                <a:latin typeface="Menlo"/>
                <a:ea typeface="Menlo"/>
                <a:cs typeface="Menlo"/>
                <a:sym typeface="Menlo"/>
              </a:defRPr>
            </a:pPr>
            <a:r>
              <a:t>1 document in set (0.0005 sec)</a:t>
            </a:r>
          </a:p>
        </p:txBody>
      </p:sp>
      <p:sp>
        <p:nvSpPr>
          <p:cNvPr id="12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0" name="15…"/>
          <p:cNvSpPr txBox="1"/>
          <p:nvPr/>
        </p:nvSpPr>
        <p:spPr>
          <a:xfrm>
            <a:off x="374151" y="2118046"/>
            <a:ext cx="386617" cy="2669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15</a:t>
            </a:r>
          </a:p>
          <a:p>
            <a:pPr algn="r">
              <a:spcBef>
                <a:spcPts val="500"/>
              </a:spcBef>
              <a:defRPr sz="1600"/>
            </a:pPr>
          </a:p>
          <a:p>
            <a:pPr algn="r">
              <a:defRPr sz="1600"/>
            </a:pPr>
          </a:p>
          <a:p>
            <a:pPr algn="r">
              <a:defRPr sz="1600"/>
            </a:pPr>
          </a:p>
          <a:p>
            <a:pPr algn="r">
              <a:defRPr sz="1600"/>
            </a:pPr>
          </a:p>
          <a:p>
            <a:pPr algn="r">
              <a:spcBef>
                <a:spcPts val="900"/>
              </a:spcBef>
              <a:defRPr sz="1600"/>
            </a:pPr>
          </a:p>
          <a:p>
            <a:pPr algn="r">
              <a:defRPr sz="1600"/>
            </a:pPr>
            <a:r>
              <a:t>16</a:t>
            </a:r>
          </a:p>
          <a:p>
            <a:pPr algn="r">
              <a:spcBef>
                <a:spcPts val="1700"/>
              </a:spcBef>
              <a:defRPr sz="1600"/>
            </a:pPr>
          </a:p>
          <a:p>
            <a:pPr algn="r">
              <a:defRPr sz="1600"/>
            </a:pPr>
            <a:r>
              <a:t>17</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4"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285" name="Modify Documents - adding a key"/>
          <p:cNvSpPr txBox="1"/>
          <p:nvPr>
            <p:ph type="title"/>
          </p:nvPr>
        </p:nvSpPr>
        <p:spPr>
          <a:prstGeom prst="rect">
            <a:avLst/>
          </a:prstGeom>
        </p:spPr>
        <p:txBody>
          <a:bodyPr/>
          <a:lstStyle/>
          <a:p>
            <a:pPr/>
            <a:r>
              <a:t>Modify Documents - adding a key</a:t>
            </a:r>
          </a:p>
        </p:txBody>
      </p:sp>
      <p:sp>
        <p:nvSpPr>
          <p:cNvPr id="1286" name="MySQL  127.0.0.1:33060+ ssl  workshop  JS &gt; var collection = schema.getCollection('foods')…"/>
          <p:cNvSpPr txBox="1"/>
          <p:nvPr>
            <p:ph type="body" idx="1"/>
          </p:nvPr>
        </p:nvSpPr>
        <p:spPr>
          <a:xfrm>
            <a:off x="768094" y="2288558"/>
            <a:ext cx="9887837" cy="3909049"/>
          </a:xfrm>
          <a:prstGeom prst="rect">
            <a:avLst/>
          </a:prstGeom>
        </p:spPr>
        <p:txBody>
          <a:bodyPr/>
          <a:lstStyle/>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var collection = schema.getCollection('foods')</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rPr>
                <a:solidFill>
                  <a:srgbClr val="005F5F"/>
                </a:solidFill>
              </a:rPr>
              <a:t> My</a:t>
            </a:r>
            <a:r>
              <a:rPr>
                <a:solidFill>
                  <a:srgbClr val="D75F00"/>
                </a:solidFill>
              </a:rPr>
              <a:t>SQL </a:t>
            </a:r>
            <a:r>
              <a:rPr>
                <a:solidFill>
                  <a:srgbClr val="E6E6E6"/>
                </a:solidFill>
              </a:rPr>
              <a:t> 127.0.0.1:33060+ ssl </a:t>
            </a:r>
            <a:r>
              <a:rPr>
                <a:solidFill>
                  <a:srgbClr val="E6E6E6"/>
                </a:solidFill>
              </a:rPr>
              <a:t> workshop </a:t>
            </a:r>
            <a:r>
              <a:t> JS </a:t>
            </a:r>
            <a:r>
              <a:t>&gt; </a:t>
            </a:r>
            <a:r>
              <a:t>collection.modify("Name_First = 'Selena'").patch({ Name_Middle: 'Kitty' })</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Query OK, 0 items affected (0.0007 sec)</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Rows matched: 1  Changed: 0  Warnings: 0</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r>
              <a:rPr>
                <a:solidFill>
                  <a:srgbClr val="000000"/>
                </a:solidFill>
              </a:rPr>
              <a:t>db.foods.find()</a:t>
            </a:r>
            <a:endParaRPr>
              <a:solidFill>
                <a:srgbClr val="000000"/>
              </a:solidFill>
            </a:endParaRP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"_id": "00005d8122400000000000000002",</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"active": false,</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"Name_Last": "Kyle",</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"Name_First": "Selena",</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chemeClr val="accent1">
                    <a:lumOff val="-8784"/>
                  </a:schemeClr>
                </a:solidFill>
                <a:latin typeface="Menlo"/>
                <a:ea typeface="Menlo"/>
                <a:cs typeface="Menlo"/>
                <a:sym typeface="Menlo"/>
              </a:defRPr>
            </a:pPr>
            <a:r>
              <a:t>    "Name_Middle": "Kitty",</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"favorite_food": {</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"Lunch": "Grouper sandwich",</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"Dinner": "Salmon nigiri sushi",</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"Breakfast": "bagel with cream cheese and lox"</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    }</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r>
              <a:t>1 document in set (0.0005 sec)</a:t>
            </a: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E6E6E6"/>
                </a:solidFill>
                <a:latin typeface="Menlo"/>
                <a:ea typeface="Menlo"/>
                <a:cs typeface="Menlo"/>
                <a:sym typeface="Menlo"/>
              </a:defRPr>
            </a:pPr>
            <a:r>
              <a:rPr>
                <a:solidFill>
                  <a:srgbClr val="005F5F"/>
                </a:solidFill>
              </a:rPr>
              <a:t> My</a:t>
            </a:r>
            <a:r>
              <a:rPr>
                <a:solidFill>
                  <a:srgbClr val="D75F00"/>
                </a:solidFill>
              </a:rPr>
              <a:t>SQL </a:t>
            </a:r>
            <a:r>
              <a:t> 127.0.0.1:33060+ ssl </a:t>
            </a:r>
            <a:r>
              <a:t> workshop </a:t>
            </a:r>
            <a:r>
              <a:rPr>
                <a:solidFill>
                  <a:srgbClr val="000000"/>
                </a:solidFill>
              </a:rPr>
              <a:t> JS </a:t>
            </a:r>
            <a:r>
              <a:rPr>
                <a:solidFill>
                  <a:srgbClr val="000000"/>
                </a:solidFill>
              </a:rPr>
              <a:t>&gt; </a:t>
            </a:r>
            <a:endParaRPr>
              <a:solidFill>
                <a:srgbClr val="000000"/>
              </a:solidFill>
            </a:endParaRPr>
          </a:p>
          <a:p>
            <a:pPr>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1078">
                <a:solidFill>
                  <a:srgbClr val="000000"/>
                </a:solidFill>
                <a:latin typeface="Menlo"/>
                <a:ea typeface="Menlo"/>
                <a:cs typeface="Menlo"/>
                <a:sym typeface="Menlo"/>
              </a:defRPr>
            </a:pPr>
          </a:p>
        </p:txBody>
      </p:sp>
      <p:sp>
        <p:nvSpPr>
          <p:cNvPr id="1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8" name="18…"/>
          <p:cNvSpPr txBox="1"/>
          <p:nvPr/>
        </p:nvSpPr>
        <p:spPr>
          <a:xfrm>
            <a:off x="387940" y="2178103"/>
            <a:ext cx="386617" cy="400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a:defRPr sz="1600"/>
            </a:pPr>
            <a:r>
              <a:t>18</a:t>
            </a:r>
          </a:p>
          <a:p>
            <a:pPr algn="r">
              <a:spcBef>
                <a:spcPts val="1000"/>
              </a:spcBef>
              <a:defRPr sz="1600"/>
            </a:pPr>
            <a:r>
              <a:t>19</a:t>
            </a:r>
          </a:p>
          <a:p>
            <a:pPr algn="r">
              <a:spcBef>
                <a:spcPts val="1400"/>
              </a:spcBef>
              <a:defRPr sz="1600"/>
            </a:pPr>
          </a:p>
          <a:p>
            <a:pPr algn="r">
              <a:defRPr sz="1600"/>
            </a:pPr>
            <a:r>
              <a:t>20</a:t>
            </a: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a:p>
            <a:pPr algn="r">
              <a:spcBef>
                <a:spcPts val="700"/>
              </a:spcBef>
              <a:defRPr sz="1600"/>
            </a:pPr>
          </a:p>
        </p:txBody>
      </p:sp>
      <p:sp>
        <p:nvSpPr>
          <p:cNvPr id="1289" name="var schema = session.getSchema('workshop')"/>
          <p:cNvSpPr txBox="1"/>
          <p:nvPr/>
        </p:nvSpPr>
        <p:spPr>
          <a:xfrm>
            <a:off x="6628037" y="-466501"/>
            <a:ext cx="482258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var schema = session.getSchema('workshop')</a:t>
            </a:r>
          </a:p>
        </p:txBody>
      </p:sp>
      <p:sp>
        <p:nvSpPr>
          <p:cNvPr id="1290" name="Add this line before 14"/>
          <p:cNvSpPr txBox="1"/>
          <p:nvPr/>
        </p:nvSpPr>
        <p:spPr>
          <a:xfrm>
            <a:off x="7380347" y="-846930"/>
            <a:ext cx="237897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 this line before 14</a:t>
            </a:r>
          </a:p>
        </p:txBody>
      </p:sp>
      <p:sp>
        <p:nvSpPr>
          <p:cNvPr id="1291" name="db.foods.find(&quot;Name_First='Dana'&quot;)"/>
          <p:cNvSpPr txBox="1"/>
          <p:nvPr/>
        </p:nvSpPr>
        <p:spPr>
          <a:xfrm>
            <a:off x="5278168" y="7289872"/>
            <a:ext cx="58233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Menlo"/>
                <a:ea typeface="Menlo"/>
                <a:cs typeface="Menlo"/>
                <a:sym typeface="Menlo"/>
              </a:defRPr>
            </a:lvl1pPr>
          </a:lstStyle>
          <a:p>
            <a:pPr/>
            <a:r>
              <a:t>db.foods.find("Name_First='Dana'")</a:t>
            </a:r>
          </a:p>
        </p:txBody>
      </p:sp>
      <p:sp>
        <p:nvSpPr>
          <p:cNvPr id="1292" name="Add this line at 17"/>
          <p:cNvSpPr txBox="1"/>
          <p:nvPr/>
        </p:nvSpPr>
        <p:spPr>
          <a:xfrm>
            <a:off x="7347034" y="6979007"/>
            <a:ext cx="192144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Add this line at 17</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Hands-on Demo End"/>
          <p:cNvSpPr txBox="1"/>
          <p:nvPr>
            <p:ph type="title"/>
          </p:nvPr>
        </p:nvSpPr>
        <p:spPr>
          <a:prstGeom prst="rect">
            <a:avLst/>
          </a:prstGeom>
        </p:spPr>
        <p:txBody>
          <a:bodyPr/>
          <a:lstStyle/>
          <a:p>
            <a:pPr/>
            <a:r>
              <a:t>Hands-on Demo End</a:t>
            </a:r>
          </a:p>
        </p:txBody>
      </p:sp>
      <p:sp>
        <p:nvSpPr>
          <p:cNvPr id="1297" name="Body"/>
          <p:cNvSpPr txBox="1"/>
          <p:nvPr>
            <p:ph type="body" sz="half" idx="1"/>
          </p:nvPr>
        </p:nvSpPr>
        <p:spPr>
          <a:prstGeom prst="rect">
            <a:avLst/>
          </a:prstGeom>
        </p:spPr>
        <p:txBody>
          <a:bodyPr/>
          <a:lstStyle/>
          <a:p>
            <a:pPr/>
          </a:p>
        </p:txBody>
      </p:sp>
      <p:sp>
        <p:nvSpPr>
          <p:cNvPr id="1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MySQL SQL JSON Functions (5.7 and 8.0)"/>
          <p:cNvSpPr txBox="1"/>
          <p:nvPr>
            <p:ph type="title"/>
          </p:nvPr>
        </p:nvSpPr>
        <p:spPr>
          <a:prstGeom prst="rect">
            <a:avLst/>
          </a:prstGeom>
        </p:spPr>
        <p:txBody>
          <a:bodyPr/>
          <a:lstStyle/>
          <a:p>
            <a:pPr/>
            <a:r>
              <a:t>MySQL SQL JSON Functions (5.7 and 8.0)</a:t>
            </a:r>
          </a:p>
        </p:txBody>
      </p:sp>
      <p:sp>
        <p:nvSpPr>
          <p:cNvPr id="1303" name="JSON_ARRAY…"/>
          <p:cNvSpPr txBox="1"/>
          <p:nvPr>
            <p:ph type="body" sz="quarter" idx="1"/>
          </p:nvPr>
        </p:nvSpPr>
        <p:spPr>
          <a:xfrm>
            <a:off x="1705450" y="2156146"/>
            <a:ext cx="3628761" cy="4346076"/>
          </a:xfrm>
          <a:prstGeom prst="rect">
            <a:avLst/>
          </a:prstGeom>
        </p:spPr>
        <p:txBody>
          <a:bodyPr/>
          <a:lstStyle/>
          <a:p>
            <a:pPr>
              <a:defRPr sz="1700">
                <a:solidFill>
                  <a:srgbClr val="FFFFFF"/>
                </a:solidFill>
                <a:latin typeface="+mj-lt"/>
                <a:ea typeface="+mj-ea"/>
                <a:cs typeface="+mj-cs"/>
                <a:sym typeface="Calibri"/>
              </a:defRPr>
            </a:pPr>
            <a:r>
              <a:t>JSON_ARRAY</a:t>
            </a:r>
          </a:p>
          <a:p>
            <a:pPr>
              <a:defRPr sz="1700">
                <a:solidFill>
                  <a:srgbClr val="FFFFFF"/>
                </a:solidFill>
                <a:latin typeface="+mj-lt"/>
                <a:ea typeface="+mj-ea"/>
                <a:cs typeface="+mj-cs"/>
                <a:sym typeface="Calibri"/>
              </a:defRPr>
            </a:pPr>
            <a:r>
              <a:t>JSON_ARRAY_APPEND</a:t>
            </a:r>
          </a:p>
          <a:p>
            <a:pPr>
              <a:defRPr sz="1700">
                <a:solidFill>
                  <a:srgbClr val="FFFFFF"/>
                </a:solidFill>
                <a:latin typeface="+mj-lt"/>
                <a:ea typeface="+mj-ea"/>
                <a:cs typeface="+mj-cs"/>
                <a:sym typeface="Calibri"/>
              </a:defRPr>
            </a:pPr>
            <a:r>
              <a:t>JSON_ARRAY_INSERT</a:t>
            </a:r>
          </a:p>
          <a:p>
            <a:pPr>
              <a:defRPr sz="1700">
                <a:solidFill>
                  <a:srgbClr val="FFFFFF"/>
                </a:solidFill>
                <a:latin typeface="+mj-lt"/>
                <a:ea typeface="+mj-ea"/>
                <a:cs typeface="+mj-cs"/>
                <a:sym typeface="Calibri"/>
              </a:defRPr>
            </a:pPr>
            <a:r>
              <a:t>JSON_CONTAINS</a:t>
            </a:r>
          </a:p>
          <a:p>
            <a:pPr>
              <a:defRPr sz="1700">
                <a:solidFill>
                  <a:srgbClr val="FFFFFF"/>
                </a:solidFill>
                <a:latin typeface="+mj-lt"/>
                <a:ea typeface="+mj-ea"/>
                <a:cs typeface="+mj-cs"/>
                <a:sym typeface="Calibri"/>
              </a:defRPr>
            </a:pPr>
            <a:r>
              <a:t>JSON_CONTAINS_PATH</a:t>
            </a:r>
          </a:p>
          <a:p>
            <a:pPr>
              <a:defRPr sz="1700">
                <a:solidFill>
                  <a:srgbClr val="FFFFFF"/>
                </a:solidFill>
                <a:latin typeface="+mj-lt"/>
                <a:ea typeface="+mj-ea"/>
                <a:cs typeface="+mj-cs"/>
                <a:sym typeface="Calibri"/>
              </a:defRPr>
            </a:pPr>
            <a:r>
              <a:t>JSON_DEPTH</a:t>
            </a:r>
          </a:p>
          <a:p>
            <a:pPr>
              <a:defRPr sz="1700">
                <a:solidFill>
                  <a:srgbClr val="FFFFFF"/>
                </a:solidFill>
                <a:latin typeface="+mj-lt"/>
                <a:ea typeface="+mj-ea"/>
                <a:cs typeface="+mj-cs"/>
                <a:sym typeface="Calibri"/>
              </a:defRPr>
            </a:pPr>
            <a:r>
              <a:t>JSON_EXTRACT</a:t>
            </a:r>
          </a:p>
          <a:p>
            <a:pPr>
              <a:defRPr sz="1700">
                <a:solidFill>
                  <a:srgbClr val="FFFFFF"/>
                </a:solidFill>
                <a:latin typeface="+mj-lt"/>
                <a:ea typeface="+mj-ea"/>
                <a:cs typeface="+mj-cs"/>
                <a:sym typeface="Calibri"/>
              </a:defRPr>
            </a:pPr>
            <a:r>
              <a:t>JSON_INSERT</a:t>
            </a:r>
          </a:p>
          <a:p>
            <a:pPr>
              <a:defRPr sz="1700">
                <a:solidFill>
                  <a:srgbClr val="FFFFFF"/>
                </a:solidFill>
                <a:latin typeface="+mj-lt"/>
                <a:ea typeface="+mj-ea"/>
                <a:cs typeface="+mj-cs"/>
                <a:sym typeface="Calibri"/>
              </a:defRPr>
            </a:pPr>
            <a:r>
              <a:t>JSON_KEYS</a:t>
            </a:r>
          </a:p>
          <a:p>
            <a:pPr>
              <a:defRPr sz="1700">
                <a:solidFill>
                  <a:srgbClr val="FFFFFF"/>
                </a:solidFill>
                <a:latin typeface="+mj-lt"/>
                <a:ea typeface="+mj-ea"/>
                <a:cs typeface="+mj-cs"/>
                <a:sym typeface="Calibri"/>
              </a:defRPr>
            </a:pPr>
            <a:r>
              <a:t>JSON_LENGTH</a:t>
            </a:r>
          </a:p>
          <a:p>
            <a:pPr>
              <a:defRPr sz="1700">
                <a:solidFill>
                  <a:srgbClr val="FFFFFF"/>
                </a:solidFill>
                <a:latin typeface="+mj-lt"/>
                <a:ea typeface="+mj-ea"/>
                <a:cs typeface="+mj-cs"/>
                <a:sym typeface="Calibri"/>
              </a:defRPr>
            </a:pPr>
            <a:r>
              <a:t>JSON_MERGE_PATCH</a:t>
            </a:r>
          </a:p>
          <a:p>
            <a:pPr>
              <a:defRPr sz="1700">
                <a:solidFill>
                  <a:srgbClr val="FFFFFF"/>
                </a:solidFill>
                <a:latin typeface="+mj-lt"/>
                <a:ea typeface="+mj-ea"/>
                <a:cs typeface="+mj-cs"/>
                <a:sym typeface="Calibri"/>
              </a:defRPr>
            </a:pPr>
            <a:r>
              <a:t>JSON_MERGE_PRESERVE</a:t>
            </a:r>
          </a:p>
          <a:p>
            <a:pPr>
              <a:defRPr sz="1700">
                <a:solidFill>
                  <a:srgbClr val="FFFFFF"/>
                </a:solidFill>
                <a:latin typeface="+mj-lt"/>
                <a:ea typeface="+mj-ea"/>
                <a:cs typeface="+mj-cs"/>
                <a:sym typeface="Calibri"/>
              </a:defRPr>
            </a:pPr>
            <a:r>
              <a:t>JSON_OBJECT</a:t>
            </a:r>
          </a:p>
          <a:p>
            <a:pPr>
              <a:defRPr sz="1700">
                <a:solidFill>
                  <a:srgbClr val="FFFFFF"/>
                </a:solidFill>
                <a:latin typeface="+mj-lt"/>
                <a:ea typeface="+mj-ea"/>
                <a:cs typeface="+mj-cs"/>
                <a:sym typeface="Calibri"/>
              </a:defRPr>
            </a:pPr>
            <a:r>
              <a:t>JSON_OVERLAPS</a:t>
            </a:r>
          </a:p>
          <a:p>
            <a:pPr>
              <a:defRPr sz="1700">
                <a:solidFill>
                  <a:srgbClr val="FFFFFF"/>
                </a:solidFill>
                <a:latin typeface="+mj-lt"/>
                <a:ea typeface="+mj-ea"/>
                <a:cs typeface="+mj-cs"/>
                <a:sym typeface="Calibri"/>
              </a:defRPr>
            </a:pPr>
            <a:r>
              <a:t>JSON_PRETTY</a:t>
            </a:r>
          </a:p>
        </p:txBody>
      </p:sp>
      <p:sp>
        <p:nvSpPr>
          <p:cNvPr id="13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5" name="JSON_QUOTE…"/>
          <p:cNvSpPr txBox="1"/>
          <p:nvPr/>
        </p:nvSpPr>
        <p:spPr>
          <a:xfrm>
            <a:off x="4767596" y="2156146"/>
            <a:ext cx="3795174" cy="42400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defRPr>
                <a:solidFill>
                  <a:srgbClr val="FFFFFF"/>
                </a:solidFill>
                <a:latin typeface="+mj-lt"/>
                <a:ea typeface="+mj-ea"/>
                <a:cs typeface="+mj-cs"/>
                <a:sym typeface="Calibri"/>
              </a:defRPr>
            </a:pPr>
            <a:r>
              <a:t>JSON_QUOTE</a:t>
            </a:r>
          </a:p>
          <a:p>
            <a:pPr>
              <a:defRPr>
                <a:solidFill>
                  <a:srgbClr val="FFFFFF"/>
                </a:solidFill>
                <a:latin typeface="+mj-lt"/>
                <a:ea typeface="+mj-ea"/>
                <a:cs typeface="+mj-cs"/>
                <a:sym typeface="Calibri"/>
              </a:defRPr>
            </a:pPr>
            <a:r>
              <a:t>JSON_REMOVE</a:t>
            </a:r>
          </a:p>
          <a:p>
            <a:pPr>
              <a:defRPr>
                <a:solidFill>
                  <a:srgbClr val="FFFFFF"/>
                </a:solidFill>
                <a:latin typeface="+mj-lt"/>
                <a:ea typeface="+mj-ea"/>
                <a:cs typeface="+mj-cs"/>
                <a:sym typeface="Calibri"/>
              </a:defRPr>
            </a:pPr>
            <a:r>
              <a:t>JSON_REPLACE</a:t>
            </a:r>
          </a:p>
          <a:p>
            <a:pPr>
              <a:defRPr>
                <a:solidFill>
                  <a:srgbClr val="FFFFFF"/>
                </a:solidFill>
                <a:latin typeface="+mj-lt"/>
                <a:ea typeface="+mj-ea"/>
                <a:cs typeface="+mj-cs"/>
                <a:sym typeface="Calibri"/>
              </a:defRPr>
            </a:pPr>
            <a:r>
              <a:t>JSON_SCHEMA_VALID</a:t>
            </a:r>
          </a:p>
          <a:p>
            <a:pPr>
              <a:defRPr>
                <a:solidFill>
                  <a:srgbClr val="FFFFFF"/>
                </a:solidFill>
                <a:latin typeface="+mj-lt"/>
                <a:ea typeface="+mj-ea"/>
                <a:cs typeface="+mj-cs"/>
                <a:sym typeface="Calibri"/>
              </a:defRPr>
            </a:pPr>
            <a:r>
              <a:t>JSON_SCHEMA_VALIDATION_REPORT</a:t>
            </a:r>
          </a:p>
          <a:p>
            <a:pPr>
              <a:defRPr>
                <a:solidFill>
                  <a:srgbClr val="FFFFFF"/>
                </a:solidFill>
                <a:latin typeface="+mj-lt"/>
                <a:ea typeface="+mj-ea"/>
                <a:cs typeface="+mj-cs"/>
                <a:sym typeface="Calibri"/>
              </a:defRPr>
            </a:pPr>
            <a:r>
              <a:t>JSON_SEARCH</a:t>
            </a:r>
          </a:p>
          <a:p>
            <a:pPr>
              <a:defRPr>
                <a:solidFill>
                  <a:srgbClr val="FFFFFF"/>
                </a:solidFill>
                <a:latin typeface="+mj-lt"/>
                <a:ea typeface="+mj-ea"/>
                <a:cs typeface="+mj-cs"/>
                <a:sym typeface="Calibri"/>
              </a:defRPr>
            </a:pPr>
            <a:r>
              <a:t>JSON_SET</a:t>
            </a:r>
          </a:p>
          <a:p>
            <a:pPr>
              <a:defRPr>
                <a:solidFill>
                  <a:srgbClr val="FFFFFF"/>
                </a:solidFill>
                <a:latin typeface="+mj-lt"/>
                <a:ea typeface="+mj-ea"/>
                <a:cs typeface="+mj-cs"/>
                <a:sym typeface="Calibri"/>
              </a:defRPr>
            </a:pPr>
            <a:r>
              <a:t>JSON_STORAGE_FREE</a:t>
            </a:r>
          </a:p>
          <a:p>
            <a:pPr>
              <a:defRPr>
                <a:solidFill>
                  <a:srgbClr val="FFFFFF"/>
                </a:solidFill>
                <a:latin typeface="+mj-lt"/>
                <a:ea typeface="+mj-ea"/>
                <a:cs typeface="+mj-cs"/>
                <a:sym typeface="Calibri"/>
              </a:defRPr>
            </a:pPr>
            <a:r>
              <a:t>JSON_STORAGE_SIZE</a:t>
            </a:r>
          </a:p>
          <a:p>
            <a:pPr>
              <a:defRPr>
                <a:solidFill>
                  <a:srgbClr val="FFFFFF"/>
                </a:solidFill>
                <a:latin typeface="+mj-lt"/>
                <a:ea typeface="+mj-ea"/>
                <a:cs typeface="+mj-cs"/>
                <a:sym typeface="Calibri"/>
              </a:defRPr>
            </a:pPr>
            <a:r>
              <a:t>JSON_TABLE</a:t>
            </a:r>
          </a:p>
          <a:p>
            <a:pPr>
              <a:defRPr>
                <a:solidFill>
                  <a:srgbClr val="FFFFFF"/>
                </a:solidFill>
                <a:latin typeface="+mj-lt"/>
                <a:ea typeface="+mj-ea"/>
                <a:cs typeface="+mj-cs"/>
                <a:sym typeface="Calibri"/>
              </a:defRPr>
            </a:pPr>
            <a:r>
              <a:t>JSON_TYPE</a:t>
            </a:r>
          </a:p>
          <a:p>
            <a:pPr>
              <a:defRPr>
                <a:solidFill>
                  <a:srgbClr val="FFFFFF"/>
                </a:solidFill>
                <a:latin typeface="+mj-lt"/>
                <a:ea typeface="+mj-ea"/>
                <a:cs typeface="+mj-cs"/>
                <a:sym typeface="Calibri"/>
              </a:defRPr>
            </a:pPr>
            <a:r>
              <a:t>JSON_UNQUOTE</a:t>
            </a:r>
          </a:p>
          <a:p>
            <a:pPr>
              <a:defRPr>
                <a:solidFill>
                  <a:srgbClr val="FFFFFF"/>
                </a:solidFill>
                <a:latin typeface="+mj-lt"/>
                <a:ea typeface="+mj-ea"/>
                <a:cs typeface="+mj-cs"/>
                <a:sym typeface="Calibri"/>
              </a:defRPr>
            </a:pPr>
            <a:r>
              <a:t>JSON_VALID</a:t>
            </a:r>
          </a:p>
          <a:p>
            <a:pPr>
              <a:defRPr>
                <a:solidFill>
                  <a:srgbClr val="FFFFFF"/>
                </a:solidFill>
                <a:latin typeface="+mj-lt"/>
                <a:ea typeface="+mj-ea"/>
                <a:cs typeface="+mj-cs"/>
                <a:sym typeface="Calibri"/>
              </a:defRPr>
            </a:pPr>
            <a:r>
              <a:t>MEMBER OF</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9" name="MySQL Binlog"/>
          <p:cNvSpPr txBox="1"/>
          <p:nvPr>
            <p:ph type="title"/>
          </p:nvPr>
        </p:nvSpPr>
        <p:spPr>
          <a:prstGeom prst="rect">
            <a:avLst/>
          </a:prstGeom>
        </p:spPr>
        <p:txBody>
          <a:bodyPr/>
          <a:lstStyle/>
          <a:p>
            <a:pPr/>
            <a:r>
              <a:t>MySQL Binlog</a:t>
            </a:r>
          </a:p>
        </p:txBody>
      </p:sp>
      <p:sp>
        <p:nvSpPr>
          <p:cNvPr id="1310" name="NoSQL: collection.modify(&quot;Name_First = 'Selena'&quot;).patch({ Name_Middle: 'Kitty' })…"/>
          <p:cNvSpPr txBox="1"/>
          <p:nvPr>
            <p:ph type="body" idx="1"/>
          </p:nvPr>
        </p:nvSpPr>
        <p:spPr>
          <a:xfrm>
            <a:off x="768094" y="2288558"/>
            <a:ext cx="11057760" cy="4144073"/>
          </a:xfrm>
          <a:prstGeom prst="rect">
            <a:avLst/>
          </a:prstGeom>
        </p:spPr>
        <p:txBody>
          <a:bodyPr/>
          <a:lstStyle/>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chemeClr val="accent2"/>
                </a:solidFill>
                <a:latin typeface="Menlo"/>
                <a:ea typeface="Menlo"/>
                <a:cs typeface="Menlo"/>
                <a:sym typeface="Menlo"/>
              </a:defRPr>
            </a:pPr>
            <a:r>
              <a:t>NoSQL: collection.modify("Name_First = 'Selena'").patch({ Name_Middle: 'Kitty'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MySQL Binlog:</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 at 3102</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#191018 11:17:41 server id 3451  end_log_pos 3384 CRC32 0xd0c12cca      Query   thread_id=15    exec_time=0     error_code=0</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SET TIMESTAMP=1571411861/*!*/;</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chemeClr val="accent2"/>
                </a:solidFill>
                <a:latin typeface="Menlo"/>
                <a:ea typeface="Menlo"/>
                <a:cs typeface="Menlo"/>
                <a:sym typeface="Menlo"/>
              </a:defRPr>
            </a:pPr>
            <a:r>
              <a:t>UPDATE `workshop`.`foods` SET doc=JSON_SET(JSON_MERGE_PATCH(doc, JSON_OBJECT('Name_Middle','Kitty')),'$._id',JSON_EXTRACT(`doc`,'$._id')) WHERE (JSON_EXTRACT(doc,'$.Name_First') = 'Selena')</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chemeClr val="accent2"/>
                </a:solidFill>
                <a:latin typeface="Menlo"/>
                <a:ea typeface="Menlo"/>
                <a:cs typeface="Menlo"/>
                <a:sym typeface="Menlo"/>
              </a:defRPr>
            </a:pPr>
            <a:r>
              <a: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 at 3384</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#191018 11:17:41 server id 3451  end_log_pos 3415 CRC32 0xe0eaf4ef      Xid = 246</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COMMIT/*!*/;</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SET @@SESSION.GTID_NEXT= 'AUTOMATIC' /* added by mysqlbinlog */ /*!*/;</a:t>
            </a:r>
          </a:p>
          <a:p>
            <a:pPr>
              <a:tabLst>
                <a:tab pos="330200" algn="l"/>
                <a:tab pos="660400" algn="l"/>
                <a:tab pos="990600" algn="l"/>
                <a:tab pos="1320800" algn="l"/>
                <a:tab pos="1651000" algn="l"/>
                <a:tab pos="1981200" algn="l"/>
                <a:tab pos="2311400" algn="l"/>
                <a:tab pos="2641600" algn="l"/>
                <a:tab pos="2971800" algn="l"/>
                <a:tab pos="3302000" algn="l"/>
                <a:tab pos="3632200" algn="l"/>
                <a:tab pos="3962400" algn="l"/>
              </a:tabLst>
              <a:defRPr sz="1767">
                <a:solidFill>
                  <a:srgbClr val="FFFFFF"/>
                </a:solidFill>
                <a:latin typeface="Menlo"/>
                <a:ea typeface="Menlo"/>
                <a:cs typeface="Menlo"/>
                <a:sym typeface="Menlo"/>
              </a:defRPr>
            </a:pPr>
            <a:r>
              <a:t>DELIMITER ;</a:t>
            </a:r>
          </a:p>
        </p:txBody>
      </p:sp>
      <p:sp>
        <p:nvSpPr>
          <p:cNvPr id="13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Address book sample data"/>
          <p:cNvSpPr txBox="1"/>
          <p:nvPr>
            <p:ph type="title"/>
          </p:nvPr>
        </p:nvSpPr>
        <p:spPr>
          <a:prstGeom prst="rect">
            <a:avLst/>
          </a:prstGeom>
        </p:spPr>
        <p:txBody>
          <a:bodyPr/>
          <a:lstStyle/>
          <a:p>
            <a:pPr/>
            <a:r>
              <a:t>Address book sample data</a:t>
            </a:r>
          </a:p>
        </p:txBody>
      </p:sp>
      <p:sp>
        <p:nvSpPr>
          <p:cNvPr id="610" name="Colonial Motors…"/>
          <p:cNvSpPr txBox="1"/>
          <p:nvPr>
            <p:ph type="body" idx="1"/>
          </p:nvPr>
        </p:nvSpPr>
        <p:spPr>
          <a:xfrm>
            <a:off x="768095" y="2156147"/>
            <a:ext cx="9887836" cy="4227675"/>
          </a:xfrm>
          <a:prstGeom prst="rect">
            <a:avLst/>
          </a:prstGeom>
        </p:spPr>
        <p:txBody>
          <a:bodyPr/>
          <a:lstStyle/>
          <a:p>
            <a:pPr defTabSz="429768">
              <a:defRPr b="1" sz="1879">
                <a:solidFill>
                  <a:srgbClr val="FFFFFF"/>
                </a:solidFill>
              </a:defRPr>
            </a:pPr>
            <a:r>
              <a:t>Colonial Motors</a:t>
            </a:r>
          </a:p>
          <a:p>
            <a:pPr defTabSz="429768">
              <a:defRPr b="1" sz="1879">
                <a:solidFill>
                  <a:srgbClr val="FFFFFF"/>
                </a:solidFill>
              </a:defRPr>
            </a:pPr>
            <a:r>
              <a:t>John J. Jones</a:t>
            </a:r>
          </a:p>
          <a:p>
            <a:pPr defTabSz="429768">
              <a:defRPr b="1" sz="1879">
                <a:solidFill>
                  <a:srgbClr val="FFFFFF"/>
                </a:solidFill>
              </a:defRPr>
            </a:pPr>
            <a:r>
              <a:t>100 Main Street</a:t>
            </a:r>
          </a:p>
          <a:p>
            <a:pPr defTabSz="429768">
              <a:defRPr b="1" sz="1879">
                <a:solidFill>
                  <a:srgbClr val="FFFFFF"/>
                </a:solidFill>
              </a:defRPr>
            </a:pPr>
            <a:r>
              <a:t>New York, NY 10001-1234</a:t>
            </a:r>
          </a:p>
          <a:p>
            <a:pPr defTabSz="429768">
              <a:defRPr b="1" sz="1879">
                <a:solidFill>
                  <a:srgbClr val="FFFFFF"/>
                </a:solidFill>
              </a:defRPr>
            </a:pPr>
            <a:r>
              <a:t>Office: 212-555-1234</a:t>
            </a:r>
          </a:p>
          <a:p>
            <a:pPr defTabSz="429768">
              <a:defRPr b="1" sz="1879">
                <a:solidFill>
                  <a:srgbClr val="FFFFFF"/>
                </a:solidFill>
              </a:defRPr>
            </a:pPr>
            <a:r>
              <a:t>Personal Email: johnjones@example.com</a:t>
            </a:r>
          </a:p>
          <a:p>
            <a:pPr defTabSz="429768">
              <a:defRPr b="1" sz="1879">
                <a:solidFill>
                  <a:srgbClr val="FFFFFF"/>
                </a:solidFill>
              </a:defRPr>
            </a:pPr>
          </a:p>
          <a:p>
            <a:pPr defTabSz="429768">
              <a:defRPr b="1" sz="1879">
                <a:solidFill>
                  <a:srgbClr val="FFFFFF"/>
                </a:solidFill>
              </a:defRPr>
            </a:pPr>
            <a:r>
              <a:t>Blue Bow and Blue Arrow</a:t>
            </a:r>
          </a:p>
          <a:p>
            <a:pPr defTabSz="429768">
              <a:defRPr b="1" sz="1879">
                <a:solidFill>
                  <a:srgbClr val="FFFFFF"/>
                </a:solidFill>
              </a:defRPr>
            </a:pPr>
            <a:r>
              <a:t>Jane Jessica Johnson</a:t>
            </a:r>
          </a:p>
          <a:p>
            <a:pPr defTabSz="429768">
              <a:defRPr b="1" sz="1879">
                <a:solidFill>
                  <a:srgbClr val="FFFFFF"/>
                </a:solidFill>
              </a:defRPr>
            </a:pPr>
            <a:r>
              <a:t>543 12th Avenue</a:t>
            </a:r>
          </a:p>
          <a:p>
            <a:pPr defTabSz="429768">
              <a:defRPr b="1" sz="1879">
                <a:solidFill>
                  <a:srgbClr val="FFFFFF"/>
                </a:solidFill>
              </a:defRPr>
            </a:pPr>
            <a:r>
              <a:t>Suite 500</a:t>
            </a:r>
          </a:p>
          <a:p>
            <a:pPr defTabSz="429768">
              <a:defRPr b="1" sz="1879">
                <a:solidFill>
                  <a:srgbClr val="FFFFFF"/>
                </a:solidFill>
              </a:defRPr>
            </a:pPr>
            <a:r>
              <a:t>New York, NY 10008-4568</a:t>
            </a:r>
          </a:p>
          <a:p>
            <a:pPr defTabSz="429768">
              <a:defRPr b="1" sz="1879">
                <a:solidFill>
                  <a:srgbClr val="FFFFFF"/>
                </a:solidFill>
              </a:defRPr>
            </a:pPr>
            <a:r>
              <a:t>Office: 212-555-5569</a:t>
            </a:r>
          </a:p>
          <a:p>
            <a:pPr defTabSz="429768">
              <a:defRPr b="1" sz="1879">
                <a:solidFill>
                  <a:srgbClr val="FFFFFF"/>
                </a:solidFill>
              </a:defRPr>
            </a:pPr>
            <a:r>
              <a:t>Cell: 212-555-9876</a:t>
            </a:r>
          </a:p>
        </p:txBody>
      </p:sp>
      <p:sp>
        <p:nvSpPr>
          <p:cNvPr id="611"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2" name="Self-employed…"/>
          <p:cNvSpPr txBox="1"/>
          <p:nvPr/>
        </p:nvSpPr>
        <p:spPr>
          <a:xfrm>
            <a:off x="6597574" y="2156147"/>
            <a:ext cx="4892685" cy="283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b="1" sz="2000">
                <a:solidFill>
                  <a:srgbClr val="FFFFFF"/>
                </a:solidFill>
              </a:defRPr>
            </a:pPr>
            <a:r>
              <a:t>Self-employed</a:t>
            </a:r>
          </a:p>
          <a:p>
            <a:pPr defTabSz="457200">
              <a:defRPr b="1" sz="2000">
                <a:solidFill>
                  <a:srgbClr val="FFFFFF"/>
                </a:solidFill>
              </a:defRPr>
            </a:pPr>
            <a:r>
              <a:t>Justin James</a:t>
            </a:r>
          </a:p>
          <a:p>
            <a:pPr defTabSz="457200">
              <a:defRPr b="1" sz="2000">
                <a:solidFill>
                  <a:srgbClr val="FFFFFF"/>
                </a:solidFill>
              </a:defRPr>
            </a:pPr>
            <a:r>
              <a:t>400 S Pine St</a:t>
            </a:r>
          </a:p>
          <a:p>
            <a:pPr defTabSz="457200">
              <a:defRPr b="1" sz="2000">
                <a:solidFill>
                  <a:srgbClr val="FFFFFF"/>
                </a:solidFill>
              </a:defRPr>
            </a:pPr>
            <a:r>
              <a:t>Apt. 14</a:t>
            </a:r>
          </a:p>
          <a:p>
            <a:pPr defTabSz="457200">
              <a:defRPr b="1" sz="2000">
                <a:solidFill>
                  <a:srgbClr val="FFFFFF"/>
                </a:solidFill>
              </a:defRPr>
            </a:pPr>
            <a:r>
              <a:t>Boston, MA 02134</a:t>
            </a:r>
          </a:p>
          <a:p>
            <a:pPr defTabSz="457200">
              <a:defRPr b="1" sz="2000">
                <a:solidFill>
                  <a:srgbClr val="FFFFFF"/>
                </a:solidFill>
              </a:defRPr>
            </a:pPr>
            <a:r>
              <a:t>Home: 617-555-3838</a:t>
            </a:r>
          </a:p>
          <a:p>
            <a:pPr defTabSz="457200">
              <a:defRPr b="1" sz="2000">
                <a:solidFill>
                  <a:srgbClr val="FFFFFF"/>
                </a:solidFill>
              </a:defRPr>
            </a:pPr>
            <a:r>
              <a:t>Cell: 617-555-9001</a:t>
            </a:r>
          </a:p>
          <a:p>
            <a:pPr defTabSz="457200">
              <a:defRPr b="1" sz="2000">
                <a:solidFill>
                  <a:srgbClr val="FFFFFF"/>
                </a:solidFill>
              </a:defRPr>
            </a:pPr>
            <a:r>
              <a:t>Office: 617-555-3462</a:t>
            </a:r>
          </a:p>
          <a:p>
            <a:pPr defTabSz="457200">
              <a:defRPr b="1" sz="2000">
                <a:solidFill>
                  <a:srgbClr val="FFFFFF"/>
                </a:solidFill>
              </a:defRPr>
            </a:pPr>
            <a:r>
              <a:t>Work Email: justinjames@example.com</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5"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316" name="JSON_TABLE"/>
          <p:cNvSpPr txBox="1"/>
          <p:nvPr>
            <p:ph type="title"/>
          </p:nvPr>
        </p:nvSpPr>
        <p:spPr>
          <a:prstGeom prst="rect">
            <a:avLst/>
          </a:prstGeom>
        </p:spPr>
        <p:txBody>
          <a:bodyPr/>
          <a:lstStyle/>
          <a:p>
            <a:pPr/>
            <a:r>
              <a:t>JSON_TABLE</a:t>
            </a:r>
          </a:p>
        </p:txBody>
      </p:sp>
      <p:sp>
        <p:nvSpPr>
          <p:cNvPr id="1317" name="Introduced in MySQL 8.0…"/>
          <p:cNvSpPr txBox="1"/>
          <p:nvPr>
            <p:ph type="body" idx="1"/>
          </p:nvPr>
        </p:nvSpPr>
        <p:spPr>
          <a:xfrm>
            <a:off x="768094" y="2288558"/>
            <a:ext cx="9887837" cy="3909049"/>
          </a:xfrm>
          <a:prstGeom prst="rect">
            <a:avLst/>
          </a:prstGeom>
        </p:spPr>
        <p:txBody>
          <a:bodyPr/>
          <a:lstStyle/>
          <a:p>
            <a:pPr defTabSz="868680">
              <a:spcBef>
                <a:spcPts val="900"/>
              </a:spcBef>
              <a:buClr>
                <a:srgbClr val="9F9F9F"/>
              </a:buClr>
              <a:defRPr b="1" sz="2660">
                <a:solidFill>
                  <a:srgbClr val="5F5F5F"/>
                </a:solidFill>
              </a:defRPr>
            </a:pPr>
            <a:r>
              <a:t>Introduced in MySQL 8.0</a:t>
            </a:r>
          </a:p>
          <a:p>
            <a:pPr defTabSz="868680">
              <a:spcBef>
                <a:spcPts val="900"/>
              </a:spcBef>
              <a:buClr>
                <a:srgbClr val="9F9F9F"/>
              </a:buClr>
              <a:defRPr b="1" sz="2660">
                <a:solidFill>
                  <a:srgbClr val="5F5F5F"/>
                </a:solidFill>
              </a:defRPr>
            </a:pPr>
            <a:endParaRPr sz="1710">
              <a:latin typeface="Courier New"/>
              <a:ea typeface="Courier New"/>
              <a:cs typeface="Courier New"/>
              <a:sym typeface="Courier New"/>
            </a:endParaRPr>
          </a:p>
          <a:p>
            <a:pPr defTabSz="868680">
              <a:spcBef>
                <a:spcPts val="900"/>
              </a:spcBef>
              <a:buClr>
                <a:srgbClr val="9F9F9F"/>
              </a:buClr>
              <a:defRPr b="1" sz="1710">
                <a:solidFill>
                  <a:srgbClr val="5F5F5F"/>
                </a:solidFill>
              </a:defRPr>
            </a:pPr>
            <a:r>
              <a:t>SELECT </a:t>
            </a:r>
            <a:r>
              <a:rPr>
                <a:solidFill>
                  <a:srgbClr val="FF0000"/>
                </a:solidFill>
                <a:latin typeface="Courier New"/>
                <a:ea typeface="Courier New"/>
                <a:cs typeface="Courier New"/>
                <a:sym typeface="Courier New"/>
              </a:rPr>
              <a:t>`Data`.*</a:t>
            </a:r>
            <a:r>
              <a:t>  FROM</a:t>
            </a:r>
          </a:p>
          <a:p>
            <a:pPr defTabSz="868680">
              <a:spcBef>
                <a:spcPts val="900"/>
              </a:spcBef>
              <a:buClr>
                <a:srgbClr val="9F9F9F"/>
              </a:buClr>
              <a:defRPr b="1" sz="1710">
                <a:solidFill>
                  <a:srgbClr val="5F5F5F"/>
                </a:solidFill>
              </a:defRPr>
            </a:pPr>
            <a:r>
              <a:t>  </a:t>
            </a:r>
            <a:r>
              <a:rPr>
                <a:solidFill>
                  <a:srgbClr val="FF0000"/>
                </a:solidFill>
                <a:latin typeface="Courier New"/>
                <a:ea typeface="Courier New"/>
                <a:cs typeface="Courier New"/>
                <a:sym typeface="Courier New"/>
              </a:rPr>
              <a:t>`demo`.`restaurants`</a:t>
            </a:r>
            <a:r>
              <a:t>,</a:t>
            </a:r>
          </a:p>
          <a:p>
            <a:pPr defTabSz="868680">
              <a:spcBef>
                <a:spcPts val="900"/>
              </a:spcBef>
              <a:buClr>
                <a:srgbClr val="9F9F9F"/>
              </a:buClr>
              <a:defRPr b="1" sz="1710">
                <a:solidFill>
                  <a:srgbClr val="5F5F5F"/>
                </a:solidFill>
              </a:defRPr>
            </a:pPr>
            <a:r>
              <a:t>  </a:t>
            </a:r>
            <a:r>
              <a:rPr>
                <a:solidFill>
                  <a:srgbClr val="0070C0"/>
                </a:solidFill>
                <a:latin typeface="Courier New"/>
                <a:ea typeface="Courier New"/>
                <a:cs typeface="Courier New"/>
                <a:sym typeface="Courier New"/>
              </a:rPr>
              <a:t>JSON_TABLE</a:t>
            </a:r>
            <a:r>
              <a:rPr>
                <a:solidFill>
                  <a:srgbClr val="00B050"/>
                </a:solidFill>
              </a:rPr>
              <a:t>(</a:t>
            </a:r>
            <a:r>
              <a:rPr>
                <a:solidFill>
                  <a:srgbClr val="FF0000"/>
                </a:solidFill>
                <a:latin typeface="Courier New"/>
                <a:ea typeface="Courier New"/>
                <a:cs typeface="Courier New"/>
                <a:sym typeface="Courier New"/>
              </a:rPr>
              <a:t>`doc`</a:t>
            </a:r>
            <a:r>
              <a:t>, "$" </a:t>
            </a:r>
            <a:r>
              <a:rPr>
                <a:solidFill>
                  <a:srgbClr val="0070C0"/>
                </a:solidFill>
                <a:latin typeface="Courier New"/>
                <a:ea typeface="Courier New"/>
                <a:cs typeface="Courier New"/>
                <a:sym typeface="Courier New"/>
              </a:rPr>
              <a:t>COLUMNS</a:t>
            </a:r>
            <a:r>
              <a:t>(</a:t>
            </a:r>
            <a:r>
              <a:rPr>
                <a:solidFill>
                  <a:srgbClr val="FF0000"/>
                </a:solidFill>
                <a:latin typeface="Courier New"/>
                <a:ea typeface="Courier New"/>
                <a:cs typeface="Courier New"/>
                <a:sym typeface="Courier New"/>
              </a:rPr>
              <a:t>`Name`</a:t>
            </a:r>
            <a:r>
              <a:t> VARCHAR(128) </a:t>
            </a:r>
            <a:r>
              <a:rPr>
                <a:solidFill>
                  <a:srgbClr val="0070C0"/>
                </a:solidFill>
                <a:latin typeface="Courier New"/>
                <a:ea typeface="Courier New"/>
                <a:cs typeface="Courier New"/>
                <a:sym typeface="Courier New"/>
              </a:rPr>
              <a:t>PATH</a:t>
            </a:r>
            <a:r>
              <a:t> </a:t>
            </a:r>
            <a:r>
              <a:rPr>
                <a:solidFill>
                  <a:srgbClr val="00B050"/>
                </a:solidFill>
                <a:latin typeface="Courier New"/>
                <a:ea typeface="Courier New"/>
                <a:cs typeface="Courier New"/>
                <a:sym typeface="Courier New"/>
              </a:rPr>
              <a:t>‘$.name’</a:t>
            </a:r>
            <a:r>
              <a:t>,</a:t>
            </a:r>
          </a:p>
          <a:p>
            <a:pPr defTabSz="868680">
              <a:spcBef>
                <a:spcPts val="900"/>
              </a:spcBef>
              <a:buClr>
                <a:srgbClr val="9F9F9F"/>
              </a:buClr>
              <a:defRPr b="1" sz="1710">
                <a:solidFill>
                  <a:srgbClr val="5F5F5F"/>
                </a:solidFill>
              </a:defRPr>
            </a:pPr>
            <a:r>
              <a:t>                                </a:t>
            </a:r>
            <a:r>
              <a:rPr>
                <a:solidFill>
                  <a:srgbClr val="FF0000"/>
                </a:solidFill>
                <a:latin typeface="Courier New"/>
                <a:ea typeface="Courier New"/>
                <a:cs typeface="Courier New"/>
                <a:sym typeface="Courier New"/>
              </a:rPr>
              <a:t>`Style`</a:t>
            </a:r>
            <a:r>
              <a:t> VARCHAR(128) </a:t>
            </a:r>
            <a:r>
              <a:rPr>
                <a:solidFill>
                  <a:srgbClr val="0070C0"/>
                </a:solidFill>
                <a:latin typeface="Courier New"/>
                <a:ea typeface="Courier New"/>
                <a:cs typeface="Courier New"/>
                <a:sym typeface="Courier New"/>
              </a:rPr>
              <a:t>PATH</a:t>
            </a:r>
            <a:r>
              <a:t> </a:t>
            </a:r>
            <a:r>
              <a:rPr>
                <a:solidFill>
                  <a:srgbClr val="00B050"/>
                </a:solidFill>
                <a:latin typeface="Courier New"/>
                <a:ea typeface="Courier New"/>
                <a:cs typeface="Courier New"/>
                <a:sym typeface="Courier New"/>
              </a:rPr>
              <a:t>‘$.cuisine’</a:t>
            </a:r>
            <a:r>
              <a:t>,</a:t>
            </a:r>
          </a:p>
          <a:p>
            <a:pPr defTabSz="868680">
              <a:spcBef>
                <a:spcPts val="900"/>
              </a:spcBef>
              <a:buClr>
                <a:srgbClr val="9F9F9F"/>
              </a:buClr>
              <a:defRPr b="1" sz="1710">
                <a:solidFill>
                  <a:srgbClr val="5F5F5F"/>
                </a:solidFill>
              </a:defRPr>
            </a:pPr>
            <a:r>
              <a:t>                                </a:t>
            </a:r>
            <a:r>
              <a:rPr>
                <a:solidFill>
                  <a:srgbClr val="0070C0"/>
                </a:solidFill>
                <a:latin typeface="Courier New"/>
                <a:ea typeface="Courier New"/>
                <a:cs typeface="Courier New"/>
                <a:sym typeface="Courier New"/>
              </a:rPr>
              <a:t>NESTED</a:t>
            </a:r>
            <a:r>
              <a:t> </a:t>
            </a:r>
            <a:r>
              <a:rPr>
                <a:solidFill>
                  <a:srgbClr val="0070C0"/>
                </a:solidFill>
                <a:latin typeface="Courier New"/>
                <a:ea typeface="Courier New"/>
                <a:cs typeface="Courier New"/>
                <a:sym typeface="Courier New"/>
              </a:rPr>
              <a:t>PATH</a:t>
            </a:r>
            <a:r>
              <a:t> </a:t>
            </a:r>
            <a:r>
              <a:rPr>
                <a:solidFill>
                  <a:srgbClr val="00B050"/>
                </a:solidFill>
                <a:latin typeface="Courier New"/>
                <a:ea typeface="Courier New"/>
                <a:cs typeface="Courier New"/>
                <a:sym typeface="Courier New"/>
              </a:rPr>
              <a:t>'$.grades[*]’</a:t>
            </a:r>
            <a:endParaRPr>
              <a:solidFill>
                <a:srgbClr val="00B050"/>
              </a:solidFill>
              <a:latin typeface="Courier New"/>
              <a:ea typeface="Courier New"/>
              <a:cs typeface="Courier New"/>
              <a:sym typeface="Courier New"/>
            </a:endParaRPr>
          </a:p>
          <a:p>
            <a:pPr defTabSz="868680">
              <a:spcBef>
                <a:spcPts val="900"/>
              </a:spcBef>
              <a:buClr>
                <a:srgbClr val="9F9F9F"/>
              </a:buClr>
              <a:defRPr b="1" sz="1710">
                <a:solidFill>
                  <a:srgbClr val="5F5F5F"/>
                </a:solidFill>
              </a:defRPr>
            </a:pPr>
            <a:r>
              <a:t>                                  </a:t>
            </a:r>
            <a:r>
              <a:rPr>
                <a:solidFill>
                  <a:srgbClr val="0070C0"/>
                </a:solidFill>
                <a:latin typeface="Courier New"/>
                <a:ea typeface="Courier New"/>
                <a:cs typeface="Courier New"/>
                <a:sym typeface="Courier New"/>
              </a:rPr>
              <a:t>COLUMNS</a:t>
            </a:r>
            <a:r>
              <a:t>(</a:t>
            </a:r>
            <a:r>
              <a:rPr>
                <a:solidFill>
                  <a:srgbClr val="FF0000"/>
                </a:solidFill>
                <a:latin typeface="Courier New"/>
                <a:ea typeface="Courier New"/>
                <a:cs typeface="Courier New"/>
                <a:sym typeface="Courier New"/>
              </a:rPr>
              <a:t>`Grading`</a:t>
            </a:r>
            <a:r>
              <a:t> VARCHAR(128) </a:t>
            </a:r>
            <a:r>
              <a:rPr>
                <a:solidFill>
                  <a:srgbClr val="0070C0"/>
                </a:solidFill>
                <a:latin typeface="Courier New"/>
                <a:ea typeface="Courier New"/>
                <a:cs typeface="Courier New"/>
                <a:sym typeface="Courier New"/>
              </a:rPr>
              <a:t>PATH</a:t>
            </a:r>
            <a:r>
              <a:t> </a:t>
            </a:r>
            <a:r>
              <a:rPr>
                <a:solidFill>
                  <a:srgbClr val="00B050"/>
                </a:solidFill>
                <a:latin typeface="Courier New"/>
                <a:ea typeface="Courier New"/>
                <a:cs typeface="Courier New"/>
                <a:sym typeface="Courier New"/>
              </a:rPr>
              <a:t>‘$.grade’</a:t>
            </a:r>
            <a:r>
              <a:t>,</a:t>
            </a:r>
          </a:p>
          <a:p>
            <a:pPr defTabSz="868680">
              <a:spcBef>
                <a:spcPts val="900"/>
              </a:spcBef>
              <a:buClr>
                <a:srgbClr val="9F9F9F"/>
              </a:buClr>
              <a:defRPr b="1" sz="1710">
                <a:solidFill>
                  <a:srgbClr val="5F5F5F"/>
                </a:solidFill>
              </a:defRPr>
            </a:pPr>
            <a:r>
              <a:t>                                          </a:t>
            </a:r>
            <a:r>
              <a:rPr>
                <a:solidFill>
                  <a:srgbClr val="FF0000"/>
                </a:solidFill>
                <a:latin typeface="Courier New"/>
                <a:ea typeface="Courier New"/>
                <a:cs typeface="Courier New"/>
                <a:sym typeface="Courier New"/>
              </a:rPr>
              <a:t>`Score`</a:t>
            </a:r>
            <a:r>
              <a:t> INT </a:t>
            </a:r>
            <a:r>
              <a:rPr>
                <a:solidFill>
                  <a:srgbClr val="0070C0"/>
                </a:solidFill>
                <a:latin typeface="Courier New"/>
                <a:ea typeface="Courier New"/>
                <a:cs typeface="Courier New"/>
                <a:sym typeface="Courier New"/>
              </a:rPr>
              <a:t>PATH</a:t>
            </a:r>
            <a:r>
              <a:t> </a:t>
            </a:r>
            <a:r>
              <a:rPr>
                <a:solidFill>
                  <a:srgbClr val="00B050"/>
                </a:solidFill>
                <a:latin typeface="Courier New"/>
                <a:ea typeface="Courier New"/>
                <a:cs typeface="Courier New"/>
                <a:sym typeface="Courier New"/>
              </a:rPr>
              <a:t>‘$.score’</a:t>
            </a:r>
            <a:r>
              <a:t>)))</a:t>
            </a:r>
          </a:p>
          <a:p>
            <a:pPr defTabSz="868680">
              <a:spcBef>
                <a:spcPts val="900"/>
              </a:spcBef>
              <a:buClr>
                <a:srgbClr val="9F9F9F"/>
              </a:buClr>
              <a:defRPr b="1" sz="1710">
                <a:solidFill>
                  <a:srgbClr val="5F5F5F"/>
                </a:solidFill>
              </a:defRPr>
            </a:pPr>
            <a:r>
              <a:t>    AS </a:t>
            </a:r>
            <a:r>
              <a:rPr>
                <a:solidFill>
                  <a:srgbClr val="FF0000"/>
                </a:solidFill>
                <a:latin typeface="Courier New"/>
                <a:ea typeface="Courier New"/>
                <a:cs typeface="Courier New"/>
                <a:sym typeface="Courier New"/>
              </a:rPr>
              <a:t>`Data`</a:t>
            </a:r>
            <a:r>
              <a:t>;</a:t>
            </a:r>
          </a:p>
        </p:txBody>
      </p:sp>
      <p:sp>
        <p:nvSpPr>
          <p:cNvPr id="13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323" name="Title 1"/>
          <p:cNvSpPr txBox="1"/>
          <p:nvPr>
            <p:ph type="title"/>
          </p:nvPr>
        </p:nvSpPr>
        <p:spPr>
          <a:prstGeom prst="rect">
            <a:avLst/>
          </a:prstGeom>
        </p:spPr>
        <p:txBody>
          <a:bodyPr/>
          <a:lstStyle/>
          <a:p>
            <a:pPr/>
            <a:r>
              <a:t>Mixing CTE + JSON</a:t>
            </a:r>
          </a:p>
        </p:txBody>
      </p:sp>
      <p:sp>
        <p:nvSpPr>
          <p:cNvPr id="1324" name="Content Placeholder 2"/>
          <p:cNvSpPr txBox="1"/>
          <p:nvPr>
            <p:ph type="body" idx="1"/>
          </p:nvPr>
        </p:nvSpPr>
        <p:spPr>
          <a:xfrm>
            <a:off x="768094" y="2288558"/>
            <a:ext cx="9887837" cy="3909049"/>
          </a:xfrm>
          <a:prstGeom prst="rect">
            <a:avLst/>
          </a:prstGeom>
        </p:spPr>
        <p:txBody>
          <a:bodyPr/>
          <a:lstStyle/>
          <a:p>
            <a:pPr defTabSz="795527">
              <a:defRPr b="1" sz="2088">
                <a:solidFill>
                  <a:srgbClr val="FF0000"/>
                </a:solidFill>
              </a:defRPr>
            </a:pPr>
            <a:r>
              <a:t>WITH `CTE` AS</a:t>
            </a:r>
          </a:p>
          <a:p>
            <a:pPr defTabSz="795527">
              <a:defRPr b="1" sz="2088">
                <a:solidFill>
                  <a:srgbClr val="FF0000"/>
                </a:solidFill>
              </a:defRPr>
            </a:pPr>
            <a:r>
              <a:t>(</a:t>
            </a:r>
          </a:p>
          <a:p>
            <a:pPr defTabSz="795527">
              <a:defRPr b="1" sz="2088">
                <a:solidFill>
                  <a:srgbClr val="FF0000"/>
                </a:solidFill>
              </a:defRPr>
            </a:pPr>
            <a:r>
              <a:t>  SELECT `doc`-&gt;&gt;'$.name' AS `name`,</a:t>
            </a:r>
          </a:p>
          <a:p>
            <a:pPr defTabSz="795527">
              <a:defRPr b="1" sz="2088">
                <a:solidFill>
                  <a:srgbClr val="FF0000"/>
                </a:solidFill>
              </a:defRPr>
            </a:pPr>
            <a:r>
              <a:t>                 `doc`-&gt;&gt;'$.cuisine' AS `cuisine`, </a:t>
            </a:r>
          </a:p>
          <a:p>
            <a:pPr defTabSz="795527">
              <a:defRPr b="1" sz="2088">
                <a:solidFill>
                  <a:srgbClr val="FF0000"/>
                </a:solidFill>
              </a:defRPr>
            </a:pPr>
            <a:r>
              <a:t>                (SELECT AVG(`score`)</a:t>
            </a:r>
          </a:p>
          <a:p>
            <a:pPr defTabSz="795527">
              <a:defRPr b="1" sz="2088">
                <a:solidFill>
                  <a:srgbClr val="FF0000"/>
                </a:solidFill>
              </a:defRPr>
            </a:pPr>
            <a:r>
              <a:t>                 FROM JSON_TABLE(`doc`,'$.grades[*]’ COLUMNS</a:t>
            </a:r>
          </a:p>
          <a:p>
            <a:pPr defTabSz="795527">
              <a:defRPr b="1" sz="2088">
                <a:solidFill>
                  <a:srgbClr val="FF0000"/>
                </a:solidFill>
              </a:defRPr>
            </a:pPr>
            <a:r>
              <a:t>           (`score` INT PATH '$.score’)) AS r) AS `Average`</a:t>
            </a:r>
          </a:p>
          <a:p>
            <a:pPr defTabSz="795527">
              <a:defRPr b="1" sz="2088">
                <a:solidFill>
                  <a:srgbClr val="FF0000"/>
                </a:solidFill>
              </a:defRPr>
            </a:pPr>
            <a:r>
              <a:t>  FROM `demo`.`restaurants`</a:t>
            </a:r>
          </a:p>
          <a:p>
            <a:pPr defTabSz="795527">
              <a:defRPr b="1" sz="2088">
                <a:solidFill>
                  <a:srgbClr val="FF0000"/>
                </a:solidFill>
              </a:defRPr>
            </a:pPr>
            <a:r>
              <a:t>)</a:t>
            </a:r>
            <a:endParaRPr>
              <a:solidFill>
                <a:srgbClr val="535353"/>
              </a:solidFill>
            </a:endParaRPr>
          </a:p>
          <a:p>
            <a:pPr defTabSz="795527">
              <a:defRPr sz="1392">
                <a:solidFill>
                  <a:srgbClr val="535353"/>
                </a:solidFill>
              </a:defRPr>
            </a:pPr>
            <a:r>
              <a:t>SELECT</a:t>
            </a:r>
          </a:p>
          <a:p>
            <a:pPr defTabSz="795527">
              <a:defRPr sz="1392">
                <a:solidFill>
                  <a:srgbClr val="535353"/>
                </a:solidFill>
              </a:defRPr>
            </a:pPr>
            <a:r>
              <a:t>  *, RANK() OVER (PARTITION BY `cuisine` ORDER BY `Average`) AS `Rank`</a:t>
            </a:r>
          </a:p>
          <a:p>
            <a:pPr defTabSz="795527">
              <a:defRPr sz="1392">
                <a:solidFill>
                  <a:srgbClr val="535353"/>
                </a:solidFill>
              </a:defRPr>
            </a:pPr>
            <a:r>
              <a:t>  FROM</a:t>
            </a:r>
          </a:p>
          <a:p>
            <a:pPr defTabSz="795527">
              <a:defRPr sz="1392">
                <a:solidFill>
                  <a:srgbClr val="535353"/>
                </a:solidFill>
              </a:defRPr>
            </a:pPr>
            <a:r>
              <a:t>    </a:t>
            </a:r>
            <a:r>
              <a:rPr b="1">
                <a:latin typeface="Courier New"/>
                <a:ea typeface="Courier New"/>
                <a:cs typeface="Courier New"/>
                <a:sym typeface="Courier New"/>
              </a:rPr>
              <a:t>`CTE`</a:t>
            </a:r>
            <a:endParaRPr b="1">
              <a:latin typeface="Courier New"/>
              <a:ea typeface="Courier New"/>
              <a:cs typeface="Courier New"/>
              <a:sym typeface="Courier New"/>
            </a:endParaRPr>
          </a:p>
          <a:p>
            <a:pPr defTabSz="795527">
              <a:defRPr sz="1392">
                <a:solidFill>
                  <a:srgbClr val="535353"/>
                </a:solidFill>
              </a:defRPr>
            </a:pPr>
            <a:r>
              <a:t>  ORDER BY</a:t>
            </a:r>
          </a:p>
          <a:p>
            <a:pPr defTabSz="795527">
              <a:defRPr sz="1392">
                <a:solidFill>
                  <a:srgbClr val="535353"/>
                </a:solidFill>
              </a:defRPr>
            </a:pPr>
            <a:r>
              <a:t>    `Rank`, `Average` DESC limit 10; </a:t>
            </a:r>
          </a:p>
        </p:txBody>
      </p:sp>
      <p:sp>
        <p:nvSpPr>
          <p:cNvPr id="1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9" name="Mongo vs MySQL Shell Document Store commands"/>
          <p:cNvSpPr txBox="1"/>
          <p:nvPr>
            <p:ph type="title"/>
          </p:nvPr>
        </p:nvSpPr>
        <p:spPr>
          <a:prstGeom prst="rect">
            <a:avLst/>
          </a:prstGeom>
        </p:spPr>
        <p:txBody>
          <a:bodyPr/>
          <a:lstStyle/>
          <a:p>
            <a:pPr/>
            <a:r>
              <a:t>Mongo vs MySQL Shell Document Store commands</a:t>
            </a:r>
          </a:p>
        </p:txBody>
      </p:sp>
      <p:sp>
        <p:nvSpPr>
          <p:cNvPr id="1330" name="Body"/>
          <p:cNvSpPr txBox="1"/>
          <p:nvPr>
            <p:ph type="body" sz="half" idx="1"/>
          </p:nvPr>
        </p:nvSpPr>
        <p:spPr>
          <a:prstGeom prst="rect">
            <a:avLst/>
          </a:prstGeom>
        </p:spPr>
        <p:txBody>
          <a:bodyPr/>
          <a:lstStyle/>
          <a:p>
            <a:pPr/>
          </a:p>
        </p:txBody>
      </p:sp>
      <p:sp>
        <p:nvSpPr>
          <p:cNvPr id="1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332" name="Table"/>
          <p:cNvGraphicFramePr/>
          <p:nvPr/>
        </p:nvGraphicFramePr>
        <p:xfrm>
          <a:off x="794890" y="2288472"/>
          <a:ext cx="10920995" cy="338305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32005"/>
                <a:gridCol w="4131151"/>
                <a:gridCol w="4418337"/>
              </a:tblGrid>
              <a:tr h="304800">
                <a:tc>
                  <a:txBody>
                    <a:bodyPr/>
                    <a:lstStyle/>
                    <a:p>
                      <a:pPr>
                        <a:defRPr b="0" sz="1800">
                          <a:solidFill>
                            <a:srgbClr val="000000"/>
                          </a:solidFill>
                        </a:defRPr>
                      </a:pPr>
                      <a:r>
                        <a:rPr b="1">
                          <a:solidFill>
                            <a:srgbClr val="FFFFFF"/>
                          </a:solidFill>
                        </a:rPr>
                        <a:t>Command</a:t>
                      </a:r>
                    </a:p>
                  </a:txBody>
                  <a:tcPr marL="0" marR="0" marT="0" marB="0" anchor="t" anchorCtr="0" horzOverflow="overflow">
                    <a:lnB w="12700">
                      <a:solidFill>
                        <a:srgbClr val="FFFFFF"/>
                      </a:solidFill>
                    </a:lnB>
                  </a:tcPr>
                </a:tc>
                <a:tc>
                  <a:txBody>
                    <a:bodyPr/>
                    <a:lstStyle/>
                    <a:p>
                      <a:pPr>
                        <a:defRPr b="0" sz="1800">
                          <a:solidFill>
                            <a:srgbClr val="000000"/>
                          </a:solidFill>
                        </a:defRPr>
                      </a:pPr>
                      <a:r>
                        <a:rPr b="1">
                          <a:solidFill>
                            <a:srgbClr val="FFFFFF"/>
                          </a:solidFill>
                        </a:rPr>
                        <a:t>Mongo</a:t>
                      </a:r>
                    </a:p>
                  </a:txBody>
                  <a:tcPr marL="0" marR="0" marT="0" marB="0" anchor="t" anchorCtr="0" horzOverflow="overflow">
                    <a:lnB w="12700">
                      <a:solidFill>
                        <a:srgbClr val="FFFFFF"/>
                      </a:solidFill>
                    </a:lnB>
                  </a:tcPr>
                </a:tc>
                <a:tc>
                  <a:txBody>
                    <a:bodyPr/>
                    <a:lstStyle/>
                    <a:p>
                      <a:pPr>
                        <a:defRPr b="0" sz="1800">
                          <a:solidFill>
                            <a:srgbClr val="000000"/>
                          </a:solidFill>
                        </a:defRPr>
                      </a:pPr>
                      <a:r>
                        <a:rPr b="1">
                          <a:solidFill>
                            <a:srgbClr val="FFFFFF"/>
                          </a:solidFill>
                        </a:rPr>
                        <a:t>MySQL Document Store</a:t>
                      </a:r>
                    </a:p>
                  </a:txBody>
                  <a:tcPr marL="0" marR="0" marT="0" marB="0" anchor="t" anchorCtr="0" horzOverflow="overflow">
                    <a:lnB w="12700">
                      <a:solidFill>
                        <a:srgbClr val="FFFFFF"/>
                      </a:solidFill>
                    </a:lnB>
                  </a:tcPr>
                </a:tc>
              </a:tr>
              <a:tr h="317735">
                <a:tc>
                  <a:txBody>
                    <a:bodyPr/>
                    <a:lstStyle/>
                    <a:p>
                      <a:pPr>
                        <a:defRPr sz="1800">
                          <a:solidFill>
                            <a:srgbClr val="000000"/>
                          </a:solidFill>
                        </a:defRPr>
                      </a:pPr>
                      <a:r>
                        <a:rPr sz="1200">
                          <a:solidFill>
                            <a:srgbClr val="4E3629"/>
                          </a:solidFill>
                        </a:rPr>
                        <a:t>Login</a:t>
                      </a:r>
                    </a:p>
                  </a:txBody>
                  <a:tcPr marL="0" marR="0" marT="0" marB="0" anchor="t" anchorCtr="0" horzOverflow="overflow">
                    <a:lnT w="12700">
                      <a:solidFill>
                        <a:srgbClr val="FFFFFF"/>
                      </a:solidFill>
                    </a:lnT>
                  </a:tcPr>
                </a:tc>
                <a:tc>
                  <a:txBody>
                    <a:bodyPr/>
                    <a:lstStyle/>
                    <a:p>
                      <a:pPr>
                        <a:defRPr sz="1800">
                          <a:solidFill>
                            <a:srgbClr val="000000"/>
                          </a:solidFill>
                        </a:defRPr>
                      </a:pPr>
                      <a:r>
                        <a:rPr sz="1200">
                          <a:solidFill>
                            <a:srgbClr val="4E3629"/>
                          </a:solidFill>
                        </a:rPr>
                        <a:t>mongo -u &lt;user&gt; -p &lt;password&gt; --database &lt;dbname&gt;</a:t>
                      </a:r>
                    </a:p>
                  </a:txBody>
                  <a:tcPr marL="0" marR="0" marT="0" marB="0" anchor="t" anchorCtr="0" horzOverflow="overflow">
                    <a:lnT w="12700">
                      <a:solidFill>
                        <a:srgbClr val="FFFFFF"/>
                      </a:solidFill>
                    </a:lnT>
                  </a:tcPr>
                </a:tc>
                <a:tc>
                  <a:txBody>
                    <a:bodyPr/>
                    <a:lstStyle/>
                    <a:p>
                      <a:pPr>
                        <a:defRPr sz="1800">
                          <a:solidFill>
                            <a:srgbClr val="000000"/>
                          </a:solidFill>
                        </a:defRPr>
                      </a:pPr>
                      <a:r>
                        <a:rPr sz="1200">
                          <a:solidFill>
                            <a:srgbClr val="4E3629"/>
                          </a:solidFill>
                        </a:rPr>
                        <a:t>mysqlsh root@127.0.0.1 --database  &lt;dbname&gt;</a:t>
                      </a:r>
                    </a:p>
                  </a:txBody>
                  <a:tcPr marL="0" marR="0" marT="0" marB="0" anchor="t" anchorCtr="0" horzOverflow="overflow">
                    <a:lnT w="12700">
                      <a:solidFill>
                        <a:srgbClr val="FFFFFF"/>
                      </a:solidFill>
                    </a:lnT>
                  </a:tcPr>
                </a:tc>
              </a:tr>
              <a:tr h="357383">
                <a:tc>
                  <a:txBody>
                    <a:bodyPr/>
                    <a:lstStyle/>
                    <a:p>
                      <a:pPr>
                        <a:defRPr sz="1800">
                          <a:solidFill>
                            <a:srgbClr val="000000"/>
                          </a:solidFill>
                        </a:defRPr>
                      </a:pPr>
                      <a:r>
                        <a:rPr sz="1200">
                          <a:solidFill>
                            <a:srgbClr val="4E3629"/>
                          </a:solidFill>
                        </a:rPr>
                        <a:t>Select schema</a:t>
                      </a:r>
                    </a:p>
                  </a:txBody>
                  <a:tcPr marL="0" marR="0" marT="0" marB="0" anchor="t" anchorCtr="0" horzOverflow="overflow"/>
                </a:tc>
                <a:tc>
                  <a:txBody>
                    <a:bodyPr/>
                    <a:lstStyle/>
                    <a:p>
                      <a:pPr>
                        <a:defRPr sz="1800">
                          <a:solidFill>
                            <a:srgbClr val="000000"/>
                          </a:solidFill>
                        </a:defRPr>
                      </a:pPr>
                      <a:r>
                        <a:rPr sz="1200">
                          <a:solidFill>
                            <a:srgbClr val="4E3629"/>
                          </a:solidFill>
                        </a:rPr>
                        <a:t>use database_name</a:t>
                      </a:r>
                    </a:p>
                  </a:txBody>
                  <a:tcPr marL="0" marR="0" marT="0" marB="0" anchor="t" anchorCtr="0" horzOverflow="overflow"/>
                </a:tc>
                <a:tc>
                  <a:txBody>
                    <a:bodyPr/>
                    <a:lstStyle/>
                    <a:p>
                      <a:pPr>
                        <a:defRPr sz="1800">
                          <a:solidFill>
                            <a:srgbClr val="000000"/>
                          </a:solidFill>
                        </a:defRPr>
                      </a:pPr>
                      <a:r>
                        <a:rPr sz="1200">
                          <a:solidFill>
                            <a:srgbClr val="4E3629"/>
                          </a:solidFill>
                        </a:rPr>
                        <a:t>\use database_name</a:t>
                      </a:r>
                    </a:p>
                  </a:txBody>
                  <a:tcPr marL="0" marR="0" marT="0" marB="0" anchor="t" anchorCtr="0" horzOverflow="overflow"/>
                </a:tc>
              </a:tr>
              <a:tr h="357383">
                <a:tc>
                  <a:txBody>
                    <a:bodyPr/>
                    <a:lstStyle/>
                    <a:p>
                      <a:pPr>
                        <a:defRPr sz="1800">
                          <a:solidFill>
                            <a:srgbClr val="000000"/>
                          </a:solidFill>
                        </a:defRPr>
                      </a:pPr>
                      <a:r>
                        <a:rPr sz="1200">
                          <a:solidFill>
                            <a:srgbClr val="4E3629"/>
                          </a:solidFill>
                        </a:rPr>
                        <a:t>Show schemas/dbs</a:t>
                      </a:r>
                    </a:p>
                  </a:txBody>
                  <a:tcPr marL="0" marR="0" marT="0" marB="0" anchor="t" anchorCtr="0" horzOverflow="overflow"/>
                </a:tc>
                <a:tc>
                  <a:txBody>
                    <a:bodyPr/>
                    <a:lstStyle/>
                    <a:p>
                      <a:pPr>
                        <a:defRPr sz="1800">
                          <a:solidFill>
                            <a:srgbClr val="000000"/>
                          </a:solidFill>
                        </a:defRPr>
                      </a:pPr>
                      <a:r>
                        <a:rPr sz="1200">
                          <a:solidFill>
                            <a:srgbClr val="4E3629"/>
                          </a:solidFill>
                        </a:rPr>
                        <a:t>show dbs</a:t>
                      </a:r>
                    </a:p>
                  </a:txBody>
                  <a:tcPr marL="0" marR="0" marT="0" marB="0" anchor="t" anchorCtr="0" horzOverflow="overflow"/>
                </a:tc>
                <a:tc>
                  <a:txBody>
                    <a:bodyPr/>
                    <a:lstStyle/>
                    <a:p>
                      <a:pPr>
                        <a:defRPr sz="1800">
                          <a:solidFill>
                            <a:srgbClr val="000000"/>
                          </a:solidFill>
                        </a:defRPr>
                      </a:pPr>
                      <a:r>
                        <a:rPr sz="1200">
                          <a:solidFill>
                            <a:srgbClr val="4E3629"/>
                          </a:solidFill>
                        </a:rPr>
                        <a:t>session.getSchemas()</a:t>
                      </a:r>
                    </a:p>
                  </a:txBody>
                  <a:tcPr marL="0" marR="0" marT="0" marB="0" anchor="t" anchorCtr="0" horzOverflow="overflow"/>
                </a:tc>
              </a:tr>
              <a:tr h="357383">
                <a:tc>
                  <a:txBody>
                    <a:bodyPr/>
                    <a:lstStyle/>
                    <a:p>
                      <a:pPr>
                        <a:defRPr sz="1800">
                          <a:solidFill>
                            <a:srgbClr val="000000"/>
                          </a:solidFill>
                        </a:defRPr>
                      </a:pPr>
                      <a:r>
                        <a:rPr sz="1200">
                          <a:solidFill>
                            <a:srgbClr val="4E3629"/>
                          </a:solidFill>
                        </a:rPr>
                        <a:t>Create schema</a:t>
                      </a:r>
                    </a:p>
                  </a:txBody>
                  <a:tcPr marL="0" marR="0" marT="0" marB="0" anchor="t" anchorCtr="0" horzOverflow="overflow"/>
                </a:tc>
                <a:tc>
                  <a:txBody>
                    <a:bodyPr/>
                    <a:lstStyle/>
                    <a:p>
                      <a:pPr>
                        <a:defRPr sz="1800">
                          <a:solidFill>
                            <a:srgbClr val="000000"/>
                          </a:solidFill>
                        </a:defRPr>
                      </a:pPr>
                      <a:r>
                        <a:rPr sz="1200">
                          <a:solidFill>
                            <a:srgbClr val="4E3629"/>
                          </a:solidFill>
                        </a:rPr>
                        <a:t>use database_name</a:t>
                      </a:r>
                    </a:p>
                  </a:txBody>
                  <a:tcPr marL="0" marR="0" marT="0" marB="0" anchor="t" anchorCtr="0" horzOverflow="overflow"/>
                </a:tc>
                <a:tc>
                  <a:txBody>
                    <a:bodyPr/>
                    <a:lstStyle/>
                    <a:p>
                      <a:pPr>
                        <a:defRPr sz="1800">
                          <a:solidFill>
                            <a:srgbClr val="000000"/>
                          </a:solidFill>
                        </a:defRPr>
                      </a:pPr>
                      <a:r>
                        <a:rPr sz="1200">
                          <a:solidFill>
                            <a:srgbClr val="4E3629"/>
                          </a:solidFill>
                        </a:rPr>
                        <a:t>session.createSchema(&lt;schema_name&gt;)</a:t>
                      </a:r>
                    </a:p>
                  </a:txBody>
                  <a:tcPr marL="0" marR="0" marT="0" marB="0" anchor="t" anchorCtr="0" horzOverflow="overflow"/>
                </a:tc>
              </a:tr>
              <a:tr h="373116">
                <a:tc>
                  <a:txBody>
                    <a:bodyPr/>
                    <a:lstStyle/>
                    <a:p>
                      <a:pPr>
                        <a:defRPr sz="1800">
                          <a:solidFill>
                            <a:srgbClr val="000000"/>
                          </a:solidFill>
                        </a:defRPr>
                      </a:pPr>
                      <a:r>
                        <a:rPr sz="1200">
                          <a:solidFill>
                            <a:srgbClr val="4E3629"/>
                          </a:solidFill>
                        </a:rPr>
                        <a:t>Show collections</a:t>
                      </a:r>
                    </a:p>
                  </a:txBody>
                  <a:tcPr marL="0" marR="0" marT="0" marB="0" anchor="t" anchorCtr="0" horzOverflow="overflow"/>
                </a:tc>
                <a:tc>
                  <a:txBody>
                    <a:bodyPr/>
                    <a:lstStyle/>
                    <a:p>
                      <a:pPr>
                        <a:defRPr sz="1800">
                          <a:solidFill>
                            <a:srgbClr val="000000"/>
                          </a:solidFill>
                        </a:defRPr>
                      </a:pPr>
                      <a:r>
                        <a:rPr sz="1200">
                          <a:solidFill>
                            <a:srgbClr val="4E3629"/>
                          </a:solidFill>
                        </a:rPr>
                        <a:t>show collections or db.getCollectionNames();
</a:t>
                      </a:r>
                    </a:p>
                  </a:txBody>
                  <a:tcPr marL="0" marR="0" marT="0" marB="0" anchor="t" anchorCtr="0" horzOverflow="overflow"/>
                </a:tc>
                <a:tc>
                  <a:txBody>
                    <a:bodyPr/>
                    <a:lstStyle/>
                    <a:p>
                      <a:pPr>
                        <a:defRPr sz="1800">
                          <a:solidFill>
                            <a:srgbClr val="000000"/>
                          </a:solidFill>
                        </a:defRPr>
                      </a:pPr>
                      <a:r>
                        <a:rPr sz="1200">
                          <a:solidFill>
                            <a:srgbClr val="4E3629"/>
                          </a:solidFill>
                        </a:rPr>
                        <a:t>db.getCollections()</a:t>
                      </a:r>
                    </a:p>
                  </a:txBody>
                  <a:tcPr marL="0" marR="0" marT="0" marB="0" anchor="t" anchorCtr="0" horzOverflow="overflow"/>
                </a:tc>
              </a:tr>
              <a:tr h="357383">
                <a:tc>
                  <a:txBody>
                    <a:bodyPr/>
                    <a:lstStyle/>
                    <a:p>
                      <a:pPr>
                        <a:defRPr sz="1800">
                          <a:solidFill>
                            <a:srgbClr val="000000"/>
                          </a:solidFill>
                        </a:defRPr>
                      </a:pPr>
                      <a:r>
                        <a:rPr sz="1200">
                          <a:solidFill>
                            <a:srgbClr val="4E3629"/>
                          </a:solidFill>
                        </a:rPr>
                        <a:t>Create collection</a:t>
                      </a:r>
                    </a:p>
                  </a:txBody>
                  <a:tcPr marL="0" marR="0" marT="0" marB="0" anchor="t" anchorCtr="0" horzOverflow="overflow"/>
                </a:tc>
                <a:tc>
                  <a:txBody>
                    <a:bodyPr/>
                    <a:lstStyle/>
                    <a:p>
                      <a:pPr>
                        <a:defRPr sz="1800">
                          <a:solidFill>
                            <a:srgbClr val="000000"/>
                          </a:solidFill>
                        </a:defRPr>
                      </a:pPr>
                      <a:r>
                        <a:rPr sz="1200">
                          <a:solidFill>
                            <a:srgbClr val="4E3629"/>
                          </a:solidFill>
                        </a:rPr>
                        <a:t>db.createCollection("collectionName");</a:t>
                      </a:r>
                    </a:p>
                  </a:txBody>
                  <a:tcPr marL="0" marR="0" marT="0" marB="0" anchor="t" anchorCtr="0" horzOverflow="overflow"/>
                </a:tc>
                <a:tc>
                  <a:txBody>
                    <a:bodyPr/>
                    <a:lstStyle/>
                    <a:p>
                      <a:pPr>
                        <a:defRPr sz="1800">
                          <a:solidFill>
                            <a:srgbClr val="000000"/>
                          </a:solidFill>
                        </a:defRPr>
                      </a:pPr>
                      <a:r>
                        <a:rPr sz="1200">
                          <a:solidFill>
                            <a:srgbClr val="4E3629"/>
                          </a:solidFill>
                        </a:rPr>
                        <a:t>db.createCollection("collectionName");</a:t>
                      </a:r>
                    </a:p>
                  </a:txBody>
                  <a:tcPr marL="0" marR="0" marT="0" marB="0" anchor="t" anchorCtr="0" horzOverflow="overflow"/>
                </a:tc>
              </a:tr>
              <a:tr h="357383">
                <a:tc>
                  <a:txBody>
                    <a:bodyPr/>
                    <a:lstStyle/>
                    <a:p>
                      <a:pPr>
                        <a:defRPr sz="1800">
                          <a:solidFill>
                            <a:srgbClr val="000000"/>
                          </a:solidFill>
                        </a:defRPr>
                      </a:pPr>
                      <a:r>
                        <a:rPr sz="1200">
                          <a:solidFill>
                            <a:srgbClr val="4E3629"/>
                          </a:solidFill>
                        </a:rPr>
                        <a:t>Insert document</a:t>
                      </a:r>
                    </a:p>
                  </a:txBody>
                  <a:tcPr marL="0" marR="0" marT="0" marB="0" anchor="t" anchorCtr="0" horzOverflow="overflow"/>
                </a:tc>
                <a:tc>
                  <a:txBody>
                    <a:bodyPr/>
                    <a:lstStyle/>
                    <a:p>
                      <a:pPr>
                        <a:defRPr sz="1800">
                          <a:solidFill>
                            <a:srgbClr val="000000"/>
                          </a:solidFill>
                        </a:defRPr>
                      </a:pPr>
                      <a:r>
                        <a:rPr sz="1200">
                          <a:solidFill>
                            <a:srgbClr val="4E3629"/>
                          </a:solidFill>
                        </a:rPr>
                        <a:t>db.&lt;collectionName&gt;.insert({field1: "value", field2: "value"})</a:t>
                      </a:r>
                    </a:p>
                  </a:txBody>
                  <a:tcPr marL="0" marR="0" marT="0" marB="0" anchor="t" anchorCtr="0" horzOverflow="overflow"/>
                </a:tc>
                <a:tc>
                  <a:txBody>
                    <a:bodyPr/>
                    <a:lstStyle/>
                    <a:p>
                      <a:pPr>
                        <a:defRPr sz="1800">
                          <a:solidFill>
                            <a:srgbClr val="000000"/>
                          </a:solidFill>
                        </a:defRPr>
                      </a:pPr>
                      <a:r>
                        <a:rPr sz="1200">
                          <a:solidFill>
                            <a:srgbClr val="4E3629"/>
                          </a:solidFill>
                        </a:rPr>
                        <a:t>db.&lt;collectionName&gt;.insert({field1: "value", field2: "value"})</a:t>
                      </a:r>
                    </a:p>
                  </a:txBody>
                  <a:tcPr marL="0" marR="0" marT="0" marB="0" anchor="t" anchorCtr="0" horzOverflow="overflow"/>
                </a:tc>
              </a:tr>
              <a:tr h="323506">
                <a:tc>
                  <a:txBody>
                    <a:bodyPr/>
                    <a:lstStyle/>
                    <a:p>
                      <a:pPr>
                        <a:defRPr sz="1800">
                          <a:solidFill>
                            <a:srgbClr val="000000"/>
                          </a:solidFill>
                        </a:defRPr>
                      </a:pPr>
                      <a:r>
                        <a:rPr sz="1200">
                          <a:solidFill>
                            <a:srgbClr val="4E3629"/>
                          </a:solidFill>
                        </a:rPr>
                        <a:t>Remove document</a:t>
                      </a:r>
                    </a:p>
                  </a:txBody>
                  <a:tcPr marL="0" marR="0" marT="0" marB="0" anchor="t" anchorCtr="0" horzOverflow="overflow"/>
                </a:tc>
                <a:tc>
                  <a:txBody>
                    <a:bodyPr/>
                    <a:lstStyle/>
                    <a:p>
                      <a:pPr>
                        <a:defRPr sz="1800">
                          <a:solidFill>
                            <a:srgbClr val="000000"/>
                          </a:solidFill>
                        </a:defRPr>
                      </a:pPr>
                      <a:r>
                        <a:rPr sz="1200">
                          <a:solidFill>
                            <a:srgbClr val="4E3629"/>
                          </a:solidFill>
                        </a:rPr>
                        <a:t>db.&lt;collectionName&gt;.remove(&lt;deletion criteria&gt;)</a:t>
                      </a:r>
                    </a:p>
                  </a:txBody>
                  <a:tcPr marL="0" marR="0" marT="0" marB="0" anchor="t" anchorCtr="0" horzOverflow="overflow"/>
                </a:tc>
                <a:tc>
                  <a:txBody>
                    <a:bodyPr/>
                    <a:lstStyle/>
                    <a:p>
                      <a:pPr>
                        <a:defRPr sz="1800">
                          <a:solidFill>
                            <a:srgbClr val="000000"/>
                          </a:solidFill>
                        </a:defRPr>
                      </a:pPr>
                      <a:r>
                        <a:rPr sz="1200">
                          <a:solidFill>
                            <a:srgbClr val="4E3629"/>
                          </a:solidFill>
                        </a:rPr>
                        <a:t>db.&lt;collectionName&gt;.remove(&lt;deletion criteria&gt;)</a:t>
                      </a:r>
                    </a:p>
                  </a:txBody>
                  <a:tcPr marL="0" marR="0" marT="0" marB="0" anchor="t" anchorCtr="0" horzOverflow="overflow"/>
                </a:tc>
              </a:tr>
              <a:tr h="327276">
                <a:tc>
                  <a:txBody>
                    <a:bodyPr/>
                    <a:lstStyle/>
                    <a:p>
                      <a:pPr>
                        <a:defRPr sz="1800">
                          <a:solidFill>
                            <a:srgbClr val="000000"/>
                          </a:solidFill>
                        </a:defRPr>
                      </a:pPr>
                      <a:r>
                        <a:rPr sz="1200">
                          <a:solidFill>
                            <a:srgbClr val="4E3629"/>
                          </a:solidFill>
                        </a:rPr>
                        <a:t>Run SQL command</a:t>
                      </a:r>
                    </a:p>
                  </a:txBody>
                  <a:tcPr marL="0" marR="0" marT="0" marB="0" anchor="t" anchorCtr="0" horzOverflow="overflow"/>
                </a:tc>
                <a:tc>
                  <a:txBody>
                    <a:bodyPr/>
                    <a:lstStyle/>
                    <a:p>
                      <a:pPr>
                        <a:defRPr sz="1800">
                          <a:solidFill>
                            <a:srgbClr val="000000"/>
                          </a:solidFill>
                        </a:defRPr>
                      </a:pPr>
                      <a:r>
                        <a:rPr sz="1200">
                          <a:solidFill>
                            <a:srgbClr val="4E3629"/>
                          </a:solidFill>
                        </a:rPr>
                        <a:t>&lt;Not available&gt;</a:t>
                      </a:r>
                    </a:p>
                  </a:txBody>
                  <a:tcPr marL="0" marR="0" marT="0" marB="0" anchor="t" anchorCtr="0" horzOverflow="overflow"/>
                </a:tc>
                <a:tc>
                  <a:txBody>
                    <a:bodyPr/>
                    <a:lstStyle/>
                    <a:p>
                      <a:pPr>
                        <a:defRPr sz="1800">
                          <a:solidFill>
                            <a:srgbClr val="000000"/>
                          </a:solidFill>
                        </a:defRPr>
                      </a:pPr>
                      <a:r>
                        <a:rPr sz="1200">
                          <a:solidFill>
                            <a:srgbClr val="4E3629"/>
                          </a:solidFill>
                        </a:rPr>
                        <a:t>session.runSql(SQL_command)</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36" name="Rectangle"/>
          <p:cNvSpPr/>
          <p:nvPr/>
        </p:nvSpPr>
        <p:spPr>
          <a:xfrm>
            <a:off x="390098" y="2149738"/>
            <a:ext cx="11558091" cy="4186689"/>
          </a:xfrm>
          <a:prstGeom prst="rect">
            <a:avLst/>
          </a:prstGeom>
          <a:solidFill>
            <a:srgbClr val="FFFFFF"/>
          </a:solidFill>
          <a:ln w="12700">
            <a:solidFill>
              <a:schemeClr val="accent1"/>
            </a:solidFill>
            <a:miter/>
          </a:ln>
        </p:spPr>
        <p:txBody>
          <a:bodyPr lIns="45719" rIns="45719" anchor="ctr"/>
          <a:lstStyle/>
          <a:p>
            <a:pPr/>
          </a:p>
        </p:txBody>
      </p:sp>
      <p:sp>
        <p:nvSpPr>
          <p:cNvPr id="1337" name="GIS"/>
          <p:cNvSpPr txBox="1"/>
          <p:nvPr>
            <p:ph type="title"/>
          </p:nvPr>
        </p:nvSpPr>
        <p:spPr>
          <a:prstGeom prst="rect">
            <a:avLst/>
          </a:prstGeom>
        </p:spPr>
        <p:txBody>
          <a:bodyPr/>
          <a:lstStyle/>
          <a:p>
            <a:pPr/>
            <a:r>
              <a:t>GIS</a:t>
            </a:r>
          </a:p>
        </p:txBody>
      </p:sp>
      <p:sp>
        <p:nvSpPr>
          <p:cNvPr id="1338" name="MySQL 5.7 introduced SPATIAL indexes in InnoDB…"/>
          <p:cNvSpPr txBox="1"/>
          <p:nvPr>
            <p:ph type="body" sz="half" idx="1"/>
          </p:nvPr>
        </p:nvSpPr>
        <p:spPr>
          <a:prstGeom prst="rect">
            <a:avLst/>
          </a:prstGeom>
        </p:spPr>
        <p:txBody>
          <a:bodyPr/>
          <a:lstStyle/>
          <a:p>
            <a:pPr defTabSz="694944">
              <a:spcBef>
                <a:spcPts val="700"/>
              </a:spcBef>
              <a:buClr>
                <a:srgbClr val="9F9F9F"/>
              </a:buClr>
              <a:defRPr b="1" sz="2128">
                <a:solidFill>
                  <a:srgbClr val="5F5F5F"/>
                </a:solidFill>
              </a:defRPr>
            </a:pPr>
            <a:r>
              <a:t>MySQL 5.7 introduced SPATIAL indexes in InnoDB</a:t>
            </a:r>
          </a:p>
          <a:p>
            <a:pPr defTabSz="694944">
              <a:spcBef>
                <a:spcPts val="700"/>
              </a:spcBef>
              <a:buClr>
                <a:srgbClr val="9F9F9F"/>
              </a:buClr>
              <a:defRPr b="1" sz="2128">
                <a:solidFill>
                  <a:srgbClr val="5F5F5F"/>
                </a:solidFill>
              </a:defRPr>
            </a:pPr>
            <a:r>
              <a:t>GIS even better in MySQL 8.0</a:t>
            </a:r>
          </a:p>
          <a:p>
            <a:pPr lvl="1" indent="207518" defTabSz="694944">
              <a:spcBef>
                <a:spcPts val="600"/>
              </a:spcBef>
              <a:buClr>
                <a:srgbClr val="9F9F9F"/>
              </a:buClr>
              <a:defRPr b="1" sz="1824">
                <a:solidFill>
                  <a:srgbClr val="5F5F5F"/>
                </a:solidFill>
              </a:defRPr>
            </a:pPr>
            <a:r>
              <a:t>Spherical reference system (GPS = srs_id 4326)</a:t>
            </a:r>
          </a:p>
          <a:p>
            <a:pPr defTabSz="694944">
              <a:spcBef>
                <a:spcPts val="700"/>
              </a:spcBef>
              <a:buClr>
                <a:srgbClr val="9F9F9F"/>
              </a:buClr>
              <a:defRPr b="1" sz="2128">
                <a:solidFill>
                  <a:srgbClr val="5F5F5F"/>
                </a:solidFill>
              </a:defRPr>
            </a:pPr>
            <a:r>
              <a:t>List of reference systems:</a:t>
            </a:r>
          </a:p>
          <a:p>
            <a:pPr defTabSz="694944">
              <a:spcBef>
                <a:spcPts val="700"/>
              </a:spcBef>
              <a:buClr>
                <a:srgbClr val="9F9F9F"/>
              </a:buClr>
              <a:defRPr b="1" sz="1824">
                <a:solidFill>
                  <a:srgbClr val="5F5F5F"/>
                </a:solidFill>
              </a:defRPr>
            </a:pPr>
            <a:r>
              <a:t>SELECT</a:t>
            </a:r>
          </a:p>
          <a:p>
            <a:pPr defTabSz="694944">
              <a:spcBef>
                <a:spcPts val="700"/>
              </a:spcBef>
              <a:buClr>
                <a:srgbClr val="9F9F9F"/>
              </a:buClr>
              <a:defRPr b="1" sz="1824">
                <a:solidFill>
                  <a:srgbClr val="5F5F5F"/>
                </a:solidFill>
              </a:defRPr>
            </a:pPr>
            <a:r>
              <a:t>  </a:t>
            </a:r>
            <a:r>
              <a:rPr>
                <a:solidFill>
                  <a:srgbClr val="FF0000"/>
                </a:solidFill>
                <a:latin typeface="Courier New"/>
                <a:ea typeface="Courier New"/>
                <a:cs typeface="Courier New"/>
                <a:sym typeface="Courier New"/>
              </a:rPr>
              <a:t>`SRS_NAME`</a:t>
            </a:r>
            <a:r>
              <a:t>,</a:t>
            </a:r>
          </a:p>
          <a:p>
            <a:pPr defTabSz="694944">
              <a:spcBef>
                <a:spcPts val="700"/>
              </a:spcBef>
              <a:buClr>
                <a:srgbClr val="9F9F9F"/>
              </a:buClr>
              <a:defRPr b="1" sz="1824">
                <a:solidFill>
                  <a:srgbClr val="5F5F5F"/>
                </a:solidFill>
              </a:defRPr>
            </a:pPr>
            <a:r>
              <a:t>  </a:t>
            </a:r>
            <a:r>
              <a:rPr>
                <a:solidFill>
                  <a:srgbClr val="FF0000"/>
                </a:solidFill>
                <a:latin typeface="Courier New"/>
                <a:ea typeface="Courier New"/>
                <a:cs typeface="Courier New"/>
                <a:sym typeface="Courier New"/>
              </a:rPr>
              <a:t>`SRS_ID`</a:t>
            </a:r>
            <a:endParaRPr>
              <a:solidFill>
                <a:srgbClr val="FF0000"/>
              </a:solidFill>
              <a:latin typeface="Courier New"/>
              <a:ea typeface="Courier New"/>
              <a:cs typeface="Courier New"/>
              <a:sym typeface="Courier New"/>
            </a:endParaRPr>
          </a:p>
          <a:p>
            <a:pPr defTabSz="694944">
              <a:spcBef>
                <a:spcPts val="700"/>
              </a:spcBef>
              <a:buClr>
                <a:srgbClr val="9F9F9F"/>
              </a:buClr>
              <a:defRPr b="1" sz="1824">
                <a:solidFill>
                  <a:srgbClr val="5F5F5F"/>
                </a:solidFill>
              </a:defRPr>
            </a:pPr>
            <a:r>
              <a:t>FROM</a:t>
            </a:r>
          </a:p>
          <a:p>
            <a:pPr defTabSz="694944">
              <a:spcBef>
                <a:spcPts val="700"/>
              </a:spcBef>
              <a:buClr>
                <a:srgbClr val="9F9F9F"/>
              </a:buClr>
              <a:defRPr b="1" sz="1824">
                <a:solidFill>
                  <a:srgbClr val="5F5F5F"/>
                </a:solidFill>
              </a:defRPr>
            </a:pPr>
            <a:r>
              <a:t>  `information_schema`.</a:t>
            </a:r>
            <a:r>
              <a:rPr>
                <a:solidFill>
                  <a:srgbClr val="FF0000"/>
                </a:solidFill>
                <a:latin typeface="Courier New"/>
                <a:ea typeface="Courier New"/>
                <a:cs typeface="Courier New"/>
                <a:sym typeface="Courier New"/>
              </a:rPr>
              <a:t>`st_spatial_reference_systems`</a:t>
            </a:r>
            <a:r>
              <a:t>;</a:t>
            </a:r>
          </a:p>
        </p:txBody>
      </p:sp>
      <p:sp>
        <p:nvSpPr>
          <p:cNvPr id="1339" name="Slide Number"/>
          <p:cNvSpPr txBox="1"/>
          <p:nvPr>
            <p:ph type="sldNum" sz="quarter" idx="2"/>
          </p:nvPr>
        </p:nvSpPr>
        <p:spPr>
          <a:xfrm>
            <a:off x="757515" y="6416992"/>
            <a:ext cx="188849"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0" name="Picture 2" descr="Picture 2"/>
          <p:cNvPicPr>
            <a:picLocks noChangeAspect="1"/>
          </p:cNvPicPr>
          <p:nvPr/>
        </p:nvPicPr>
        <p:blipFill>
          <a:blip r:embed="rId3">
            <a:extLst/>
          </a:blip>
          <a:stretch>
            <a:fillRect/>
          </a:stretch>
        </p:blipFill>
        <p:spPr>
          <a:xfrm>
            <a:off x="8970085" y="2355161"/>
            <a:ext cx="2744947" cy="2754224"/>
          </a:xfrm>
          <a:prstGeom prst="rect">
            <a:avLst/>
          </a:prstGeom>
          <a:ln w="3175">
            <a:solidFill>
              <a:srgbClr val="5F5F5F"/>
            </a:solidFill>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MySQL Document Store - NoSQL, plus..."/>
          <p:cNvSpPr txBox="1"/>
          <p:nvPr>
            <p:ph type="title"/>
          </p:nvPr>
        </p:nvSpPr>
        <p:spPr>
          <a:prstGeom prst="rect">
            <a:avLst/>
          </a:prstGeom>
        </p:spPr>
        <p:txBody>
          <a:bodyPr/>
          <a:lstStyle/>
          <a:p>
            <a:pPr lvl="1">
              <a:spcBef>
                <a:spcPts val="1000"/>
              </a:spcBef>
              <a:defRPr b="1" sz="2400">
                <a:solidFill>
                  <a:srgbClr val="FFFFFF"/>
                </a:solidFill>
                <a:latin typeface="Oracle Sans"/>
                <a:ea typeface="Oracle Sans"/>
                <a:cs typeface="Oracle Sans"/>
                <a:sym typeface="Oracle Sans"/>
              </a:defRPr>
            </a:pPr>
            <a:r>
              <a:t>MySQL Document Store - NoSQL, plus...</a:t>
            </a:r>
          </a:p>
        </p:txBody>
      </p:sp>
      <p:sp>
        <p:nvSpPr>
          <p:cNvPr id="1345" name="Hybrid solution:…"/>
          <p:cNvSpPr txBox="1"/>
          <p:nvPr>
            <p:ph type="body" idx="1"/>
          </p:nvPr>
        </p:nvSpPr>
        <p:spPr>
          <a:xfrm>
            <a:off x="768094" y="2288558"/>
            <a:ext cx="9887837" cy="4136049"/>
          </a:xfrm>
          <a:prstGeom prst="rect">
            <a:avLst/>
          </a:prstGeom>
        </p:spPr>
        <p:txBody>
          <a:bodyPr/>
          <a:lstStyle/>
          <a:p>
            <a:pPr defTabSz="813816">
              <a:spcBef>
                <a:spcPts val="1000"/>
              </a:spcBef>
              <a:defRPr sz="2136">
                <a:solidFill>
                  <a:srgbClr val="FFFFFF"/>
                </a:solidFill>
              </a:defRPr>
            </a:pPr>
            <a:r>
              <a:t>Hybrid solution:</a:t>
            </a:r>
          </a:p>
          <a:p>
            <a:pPr lvl="1" indent="406908" defTabSz="813816">
              <a:spcBef>
                <a:spcPts val="1000"/>
              </a:spcBef>
              <a:defRPr sz="2136">
                <a:solidFill>
                  <a:srgbClr val="FFFFFF"/>
                </a:solidFill>
              </a:defRPr>
            </a:pPr>
            <a:r>
              <a:t>SQL and NoSQL can be used simultaneously with a single Data Store</a:t>
            </a:r>
          </a:p>
          <a:p>
            <a:pPr lvl="1" indent="406908" defTabSz="813816">
              <a:spcBef>
                <a:spcPts val="1000"/>
              </a:spcBef>
              <a:defRPr sz="2136">
                <a:solidFill>
                  <a:srgbClr val="FFFFFF"/>
                </a:solidFill>
              </a:defRPr>
            </a:pPr>
            <a:r>
              <a:t>Every SQL functionality available to JSON</a:t>
            </a:r>
          </a:p>
          <a:p>
            <a:pPr lvl="1" indent="406908" defTabSz="813816">
              <a:spcBef>
                <a:spcPts val="1000"/>
              </a:spcBef>
              <a:defRPr sz="2136">
                <a:solidFill>
                  <a:srgbClr val="FFFFFF"/>
                </a:solidFill>
              </a:defRPr>
            </a:pPr>
            <a:r>
              <a:t>Simple application programming to complex OLAP reporting</a:t>
            </a:r>
          </a:p>
          <a:p>
            <a:pPr defTabSz="813816">
              <a:spcBef>
                <a:spcPts val="1000"/>
              </a:spcBef>
              <a:defRPr sz="2136">
                <a:solidFill>
                  <a:srgbClr val="FFFFFF"/>
                </a:solidFill>
              </a:defRPr>
            </a:pPr>
            <a:r>
              <a:t>Combining the flexibility of JSON with the reliability of RDBMS:</a:t>
            </a:r>
          </a:p>
          <a:p>
            <a:pPr lvl="1" indent="406908" defTabSz="813816">
              <a:spcBef>
                <a:spcPts val="1000"/>
              </a:spcBef>
              <a:defRPr sz="2136">
                <a:solidFill>
                  <a:srgbClr val="FFFFFF"/>
                </a:solidFill>
              </a:defRPr>
            </a:pPr>
            <a:r>
              <a:t>Full ACID compliance</a:t>
            </a:r>
          </a:p>
          <a:p>
            <a:pPr lvl="1" indent="406908" defTabSz="813816">
              <a:spcBef>
                <a:spcPts val="1000"/>
              </a:spcBef>
              <a:defRPr sz="2136">
                <a:solidFill>
                  <a:srgbClr val="FFFFFF"/>
                </a:solidFill>
              </a:defRPr>
            </a:pPr>
            <a:r>
              <a:t>Security: Account privileges and roles, encryption at-rest and in-flight, Auditing</a:t>
            </a:r>
          </a:p>
          <a:p>
            <a:pPr lvl="1" indent="406908" defTabSz="813816">
              <a:spcBef>
                <a:spcPts val="1000"/>
              </a:spcBef>
              <a:defRPr sz="2136">
                <a:solidFill>
                  <a:srgbClr val="FFFFFF"/>
                </a:solidFill>
              </a:defRPr>
            </a:pPr>
            <a:r>
              <a:t>Enterprise Edition features such as online backup, TDE, etc.</a:t>
            </a:r>
          </a:p>
          <a:p>
            <a:pPr lvl="1" indent="406908" defTabSz="813816">
              <a:spcBef>
                <a:spcPts val="1000"/>
              </a:spcBef>
              <a:defRPr sz="2136">
                <a:solidFill>
                  <a:srgbClr val="FFFFFF"/>
                </a:solidFill>
              </a:defRPr>
            </a:pPr>
            <a:r>
              <a:t>Many replication mechanisms</a:t>
            </a:r>
          </a:p>
        </p:txBody>
      </p:sp>
      <p:sp>
        <p:nvSpPr>
          <p:cNvPr id="1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0" name="image.png" descr="image.png"/>
          <p:cNvPicPr>
            <a:picLocks noChangeAspect="0"/>
          </p:cNvPicPr>
          <p:nvPr/>
        </p:nvPicPr>
        <p:blipFill>
          <a:blip r:embed="rId2">
            <a:extLst/>
          </a:blip>
          <a:srcRect l="0" t="0" r="0" b="6594"/>
          <a:stretch>
            <a:fillRect/>
          </a:stretch>
        </p:blipFill>
        <p:spPr>
          <a:xfrm>
            <a:off x="3693914" y="1622996"/>
            <a:ext cx="5089922" cy="3904481"/>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Address book sample data"/>
          <p:cNvSpPr txBox="1"/>
          <p:nvPr>
            <p:ph type="title"/>
          </p:nvPr>
        </p:nvSpPr>
        <p:spPr>
          <a:prstGeom prst="rect">
            <a:avLst/>
          </a:prstGeom>
        </p:spPr>
        <p:txBody>
          <a:bodyPr/>
          <a:lstStyle/>
          <a:p>
            <a:pPr/>
            <a:r>
              <a:t>Address book sample data</a:t>
            </a:r>
          </a:p>
        </p:txBody>
      </p:sp>
      <p:sp>
        <p:nvSpPr>
          <p:cNvPr id="617"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8" name="Colonial Motors…"/>
          <p:cNvSpPr txBox="1"/>
          <p:nvPr/>
        </p:nvSpPr>
        <p:spPr>
          <a:xfrm>
            <a:off x="768095" y="2156147"/>
            <a:ext cx="7872547" cy="422767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278892">
              <a:defRPr b="1" sz="1098">
                <a:solidFill>
                  <a:srgbClr val="FFFFFF"/>
                </a:solidFill>
              </a:defRPr>
            </a:pPr>
            <a:r>
              <a:t>Colonial Motors</a:t>
            </a:r>
          </a:p>
          <a:p>
            <a:pPr defTabSz="278892">
              <a:defRPr b="1" sz="1098">
                <a:solidFill>
                  <a:srgbClr val="FFFFFF"/>
                </a:solidFill>
              </a:defRPr>
            </a:pPr>
            <a:r>
              <a:t>John J. Jones</a:t>
            </a:r>
          </a:p>
          <a:p>
            <a:pPr defTabSz="278892">
              <a:defRPr b="1" sz="1098">
                <a:solidFill>
                  <a:srgbClr val="FFFFFF"/>
                </a:solidFill>
              </a:defRPr>
            </a:pPr>
            <a:r>
              <a:t>100 Main Street</a:t>
            </a:r>
          </a:p>
          <a:p>
            <a:pPr defTabSz="278892">
              <a:defRPr b="1" sz="1098">
                <a:solidFill>
                  <a:srgbClr val="FFFFFF"/>
                </a:solidFill>
              </a:defRPr>
            </a:pPr>
            <a:r>
              <a:t>New York, NY 10001-1234</a:t>
            </a:r>
          </a:p>
          <a:p>
            <a:pPr defTabSz="278892">
              <a:defRPr b="1" sz="1098">
                <a:solidFill>
                  <a:srgbClr val="FFFFFF"/>
                </a:solidFill>
              </a:defRPr>
            </a:pPr>
            <a:r>
              <a:t>Office: 212-555-1234</a:t>
            </a:r>
          </a:p>
          <a:p>
            <a:pPr defTabSz="278892">
              <a:defRPr b="1" sz="1098">
                <a:solidFill>
                  <a:srgbClr val="FFFFFF"/>
                </a:solidFill>
              </a:defRPr>
            </a:pPr>
            <a:r>
              <a:t>Personal Email: johnjones@example.com</a:t>
            </a:r>
          </a:p>
          <a:p>
            <a:pPr defTabSz="278892">
              <a:defRPr b="1" sz="1098">
                <a:solidFill>
                  <a:srgbClr val="FFFFFF"/>
                </a:solidFill>
              </a:defRPr>
            </a:pPr>
          </a:p>
          <a:p>
            <a:pPr defTabSz="278892">
              <a:defRPr b="1" sz="1098">
                <a:solidFill>
                  <a:srgbClr val="FFFFFF"/>
                </a:solidFill>
              </a:defRPr>
            </a:pPr>
            <a:r>
              <a:t>Blue Bow and Blue Arrow</a:t>
            </a:r>
          </a:p>
          <a:p>
            <a:pPr defTabSz="278892">
              <a:defRPr b="1" sz="1098">
                <a:solidFill>
                  <a:srgbClr val="FFFFFF"/>
                </a:solidFill>
              </a:defRPr>
            </a:pPr>
            <a:r>
              <a:t>Jane Jessica Johnson</a:t>
            </a:r>
          </a:p>
          <a:p>
            <a:pPr defTabSz="278892">
              <a:defRPr b="1" sz="1098">
                <a:solidFill>
                  <a:srgbClr val="FFFFFF"/>
                </a:solidFill>
              </a:defRPr>
            </a:pPr>
            <a:r>
              <a:t>543 12th Avenue</a:t>
            </a:r>
          </a:p>
          <a:p>
            <a:pPr defTabSz="278892">
              <a:defRPr b="1" sz="1098">
                <a:solidFill>
                  <a:srgbClr val="FFFFFF"/>
                </a:solidFill>
              </a:defRPr>
            </a:pPr>
            <a:r>
              <a:t>Suite 500</a:t>
            </a:r>
          </a:p>
          <a:p>
            <a:pPr defTabSz="278892">
              <a:defRPr b="1" sz="1098">
                <a:solidFill>
                  <a:srgbClr val="FFFFFF"/>
                </a:solidFill>
              </a:defRPr>
            </a:pPr>
            <a:r>
              <a:t>New York, NY 10008-4568</a:t>
            </a:r>
          </a:p>
          <a:p>
            <a:pPr defTabSz="278892">
              <a:defRPr b="1" sz="1098">
                <a:solidFill>
                  <a:srgbClr val="FFFFFF"/>
                </a:solidFill>
              </a:defRPr>
            </a:pPr>
            <a:r>
              <a:t>Office: 212-555-5569</a:t>
            </a:r>
          </a:p>
          <a:p>
            <a:pPr defTabSz="278892">
              <a:defRPr b="1" sz="1098">
                <a:solidFill>
                  <a:srgbClr val="FFFFFF"/>
                </a:solidFill>
              </a:defRPr>
            </a:pPr>
            <a:r>
              <a:t>Cell: 212-555-9876</a:t>
            </a:r>
          </a:p>
          <a:p>
            <a:pPr defTabSz="278892">
              <a:defRPr b="1" sz="1098">
                <a:solidFill>
                  <a:srgbClr val="FFFFFF"/>
                </a:solidFill>
              </a:defRPr>
            </a:pPr>
          </a:p>
          <a:p>
            <a:pPr defTabSz="278892">
              <a:defRPr b="1" sz="1098">
                <a:solidFill>
                  <a:srgbClr val="FFFFFF"/>
                </a:solidFill>
              </a:defRPr>
            </a:pPr>
            <a:r>
              <a:t>Self-employed</a:t>
            </a:r>
          </a:p>
          <a:p>
            <a:pPr defTabSz="278892">
              <a:defRPr b="1" sz="1098">
                <a:solidFill>
                  <a:srgbClr val="FFFFFF"/>
                </a:solidFill>
              </a:defRPr>
            </a:pPr>
            <a:r>
              <a:t>Justin James</a:t>
            </a:r>
          </a:p>
          <a:p>
            <a:pPr defTabSz="278892">
              <a:defRPr b="1" sz="1098">
                <a:solidFill>
                  <a:srgbClr val="FFFFFF"/>
                </a:solidFill>
              </a:defRPr>
            </a:pPr>
            <a:r>
              <a:t>400 S Pine St</a:t>
            </a:r>
          </a:p>
          <a:p>
            <a:pPr defTabSz="278892">
              <a:defRPr b="1" sz="1098">
                <a:solidFill>
                  <a:srgbClr val="FFFFFF"/>
                </a:solidFill>
              </a:defRPr>
            </a:pPr>
            <a:r>
              <a:t>Apt. 14</a:t>
            </a:r>
          </a:p>
          <a:p>
            <a:pPr defTabSz="278892">
              <a:defRPr b="1" sz="1098">
                <a:solidFill>
                  <a:srgbClr val="FFFFFF"/>
                </a:solidFill>
              </a:defRPr>
            </a:pPr>
            <a:r>
              <a:t>Boston, MA 02134</a:t>
            </a:r>
          </a:p>
          <a:p>
            <a:pPr defTabSz="278892">
              <a:defRPr b="1" sz="1098">
                <a:solidFill>
                  <a:srgbClr val="FFFFFF"/>
                </a:solidFill>
              </a:defRPr>
            </a:pPr>
            <a:r>
              <a:t>Home: 617-555-3838</a:t>
            </a:r>
          </a:p>
          <a:p>
            <a:pPr defTabSz="278892">
              <a:defRPr b="1" sz="1098">
                <a:solidFill>
                  <a:srgbClr val="FFFFFF"/>
                </a:solidFill>
              </a:defRPr>
            </a:pPr>
            <a:r>
              <a:t>Cell: 617-555-9001</a:t>
            </a:r>
          </a:p>
          <a:p>
            <a:pPr defTabSz="278892">
              <a:defRPr b="1" sz="1098">
                <a:solidFill>
                  <a:srgbClr val="FFFFFF"/>
                </a:solidFill>
              </a:defRPr>
            </a:pPr>
            <a:r>
              <a:t>Office: 617-555-3462</a:t>
            </a:r>
          </a:p>
          <a:p>
            <a:pPr defTabSz="278892">
              <a:defRPr b="1" sz="1098">
                <a:solidFill>
                  <a:srgbClr val="FFFFFF"/>
                </a:solidFill>
              </a:defRPr>
            </a:pPr>
            <a:r>
              <a:t>Work Email: justinjames@example.com</a:t>
            </a:r>
          </a:p>
        </p:txBody>
      </p:sp>
      <p:sp>
        <p:nvSpPr>
          <p:cNvPr id="619" name="Rectangle"/>
          <p:cNvSpPr/>
          <p:nvPr/>
        </p:nvSpPr>
        <p:spPr>
          <a:xfrm>
            <a:off x="4659967" y="1875401"/>
            <a:ext cx="7260899" cy="3954932"/>
          </a:xfrm>
          <a:prstGeom prst="rect">
            <a:avLst/>
          </a:prstGeom>
          <a:solidFill>
            <a:srgbClr val="FFFFFF"/>
          </a:solidFill>
          <a:ln w="12700">
            <a:solidFill>
              <a:schemeClr val="accent1"/>
            </a:solidFill>
            <a:miter/>
          </a:ln>
        </p:spPr>
        <p:txBody>
          <a:bodyPr lIns="45719" rIns="45719" anchor="ctr"/>
          <a:lstStyle/>
          <a:p>
            <a:pPr/>
          </a:p>
        </p:txBody>
      </p:sp>
      <p:sp>
        <p:nvSpPr>
          <p:cNvPr id="620" name="CREATE TABLE `contacts` (…"/>
          <p:cNvSpPr txBox="1"/>
          <p:nvPr/>
        </p:nvSpPr>
        <p:spPr>
          <a:xfrm>
            <a:off x="4935241" y="2156146"/>
            <a:ext cx="6710351" cy="3393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a:pPr>
            <a:r>
              <a:t>CREATE TABLE `contacts` (</a:t>
            </a:r>
          </a:p>
          <a:p>
            <a:pPr>
              <a:defRPr b="1"/>
            </a:pPr>
            <a:r>
              <a:t>  `</a:t>
            </a:r>
            <a:r>
              <a:rPr>
                <a:solidFill>
                  <a:srgbClr val="0D2AD0"/>
                </a:solidFill>
              </a:rPr>
              <a:t>id_contacts</a:t>
            </a:r>
            <a:r>
              <a:t>` int(11) NOT NULL AUTO_INCREMENT,</a:t>
            </a:r>
          </a:p>
          <a:p>
            <a:pPr>
              <a:defRPr b="1"/>
            </a:pPr>
            <a:r>
              <a:t>  `</a:t>
            </a:r>
            <a:r>
              <a:rPr>
                <a:solidFill>
                  <a:srgbClr val="0D2AD0"/>
                </a:solidFill>
              </a:rPr>
              <a:t>Company</a:t>
            </a:r>
            <a:r>
              <a:t>` varchar(45) DEFAULT NULL,</a:t>
            </a:r>
          </a:p>
          <a:p>
            <a:pPr>
              <a:defRPr b="1"/>
            </a:pPr>
            <a:r>
              <a:t>  `</a:t>
            </a:r>
            <a:r>
              <a:rPr>
                <a:solidFill>
                  <a:srgbClr val="0D2AD0"/>
                </a:solidFill>
              </a:rPr>
              <a:t>Name</a:t>
            </a:r>
            <a:r>
              <a:t>` varchar(45) DEFAULT NULL,</a:t>
            </a:r>
          </a:p>
          <a:p>
            <a:pPr>
              <a:defRPr b="1"/>
            </a:pPr>
            <a:r>
              <a:t>  `</a:t>
            </a:r>
            <a:r>
              <a:rPr>
                <a:solidFill>
                  <a:srgbClr val="0D2AD0"/>
                </a:solidFill>
              </a:rPr>
              <a:t>Address_01</a:t>
            </a:r>
            <a:r>
              <a:t>` varchar(45) DEFAULT NULL,</a:t>
            </a:r>
          </a:p>
          <a:p>
            <a:pPr>
              <a:defRPr b="1"/>
            </a:pPr>
            <a:r>
              <a:t>  `</a:t>
            </a:r>
            <a:r>
              <a:rPr>
                <a:solidFill>
                  <a:srgbClr val="0D2AD0"/>
                </a:solidFill>
              </a:rPr>
              <a:t>Address_City</a:t>
            </a:r>
            <a:r>
              <a:t>` varchar(45) DEFAULT NULL,</a:t>
            </a:r>
          </a:p>
          <a:p>
            <a:pPr>
              <a:defRPr b="1"/>
            </a:pPr>
            <a:r>
              <a:t>  `</a:t>
            </a:r>
            <a:r>
              <a:rPr>
                <a:solidFill>
                  <a:srgbClr val="0D2AD0"/>
                </a:solidFill>
              </a:rPr>
              <a:t>Address_State</a:t>
            </a:r>
            <a:r>
              <a:t>` varchar(45) DEFAULT NULL,</a:t>
            </a:r>
          </a:p>
          <a:p>
            <a:pPr>
              <a:defRPr b="1"/>
            </a:pPr>
            <a:r>
              <a:t>  `</a:t>
            </a:r>
            <a:r>
              <a:rPr>
                <a:solidFill>
                  <a:srgbClr val="0D2AD0"/>
                </a:solidFill>
              </a:rPr>
              <a:t>Address_Zip</a:t>
            </a:r>
            <a:r>
              <a:t>` varchar(45) DEFAULT NULL,</a:t>
            </a:r>
          </a:p>
          <a:p>
            <a:pPr>
              <a:defRPr b="1"/>
            </a:pPr>
            <a:r>
              <a:t>  `</a:t>
            </a:r>
            <a:r>
              <a:rPr>
                <a:solidFill>
                  <a:srgbClr val="0D2AD0"/>
                </a:solidFill>
              </a:rPr>
              <a:t>Phone_Work</a:t>
            </a:r>
            <a:r>
              <a:t>` varchar(45) DEFAULT NULL,</a:t>
            </a:r>
          </a:p>
          <a:p>
            <a:pPr>
              <a:defRPr b="1"/>
            </a:pPr>
            <a:r>
              <a:t>  PRIMARY KEY (`id_contacts`)</a:t>
            </a:r>
          </a:p>
          <a:p>
            <a:pPr>
              <a:defRPr b="1"/>
            </a:pPr>
            <a:r>
              <a:t>) ENGINE=InnoDB AUTO_INCREMENT=10000 DEFAULT CHARSET=utf8mb4 COLLATE=utf8mb4_0900_ai_ci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Rectangle"/>
          <p:cNvSpPr/>
          <p:nvPr/>
        </p:nvSpPr>
        <p:spPr>
          <a:xfrm>
            <a:off x="4658333" y="1723335"/>
            <a:ext cx="7264167" cy="4671756"/>
          </a:xfrm>
          <a:prstGeom prst="rect">
            <a:avLst/>
          </a:prstGeom>
          <a:solidFill>
            <a:srgbClr val="FFFFFF"/>
          </a:solidFill>
          <a:ln w="12700">
            <a:solidFill>
              <a:schemeClr val="accent1"/>
            </a:solidFill>
            <a:miter/>
          </a:ln>
        </p:spPr>
        <p:txBody>
          <a:bodyPr lIns="45719" rIns="45719" anchor="ctr"/>
          <a:lstStyle/>
          <a:p>
            <a:pPr/>
          </a:p>
        </p:txBody>
      </p:sp>
      <p:sp>
        <p:nvSpPr>
          <p:cNvPr id="625" name="Address book sample data"/>
          <p:cNvSpPr txBox="1"/>
          <p:nvPr>
            <p:ph type="title"/>
          </p:nvPr>
        </p:nvSpPr>
        <p:spPr>
          <a:prstGeom prst="rect">
            <a:avLst/>
          </a:prstGeom>
        </p:spPr>
        <p:txBody>
          <a:bodyPr/>
          <a:lstStyle/>
          <a:p>
            <a:pPr/>
            <a:r>
              <a:t>Address book sample data</a:t>
            </a:r>
          </a:p>
        </p:txBody>
      </p:sp>
      <p:sp>
        <p:nvSpPr>
          <p:cNvPr id="626" name="Slide Number"/>
          <p:cNvSpPr txBox="1"/>
          <p:nvPr>
            <p:ph type="sldNum" sz="quarter" idx="2"/>
          </p:nvPr>
        </p:nvSpPr>
        <p:spPr>
          <a:xfrm>
            <a:off x="757515" y="6416992"/>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7" name="CREATE TABLE `contacts` (…"/>
          <p:cNvSpPr txBox="1"/>
          <p:nvPr/>
        </p:nvSpPr>
        <p:spPr>
          <a:xfrm>
            <a:off x="4982628" y="1841793"/>
            <a:ext cx="6924084" cy="44348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CREATE TABLE `contacts` (</a:t>
            </a:r>
          </a:p>
          <a:p>
            <a:pPr>
              <a:defRPr b="1" sz="1600"/>
            </a:pPr>
            <a:r>
              <a:t>  `id_contacts` int(11) NOT NULL AUTO_INCREMENT,</a:t>
            </a:r>
          </a:p>
          <a:p>
            <a:pPr>
              <a:defRPr b="1" sz="1600"/>
            </a:pPr>
            <a:r>
              <a:t>  `Company` varchar(45) DEFAULT NULL,</a:t>
            </a:r>
          </a:p>
          <a:p>
            <a:pPr>
              <a:defRPr b="1" sz="1600"/>
            </a:pPr>
            <a:r>
              <a:t>  `</a:t>
            </a:r>
            <a:r>
              <a:rPr>
                <a:solidFill>
                  <a:srgbClr val="D0061E"/>
                </a:solidFill>
              </a:rPr>
              <a:t>Name_First</a:t>
            </a:r>
            <a:r>
              <a:t>` varchar(45) DEFAULT NULL,</a:t>
            </a:r>
          </a:p>
          <a:p>
            <a:pPr>
              <a:defRPr b="1" sz="1600"/>
            </a:pPr>
            <a:r>
              <a:t>  `</a:t>
            </a:r>
            <a:r>
              <a:rPr>
                <a:solidFill>
                  <a:srgbClr val="D0061E"/>
                </a:solidFill>
              </a:rPr>
              <a:t>Name_Middle</a:t>
            </a:r>
            <a:r>
              <a:t>` varchar(45) DEFAULT NULL,</a:t>
            </a:r>
          </a:p>
          <a:p>
            <a:pPr>
              <a:defRPr b="1" sz="1600"/>
            </a:pPr>
            <a:r>
              <a:t>  `</a:t>
            </a:r>
            <a:r>
              <a:rPr>
                <a:solidFill>
                  <a:srgbClr val="D0061E"/>
                </a:solidFill>
              </a:rPr>
              <a:t>Name_Last</a:t>
            </a:r>
            <a:r>
              <a:t>` varchar(45) DEFAULT NULL,</a:t>
            </a:r>
          </a:p>
          <a:p>
            <a:pPr>
              <a:defRPr b="1" sz="1600"/>
            </a:pPr>
            <a:r>
              <a:t>  `Address_01` varchar(45) DEFAULT NULL,</a:t>
            </a:r>
          </a:p>
          <a:p>
            <a:pPr>
              <a:defRPr b="1" sz="1600"/>
            </a:pPr>
            <a:r>
              <a:t>  `</a:t>
            </a:r>
            <a:r>
              <a:rPr>
                <a:solidFill>
                  <a:srgbClr val="D0061E"/>
                </a:solidFill>
              </a:rPr>
              <a:t>Address_02</a:t>
            </a:r>
            <a:r>
              <a:t>` varchar(45) DEFAULT NULL,</a:t>
            </a:r>
          </a:p>
          <a:p>
            <a:pPr>
              <a:defRPr b="1" sz="1600"/>
            </a:pPr>
            <a:r>
              <a:t>  `Address_City` varchar(45) DEFAULT NULL,</a:t>
            </a:r>
          </a:p>
          <a:p>
            <a:pPr>
              <a:defRPr b="1" sz="1600"/>
            </a:pPr>
            <a:r>
              <a:t>  `Address_State` varchar(45) DEFAULT NULL,</a:t>
            </a:r>
          </a:p>
          <a:p>
            <a:pPr>
              <a:defRPr b="1" sz="1600"/>
            </a:pPr>
            <a:r>
              <a:t>  `Address_Zip` varchar(10) DEFAULT NULL,</a:t>
            </a:r>
          </a:p>
          <a:p>
            <a:pPr>
              <a:defRPr b="1" sz="1600"/>
            </a:pPr>
            <a:r>
              <a:t>  `</a:t>
            </a:r>
            <a:r>
              <a:rPr>
                <a:solidFill>
                  <a:srgbClr val="D0061E"/>
                </a:solidFill>
              </a:rPr>
              <a:t>Phone_Office</a:t>
            </a:r>
            <a:r>
              <a:t>` varchar(17) DEFAULT NULL,</a:t>
            </a:r>
          </a:p>
          <a:p>
            <a:pPr>
              <a:defRPr b="1" sz="1600"/>
            </a:pPr>
            <a:r>
              <a:t>  `</a:t>
            </a:r>
            <a:r>
              <a:rPr>
                <a:solidFill>
                  <a:srgbClr val="D0061E"/>
                </a:solidFill>
              </a:rPr>
              <a:t>Phone_Home</a:t>
            </a:r>
            <a:r>
              <a:t>` varchar(17) DEFAULT NULL,</a:t>
            </a:r>
          </a:p>
          <a:p>
            <a:pPr>
              <a:defRPr b="1" sz="1600"/>
            </a:pPr>
            <a:r>
              <a:t>  `</a:t>
            </a:r>
            <a:r>
              <a:rPr>
                <a:solidFill>
                  <a:srgbClr val="D0061E"/>
                </a:solidFill>
              </a:rPr>
              <a:t>Phone_Cell</a:t>
            </a:r>
            <a:r>
              <a:t>` varchar(17) DEFAULT NULL,</a:t>
            </a:r>
          </a:p>
          <a:p>
            <a:pPr>
              <a:defRPr b="1" sz="1600"/>
            </a:pPr>
            <a:r>
              <a:t>  `</a:t>
            </a:r>
            <a:r>
              <a:rPr>
                <a:solidFill>
                  <a:srgbClr val="D0061E"/>
                </a:solidFill>
              </a:rPr>
              <a:t>Email_Work</a:t>
            </a:r>
            <a:r>
              <a:t>` varchar(75) DEFAULT NULL,</a:t>
            </a:r>
          </a:p>
          <a:p>
            <a:pPr>
              <a:defRPr b="1" sz="1600"/>
            </a:pPr>
            <a:r>
              <a:t>  `</a:t>
            </a:r>
            <a:r>
              <a:rPr>
                <a:solidFill>
                  <a:srgbClr val="D0061E"/>
                </a:solidFill>
              </a:rPr>
              <a:t>Email_Personal</a:t>
            </a:r>
            <a:r>
              <a:t>` varchar(75) DEFAULT NULL,</a:t>
            </a:r>
          </a:p>
          <a:p>
            <a:pPr>
              <a:defRPr b="1" sz="1600"/>
            </a:pPr>
            <a:r>
              <a:t>  PRIMARY KEY (`id_contacts`)</a:t>
            </a:r>
          </a:p>
          <a:p>
            <a:pPr>
              <a:defRPr b="1" sz="1600"/>
            </a:pPr>
            <a:r>
              <a:t>) ENGINE=InnoDB AUTO_INCREMENT=10000 DEFAULT CHARSET=utf8mb4 COLLATE=utf8mb4_0900_ai_ci</a:t>
            </a:r>
          </a:p>
        </p:txBody>
      </p:sp>
      <p:sp>
        <p:nvSpPr>
          <p:cNvPr id="628" name="Colonial Motors…"/>
          <p:cNvSpPr txBox="1"/>
          <p:nvPr/>
        </p:nvSpPr>
        <p:spPr>
          <a:xfrm>
            <a:off x="768095" y="2156147"/>
            <a:ext cx="3777004" cy="422767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278892">
              <a:defRPr b="1" sz="1098">
                <a:solidFill>
                  <a:srgbClr val="FFFFFF"/>
                </a:solidFill>
              </a:defRPr>
            </a:pPr>
            <a:r>
              <a:t>Colonial Motors</a:t>
            </a:r>
          </a:p>
          <a:p>
            <a:pPr defTabSz="278892">
              <a:defRPr b="1" sz="1098">
                <a:solidFill>
                  <a:srgbClr val="FFFFFF"/>
                </a:solidFill>
              </a:defRPr>
            </a:pPr>
            <a:r>
              <a:t>John J. Jones</a:t>
            </a:r>
          </a:p>
          <a:p>
            <a:pPr defTabSz="278892">
              <a:defRPr b="1" sz="1098">
                <a:solidFill>
                  <a:srgbClr val="FFFFFF"/>
                </a:solidFill>
              </a:defRPr>
            </a:pPr>
            <a:r>
              <a:t>100 Main Street</a:t>
            </a:r>
          </a:p>
          <a:p>
            <a:pPr defTabSz="278892">
              <a:defRPr b="1" sz="1098">
                <a:solidFill>
                  <a:srgbClr val="FFFFFF"/>
                </a:solidFill>
              </a:defRPr>
            </a:pPr>
            <a:r>
              <a:t>New York, NY 10001-1234</a:t>
            </a:r>
          </a:p>
          <a:p>
            <a:pPr defTabSz="278892">
              <a:defRPr b="1" sz="1098">
                <a:solidFill>
                  <a:srgbClr val="FFFFFF"/>
                </a:solidFill>
              </a:defRPr>
            </a:pPr>
            <a:r>
              <a:t>Office: 212-555-1234</a:t>
            </a:r>
          </a:p>
          <a:p>
            <a:pPr defTabSz="278892">
              <a:defRPr b="1" sz="1098">
                <a:solidFill>
                  <a:srgbClr val="FFFFFF"/>
                </a:solidFill>
              </a:defRPr>
            </a:pPr>
            <a:r>
              <a:t>Personal Email: johnjones@example.com</a:t>
            </a:r>
          </a:p>
          <a:p>
            <a:pPr defTabSz="278892">
              <a:defRPr b="1" sz="1098">
                <a:solidFill>
                  <a:srgbClr val="FFFFFF"/>
                </a:solidFill>
              </a:defRPr>
            </a:pPr>
          </a:p>
          <a:p>
            <a:pPr defTabSz="278892">
              <a:defRPr b="1" sz="1098">
                <a:solidFill>
                  <a:srgbClr val="FFFFFF"/>
                </a:solidFill>
              </a:defRPr>
            </a:pPr>
            <a:r>
              <a:t>Blue Bow and Blue Arrow</a:t>
            </a:r>
          </a:p>
          <a:p>
            <a:pPr defTabSz="278892">
              <a:defRPr b="1" sz="1098">
                <a:solidFill>
                  <a:srgbClr val="FFFFFF"/>
                </a:solidFill>
              </a:defRPr>
            </a:pPr>
            <a:r>
              <a:t>Jane Jessica Johnson</a:t>
            </a:r>
          </a:p>
          <a:p>
            <a:pPr defTabSz="278892">
              <a:defRPr b="1" sz="1098">
                <a:solidFill>
                  <a:srgbClr val="FFFFFF"/>
                </a:solidFill>
              </a:defRPr>
            </a:pPr>
            <a:r>
              <a:t>543 12th Avenue</a:t>
            </a:r>
          </a:p>
          <a:p>
            <a:pPr defTabSz="278892">
              <a:defRPr b="1" sz="1098">
                <a:solidFill>
                  <a:srgbClr val="FFFFFF"/>
                </a:solidFill>
              </a:defRPr>
            </a:pPr>
            <a:r>
              <a:t>Suite 500</a:t>
            </a:r>
          </a:p>
          <a:p>
            <a:pPr defTabSz="278892">
              <a:defRPr b="1" sz="1098">
                <a:solidFill>
                  <a:srgbClr val="FFFFFF"/>
                </a:solidFill>
              </a:defRPr>
            </a:pPr>
            <a:r>
              <a:t>New York, NY 10008-4568</a:t>
            </a:r>
          </a:p>
          <a:p>
            <a:pPr defTabSz="278892">
              <a:defRPr b="1" sz="1098">
                <a:solidFill>
                  <a:srgbClr val="FFFFFF"/>
                </a:solidFill>
              </a:defRPr>
            </a:pPr>
            <a:r>
              <a:t>Office: 212-555-5569</a:t>
            </a:r>
          </a:p>
          <a:p>
            <a:pPr defTabSz="278892">
              <a:defRPr b="1" sz="1098">
                <a:solidFill>
                  <a:srgbClr val="FFFFFF"/>
                </a:solidFill>
              </a:defRPr>
            </a:pPr>
            <a:r>
              <a:t>Cell: 212-555-9876</a:t>
            </a:r>
          </a:p>
          <a:p>
            <a:pPr defTabSz="278892">
              <a:defRPr b="1" sz="1098">
                <a:solidFill>
                  <a:srgbClr val="FFFFFF"/>
                </a:solidFill>
              </a:defRPr>
            </a:pPr>
          </a:p>
          <a:p>
            <a:pPr defTabSz="278892">
              <a:defRPr b="1" sz="1098">
                <a:solidFill>
                  <a:srgbClr val="FFFFFF"/>
                </a:solidFill>
              </a:defRPr>
            </a:pPr>
            <a:r>
              <a:t>Self-employed</a:t>
            </a:r>
          </a:p>
          <a:p>
            <a:pPr defTabSz="278892">
              <a:defRPr b="1" sz="1098">
                <a:solidFill>
                  <a:srgbClr val="FFFFFF"/>
                </a:solidFill>
              </a:defRPr>
            </a:pPr>
            <a:r>
              <a:t>Justin James</a:t>
            </a:r>
          </a:p>
          <a:p>
            <a:pPr defTabSz="278892">
              <a:defRPr b="1" sz="1098">
                <a:solidFill>
                  <a:srgbClr val="FFFFFF"/>
                </a:solidFill>
              </a:defRPr>
            </a:pPr>
            <a:r>
              <a:t>400 S Pine St</a:t>
            </a:r>
          </a:p>
          <a:p>
            <a:pPr defTabSz="278892">
              <a:defRPr b="1" sz="1098">
                <a:solidFill>
                  <a:srgbClr val="FFFFFF"/>
                </a:solidFill>
              </a:defRPr>
            </a:pPr>
            <a:r>
              <a:t>Apt. 14</a:t>
            </a:r>
          </a:p>
          <a:p>
            <a:pPr defTabSz="278892">
              <a:defRPr b="1" sz="1098">
                <a:solidFill>
                  <a:srgbClr val="FFFFFF"/>
                </a:solidFill>
              </a:defRPr>
            </a:pPr>
            <a:r>
              <a:t>Boston, MA 02134</a:t>
            </a:r>
          </a:p>
          <a:p>
            <a:pPr defTabSz="278892">
              <a:defRPr b="1" sz="1098">
                <a:solidFill>
                  <a:srgbClr val="FFFFFF"/>
                </a:solidFill>
              </a:defRPr>
            </a:pPr>
            <a:r>
              <a:t>Home: 617-555-3838</a:t>
            </a:r>
          </a:p>
          <a:p>
            <a:pPr defTabSz="278892">
              <a:defRPr b="1" sz="1098">
                <a:solidFill>
                  <a:srgbClr val="FFFFFF"/>
                </a:solidFill>
              </a:defRPr>
            </a:pPr>
            <a:r>
              <a:t>Cell: 617-555-9001</a:t>
            </a:r>
          </a:p>
          <a:p>
            <a:pPr defTabSz="278892">
              <a:defRPr b="1" sz="1098">
                <a:solidFill>
                  <a:srgbClr val="FFFFFF"/>
                </a:solidFill>
              </a:defRPr>
            </a:pPr>
            <a:r>
              <a:t>Office: 617-555-3462</a:t>
            </a:r>
          </a:p>
          <a:p>
            <a:pPr defTabSz="278892">
              <a:defRPr b="1" sz="1098">
                <a:solidFill>
                  <a:srgbClr val="FFFFFF"/>
                </a:solidFill>
              </a:defRPr>
            </a:pPr>
            <a:r>
              <a:t>Work Email: justinjames@example.com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Light Master ">
  <a:themeElements>
    <a:clrScheme name="Light Master ">
      <a:dk1>
        <a:srgbClr val="4E3629"/>
      </a:dk1>
      <a:lt1>
        <a:srgbClr val="E0E2E1"/>
      </a:lt1>
      <a:dk2>
        <a:srgbClr val="A7A7A7"/>
      </a:dk2>
      <a:lt2>
        <a:srgbClr val="535353"/>
      </a:lt2>
      <a:accent1>
        <a:srgbClr val="D1350F"/>
      </a:accent1>
      <a:accent2>
        <a:srgbClr val="E6AC58"/>
      </a:accent2>
      <a:accent3>
        <a:srgbClr val="94AFAF"/>
      </a:accent3>
      <a:accent4>
        <a:srgbClr val="2B6242"/>
      </a:accent4>
      <a:accent5>
        <a:srgbClr val="2C5967"/>
      </a:accent5>
      <a:accent6>
        <a:srgbClr val="AE562C"/>
      </a:accent6>
      <a:hlink>
        <a:srgbClr val="0000FF"/>
      </a:hlink>
      <a:folHlink>
        <a:srgbClr val="FF00FF"/>
      </a:folHlink>
    </a:clrScheme>
    <a:fontScheme name="Light Master ">
      <a:majorFont>
        <a:latin typeface="Calibri"/>
        <a:ea typeface="Calibri"/>
        <a:cs typeface="Calibri"/>
      </a:majorFont>
      <a:minorFont>
        <a:latin typeface="Helvetica"/>
        <a:ea typeface="Helvetica"/>
        <a:cs typeface="Helvetica"/>
      </a:minorFont>
    </a:fontScheme>
    <a:fmtScheme name="Light Master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ght Master ">
  <a:themeElements>
    <a:clrScheme name="Light Master ">
      <a:dk1>
        <a:srgbClr val="000000"/>
      </a:dk1>
      <a:lt1>
        <a:srgbClr val="FFFFFF"/>
      </a:lt1>
      <a:dk2>
        <a:srgbClr val="A7A7A7"/>
      </a:dk2>
      <a:lt2>
        <a:srgbClr val="535353"/>
      </a:lt2>
      <a:accent1>
        <a:srgbClr val="D1350F"/>
      </a:accent1>
      <a:accent2>
        <a:srgbClr val="E6AC58"/>
      </a:accent2>
      <a:accent3>
        <a:srgbClr val="94AFAF"/>
      </a:accent3>
      <a:accent4>
        <a:srgbClr val="2B6242"/>
      </a:accent4>
      <a:accent5>
        <a:srgbClr val="2C5967"/>
      </a:accent5>
      <a:accent6>
        <a:srgbClr val="AE562C"/>
      </a:accent6>
      <a:hlink>
        <a:srgbClr val="0000FF"/>
      </a:hlink>
      <a:folHlink>
        <a:srgbClr val="FF00FF"/>
      </a:folHlink>
    </a:clrScheme>
    <a:fontScheme name="Light Master ">
      <a:majorFont>
        <a:latin typeface="Calibri"/>
        <a:ea typeface="Calibri"/>
        <a:cs typeface="Calibri"/>
      </a:majorFont>
      <a:minorFont>
        <a:latin typeface="Helvetica"/>
        <a:ea typeface="Helvetica"/>
        <a:cs typeface="Helvetica"/>
      </a:minorFont>
    </a:fontScheme>
    <a:fmtScheme name="Light Master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E3629"/>
            </a:solidFill>
            <a:effectLst/>
            <a:uFillTx/>
            <a:latin typeface="Oracle Sans"/>
            <a:ea typeface="Oracle Sans"/>
            <a:cs typeface="Oracle Sans"/>
            <a:sym typeface="Oracle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